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66" r:id="rId3"/>
    <p:sldId id="273" r:id="rId4"/>
    <p:sldId id="262" r:id="rId5"/>
    <p:sldId id="259" r:id="rId6"/>
    <p:sldId id="258" r:id="rId7"/>
    <p:sldId id="265" r:id="rId8"/>
    <p:sldId id="260" r:id="rId9"/>
    <p:sldId id="267" r:id="rId10"/>
    <p:sldId id="268" r:id="rId11"/>
    <p:sldId id="269" r:id="rId12"/>
    <p:sldId id="270" r:id="rId13"/>
    <p:sldId id="271" r:id="rId14"/>
    <p:sldId id="272" r:id="rId15"/>
    <p:sldId id="274" r:id="rId1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8BACFED-4E6C-492F-8B87-4F2A4C142F99}" type="datetimeFigureOut">
              <a:rPr lang="pt-BR"/>
              <a:pPr>
                <a:defRPr/>
              </a:pPr>
              <a:t>27/04/2010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9EE7E9-B143-4B57-A127-8CC3F3D2C2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C9EF98-41BD-4767-9285-5394C2D1A937}" type="slidenum">
              <a:rPr lang="pt-BR" smtClean="0">
                <a:latin typeface="Arial" charset="0"/>
                <a:cs typeface="Arial" charset="0"/>
              </a:rPr>
              <a:pPr/>
              <a:t>1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132E08-4319-4D16-8199-47960C84AF8C}" type="slidenum">
              <a:rPr lang="pt-BR" smtClean="0">
                <a:latin typeface="Arial" charset="0"/>
                <a:cs typeface="Arial" charset="0"/>
              </a:rPr>
              <a:pPr/>
              <a:t>2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469364-B37A-4FF9-AFD1-28C411A230E2}" type="slidenum">
              <a:rPr lang="pt-BR" smtClean="0">
                <a:latin typeface="Arial" charset="0"/>
                <a:cs typeface="Arial" charset="0"/>
              </a:rPr>
              <a:pPr/>
              <a:t>3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DF50B-9EC3-488C-8392-5C59578E7548}" type="datetimeFigureOut">
              <a:rPr lang="pt-BR"/>
              <a:pPr>
                <a:defRPr/>
              </a:pPr>
              <a:t>27/04/2010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C558-FC13-4F62-A27F-1F7A3CB917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6CE66-20DE-4ADA-ADEA-1B0CDE89F724}" type="datetimeFigureOut">
              <a:rPr lang="pt-BR"/>
              <a:pPr>
                <a:defRPr/>
              </a:pPr>
              <a:t>27/04/2010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CD86E-D2E3-4F86-B24F-1E5F130DAB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8631B-56A0-4658-9BCB-C7AF5B3FADBF}" type="datetimeFigureOut">
              <a:rPr lang="pt-BR"/>
              <a:pPr>
                <a:defRPr/>
              </a:pPr>
              <a:t>27/04/2010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72236-5F9E-47D6-89F2-86C1CCD37C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F02E-D9B5-4070-A8C8-A46EC905F445}" type="datetimeFigureOut">
              <a:rPr lang="pt-BR"/>
              <a:pPr>
                <a:defRPr/>
              </a:pPr>
              <a:t>27/04/2010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AF89C-3D73-49DF-82DD-63C02A7727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409E-628C-4D80-ACDD-CD03F9721BEF}" type="datetimeFigureOut">
              <a:rPr lang="pt-BR"/>
              <a:pPr>
                <a:defRPr/>
              </a:pPr>
              <a:t>27/04/2010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38BFB-3E29-4E3B-A28D-DEC4DF71E2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83B95-B310-4631-9C27-6B958A815B70}" type="datetimeFigureOut">
              <a:rPr lang="pt-BR"/>
              <a:pPr>
                <a:defRPr/>
              </a:pPr>
              <a:t>27/04/2010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644B-7BB4-4065-BAB0-A9C26E0DF6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E1113-3332-4BBB-92C9-8E41840E7483}" type="datetimeFigureOut">
              <a:rPr lang="pt-BR"/>
              <a:pPr>
                <a:defRPr/>
              </a:pPr>
              <a:t>27/04/2010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2639B-91CC-4EC5-A3F2-DF95C4E2E6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B0137-B2C0-4029-9333-87A5DF28B9A2}" type="datetimeFigureOut">
              <a:rPr lang="pt-BR"/>
              <a:pPr>
                <a:defRPr/>
              </a:pPr>
              <a:t>27/04/2010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C9E3F-696F-4AE2-BFCF-5B7C0C1352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135EF-1AD3-446D-89CE-67838324C671}" type="datetimeFigureOut">
              <a:rPr lang="pt-BR"/>
              <a:pPr>
                <a:defRPr/>
              </a:pPr>
              <a:t>27/04/2010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6F497-C30C-4F08-B229-8582B8CF38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B6499-EA9D-46F4-8D8A-42FDDEFB3051}" type="datetimeFigureOut">
              <a:rPr lang="pt-BR"/>
              <a:pPr>
                <a:defRPr/>
              </a:pPr>
              <a:t>27/04/2010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9319-7A04-426C-A2EB-A77E275AFA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8E55E-08E2-4FD4-A9E1-1A10F9B26AA3}" type="datetimeFigureOut">
              <a:rPr lang="pt-BR"/>
              <a:pPr>
                <a:defRPr/>
              </a:pPr>
              <a:t>27/04/2010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5364-89FB-4C43-B8BC-A55E5E06F5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EB1D-883D-46E1-A621-25F2175AE97A}" type="datetimeFigureOut">
              <a:rPr lang="pt-BR"/>
              <a:pPr>
                <a:defRPr/>
              </a:pPr>
              <a:t>27/04/2010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C84A3-73D1-4821-828F-12CA8C7462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64A099-8AE3-416E-9503-A2F0544DB16A}" type="datetimeFigureOut">
              <a:rPr lang="pt-BR"/>
              <a:pPr>
                <a:defRPr/>
              </a:pPr>
              <a:t>27/04/2010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7EDC38-2F10-4435-8AA7-99273287C5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Espaço Reservado para Conteúdo 3" descr="Wikimedia_Brasi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1357313"/>
            <a:ext cx="4429125" cy="4429125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206500" y="1871663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pt-BR" sz="2400"/>
              <a:t>Colaboração; qualquer pessoa pode editar</a:t>
            </a:r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677988" y="3529013"/>
            <a:ext cx="5222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pt-BR" sz="2400"/>
              <a:t>  Facilidade de acesso à informação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</a:pPr>
            <a:r>
              <a:rPr lang="pt-BR" sz="2000"/>
              <a:t>- Busca páginas e pesquisa palavras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2362200" y="500063"/>
            <a:ext cx="480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t-BR" sz="2800"/>
              <a:t>Principais características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2109788" y="465455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pt-BR" sz="2400"/>
              <a:t>  Visualização irrestrita </a:t>
            </a:r>
            <a:endParaRPr lang="pt-BR" sz="2800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449388" y="2735263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400"/>
              <a:t>  O modelo wiki é uma rede de páginas web.</a:t>
            </a:r>
            <a:endParaRPr lang="pt-B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331913" y="571500"/>
            <a:ext cx="7272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t-BR" sz="2800"/>
              <a:t>Principais motivos para adoção da wiki 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2016125" y="3230563"/>
            <a:ext cx="529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pt-BR" sz="2400"/>
              <a:t>  Dispensa treinamento para usuário 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719388" y="4886325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pt-BR" sz="2400"/>
              <a:t> Customização visual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1754188" y="2460625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pt-BR" sz="2400"/>
              <a:t> Disponibilidade imediata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2308225" y="404495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pt-BR" sz="2400"/>
              <a:t>  Publicação instantânea</a:t>
            </a:r>
            <a:endParaRPr lang="pt-BR" sz="2800"/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1476375" y="1666875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pt-BR" sz="2400"/>
              <a:t> Baixo custo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3439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CaixaDeTexto 2"/>
          <p:cNvSpPr txBox="1">
            <a:spLocks noChangeArrowheads="1"/>
          </p:cNvSpPr>
          <p:nvPr/>
        </p:nvSpPr>
        <p:spPr bwMode="auto">
          <a:xfrm>
            <a:off x="2571750" y="5929313"/>
            <a:ext cx="5286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http://mediawiki.org</a:t>
            </a:r>
            <a:endParaRPr lang="pt-BR" sz="3200"/>
          </a:p>
        </p:txBody>
      </p:sp>
      <p:sp>
        <p:nvSpPr>
          <p:cNvPr id="12" name="Fluxograma: Processo 11"/>
          <p:cNvSpPr/>
          <p:nvPr/>
        </p:nvSpPr>
        <p:spPr>
          <a:xfrm>
            <a:off x="1500166" y="1714488"/>
            <a:ext cx="6786610" cy="342902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luxograma: Processo 12"/>
          <p:cNvSpPr/>
          <p:nvPr/>
        </p:nvSpPr>
        <p:spPr>
          <a:xfrm>
            <a:off x="1357290" y="1285860"/>
            <a:ext cx="2643206" cy="35719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luxograma: Processo 13"/>
          <p:cNvSpPr/>
          <p:nvPr/>
        </p:nvSpPr>
        <p:spPr>
          <a:xfrm>
            <a:off x="7572396" y="1214422"/>
            <a:ext cx="1071570" cy="28575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luxograma: Processo 14"/>
          <p:cNvSpPr/>
          <p:nvPr/>
        </p:nvSpPr>
        <p:spPr>
          <a:xfrm>
            <a:off x="357158" y="2357430"/>
            <a:ext cx="1000132" cy="278608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331913" y="571500"/>
            <a:ext cx="7272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t-BR" sz="2800"/>
              <a:t>Principal função da wiki é editar - 4 abas</a:t>
            </a:r>
          </a:p>
        </p:txBody>
      </p:sp>
      <p:cxnSp>
        <p:nvCxnSpPr>
          <p:cNvPr id="9" name="Conector reto 8"/>
          <p:cNvCxnSpPr/>
          <p:nvPr/>
        </p:nvCxnSpPr>
        <p:spPr>
          <a:xfrm rot="10800000">
            <a:off x="214313" y="2500313"/>
            <a:ext cx="828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49291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000375"/>
            <a:ext cx="7038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88"/>
            <a:ext cx="8699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ector reto 23"/>
          <p:cNvCxnSpPr/>
          <p:nvPr/>
        </p:nvCxnSpPr>
        <p:spPr>
          <a:xfrm rot="10800000">
            <a:off x="214313" y="4500563"/>
            <a:ext cx="828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214422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0288" y="3500438"/>
            <a:ext cx="6199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5429250"/>
            <a:ext cx="78009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71438" y="285750"/>
            <a:ext cx="9072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800"/>
              <a:t>Menus customizáveis (Mediawiki:Side bar)- default </a:t>
            </a:r>
            <a:endParaRPr lang="pt-BR" sz="2800"/>
          </a:p>
        </p:txBody>
      </p:sp>
      <p:pic>
        <p:nvPicPr>
          <p:cNvPr id="1536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143000"/>
            <a:ext cx="2000250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Espaço Reservado para Conteúdo 3" descr="Wikimedia_Brasi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0375" y="1357313"/>
            <a:ext cx="3214688" cy="3214687"/>
          </a:xfrm>
        </p:spPr>
      </p:pic>
      <p:sp>
        <p:nvSpPr>
          <p:cNvPr id="16387" name="Retângulo 3"/>
          <p:cNvSpPr>
            <a:spLocks noChangeArrowheads="1"/>
          </p:cNvSpPr>
          <p:nvPr/>
        </p:nvSpPr>
        <p:spPr bwMode="auto">
          <a:xfrm>
            <a:off x="2143125" y="5211763"/>
            <a:ext cx="5072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http://br.wikimedia.org</a:t>
            </a:r>
            <a:endParaRPr lang="pt-BR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>
          <a:xfrm>
            <a:off x="428625" y="357166"/>
            <a:ext cx="8072438" cy="4842864"/>
          </a:xfrm>
        </p:spPr>
        <p:txBody>
          <a:bodyPr>
            <a:spAutoFit/>
          </a:bodyPr>
          <a:lstStyle/>
          <a:p>
            <a:pPr lvl="1" algn="ctr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pt-BR" sz="2400" dirty="0" smtClean="0"/>
              <a:t>O</a:t>
            </a:r>
            <a:r>
              <a:rPr lang="pt-BR" sz="2400" dirty="0" smtClean="0"/>
              <a:t> </a:t>
            </a:r>
            <a:r>
              <a:rPr lang="pt-BR" sz="2400" dirty="0"/>
              <a:t>Mundo </a:t>
            </a:r>
            <a:r>
              <a:rPr lang="pt-BR" sz="2400" dirty="0" smtClean="0"/>
              <a:t>é plano – breve história do </a:t>
            </a:r>
            <a:r>
              <a:rPr lang="pt-BR" sz="2400" dirty="0" err="1" smtClean="0"/>
              <a:t>séc</a:t>
            </a:r>
            <a:r>
              <a:rPr lang="pt-BR" sz="2400" dirty="0" smtClean="0"/>
              <a:t> XXI </a:t>
            </a:r>
            <a:r>
              <a:rPr lang="pt-BR" sz="1050" dirty="0"/>
              <a:t>(Thomas </a:t>
            </a:r>
            <a:r>
              <a:rPr lang="pt-BR" sz="1050" dirty="0" err="1"/>
              <a:t>Friedmann</a:t>
            </a:r>
            <a:r>
              <a:rPr lang="pt-BR" sz="1050" dirty="0" smtClean="0"/>
              <a:t>)</a:t>
            </a:r>
          </a:p>
          <a:p>
            <a:pPr lvl="1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t-BR" sz="1050" dirty="0" smtClean="0"/>
          </a:p>
          <a:p>
            <a:pPr lvl="1" algn="ctr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pt-BR" sz="1050" dirty="0"/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pt-BR" sz="2400" dirty="0" smtClean="0"/>
              <a:t>Queda do muro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pt-BR" sz="2400" dirty="0" smtClean="0"/>
              <a:t>PC </a:t>
            </a:r>
            <a:r>
              <a:rPr lang="pt-BR" sz="2400" dirty="0"/>
              <a:t>/ Windows </a:t>
            </a:r>
            <a:endParaRPr lang="pt-BR" sz="2400" dirty="0" smtClean="0"/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 err="1" smtClean="0"/>
              <a:t>Abertura</a:t>
            </a:r>
            <a:r>
              <a:rPr lang="en-US" sz="2400" dirty="0" smtClean="0"/>
              <a:t> </a:t>
            </a:r>
            <a:r>
              <a:rPr lang="en-US" sz="2400" dirty="0" smtClean="0"/>
              <a:t>do capital da Netscape – boom “dot com”</a:t>
            </a:r>
            <a:endParaRPr lang="pt-BR" sz="2400" dirty="0" smtClean="0"/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pt-BR" sz="2400" dirty="0" smtClean="0"/>
              <a:t>Internet e popularização da WWW</a:t>
            </a:r>
            <a:endParaRPr lang="pt-BR" sz="2400" dirty="0" smtClean="0"/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pt-BR" sz="2400" dirty="0" smtClean="0"/>
              <a:t>Software </a:t>
            </a:r>
            <a:r>
              <a:rPr lang="pt-BR" sz="2400" dirty="0"/>
              <a:t>livre (Apache)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pt-BR" sz="2400" dirty="0" smtClean="0"/>
              <a:t>tecnologia </a:t>
            </a:r>
            <a:r>
              <a:rPr lang="pt-BR" sz="2400" dirty="0" smtClean="0"/>
              <a:t>CVS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pt-BR" sz="2400" dirty="0" smtClean="0"/>
              <a:t>Fenômeno </a:t>
            </a:r>
            <a:r>
              <a:rPr lang="pt-BR" sz="2400" dirty="0" smtClean="0"/>
              <a:t>do </a:t>
            </a:r>
            <a:r>
              <a:rPr lang="pt-BR" sz="2400" dirty="0" err="1" smtClean="0"/>
              <a:t>uploading</a:t>
            </a:r>
            <a:endParaRPr lang="pt-BR" sz="2400" dirty="0" smtClean="0"/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/>
              <a:t>Web </a:t>
            </a:r>
            <a:r>
              <a:rPr lang="en-US" sz="2400" dirty="0" smtClean="0"/>
              <a:t>2.0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/>
              <a:t>“Enterprise attitude is required beyond this point”</a:t>
            </a:r>
            <a:endParaRPr lang="pt-BR" sz="24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5886474"/>
            <a:ext cx="3524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5243536"/>
            <a:ext cx="13049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aa - GECAN 22\CRIAR\800px-HNL_Wiki_Wiki_B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42938"/>
            <a:ext cx="66198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857250" y="5429250"/>
            <a:ext cx="82153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Ward Cunningham em 1994/95 cria o software Wikiwikiweb</a:t>
            </a:r>
          </a:p>
          <a:p>
            <a:pPr>
              <a:spcBef>
                <a:spcPct val="50000"/>
              </a:spcBef>
            </a:pPr>
            <a:r>
              <a:rPr lang="pt-BR"/>
              <a:t>(wiki em havaiano significa “rápido” – linha Aeroporto/Centro em Honolulu 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Espaço Reservado para Conteúdo 3" descr="1000px-Wikimedia_Foundation_RGB_logo_with_text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3525" y="1484313"/>
            <a:ext cx="3951288" cy="3951287"/>
          </a:xfrm>
        </p:spPr>
      </p:pic>
      <p:sp>
        <p:nvSpPr>
          <p:cNvPr id="5123" name="Espaço Reservado para Conteúdo 6"/>
          <p:cNvSpPr>
            <a:spLocks noGrp="1"/>
          </p:cNvSpPr>
          <p:nvPr>
            <p:ph sz="quarter" idx="4"/>
          </p:nvPr>
        </p:nvSpPr>
        <p:spPr>
          <a:xfrm>
            <a:off x="4284663" y="981075"/>
            <a:ext cx="4186237" cy="4468813"/>
          </a:xfrm>
        </p:spPr>
        <p:txBody>
          <a:bodyPr/>
          <a:lstStyle/>
          <a:p>
            <a:pPr eaLnBrk="1" hangingPunct="1"/>
            <a:r>
              <a:rPr lang="pt-BR" sz="1900" smtClean="0">
                <a:latin typeface="Gill Sans MT" pitchFamily="34" charset="0"/>
              </a:rPr>
              <a:t>São Francisco, Califórnia</a:t>
            </a:r>
          </a:p>
          <a:p>
            <a:pPr eaLnBrk="1" hangingPunct="1"/>
            <a:r>
              <a:rPr lang="pt-BR" sz="1900" smtClean="0">
                <a:latin typeface="Gill Sans MT" pitchFamily="34" charset="0"/>
              </a:rPr>
              <a:t>Organização sem fins lucrativos</a:t>
            </a:r>
          </a:p>
          <a:p>
            <a:pPr eaLnBrk="1" hangingPunct="1"/>
            <a:r>
              <a:rPr lang="pt-BR" sz="1900" smtClean="0">
                <a:latin typeface="Gill Sans MT" pitchFamily="34" charset="0"/>
              </a:rPr>
              <a:t>~ $ 7.7 milhões em doações em 2009</a:t>
            </a:r>
          </a:p>
          <a:p>
            <a:pPr eaLnBrk="1" hangingPunct="1"/>
            <a:r>
              <a:rPr lang="pt-BR" sz="1900" smtClean="0">
                <a:latin typeface="Gill Sans MT" pitchFamily="34" charset="0"/>
              </a:rPr>
              <a:t>~$ 15 milhões como meta para 2010</a:t>
            </a:r>
          </a:p>
          <a:p>
            <a:pPr eaLnBrk="1" hangingPunct="1"/>
            <a:r>
              <a:rPr lang="pt-BR" sz="1900" smtClean="0">
                <a:latin typeface="Gill Sans MT" pitchFamily="34" charset="0"/>
              </a:rPr>
              <a:t>Gastos administrativos ~15 % do orçamento</a:t>
            </a:r>
          </a:p>
          <a:p>
            <a:pPr eaLnBrk="1" hangingPunct="1"/>
            <a:r>
              <a:rPr lang="pt-BR" sz="1900" smtClean="0">
                <a:latin typeface="Gill Sans MT" pitchFamily="34" charset="0"/>
              </a:rPr>
              <a:t>30 funcionários</a:t>
            </a:r>
          </a:p>
          <a:p>
            <a:pPr eaLnBrk="1" hangingPunct="1"/>
            <a:r>
              <a:rPr lang="pt-BR" sz="1900" smtClean="0">
                <a:latin typeface="Gill Sans MT" pitchFamily="34" charset="0"/>
              </a:rPr>
              <a:t>Auditada por empresa independente</a:t>
            </a:r>
          </a:p>
          <a:p>
            <a:pPr eaLnBrk="1" hangingPunct="1"/>
            <a:r>
              <a:rPr lang="pt-BR" sz="1900" smtClean="0">
                <a:latin typeface="Gill Sans MT" pitchFamily="34" charset="0"/>
              </a:rPr>
              <a:t>5º site mais acessado e o 1º dentre as organizações sem fins lucrativos</a:t>
            </a:r>
          </a:p>
          <a:p>
            <a:pPr eaLnBrk="1" hangingPunct="1">
              <a:buFont typeface="Arial" charset="0"/>
              <a:buNone/>
            </a:pPr>
            <a:endParaRPr lang="pt-BR" sz="1200" smtClean="0">
              <a:latin typeface="Gill Sans MT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pt-BR" sz="1200" smtClean="0">
                <a:latin typeface="Gill Sans MT" pitchFamily="34" charset="0"/>
              </a:rPr>
              <a:t>     Fonte: http://www.wikimediafoundation.org/wiki</a:t>
            </a:r>
            <a:endParaRPr lang="pt-BR" sz="19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4257675" cy="571500"/>
          </a:xfrm>
        </p:spPr>
        <p:txBody>
          <a:bodyPr/>
          <a:lstStyle/>
          <a:p>
            <a:pPr eaLnBrk="1" hangingPunct="1"/>
            <a:r>
              <a:rPr lang="pt-BR" smtClean="0"/>
              <a:t>Projetos do Movimento Wikimedia</a:t>
            </a:r>
          </a:p>
        </p:txBody>
      </p:sp>
      <p:pic>
        <p:nvPicPr>
          <p:cNvPr id="6147" name="Espaço Reservado para Conteúdo 3" descr="Wikimedia_logo_famil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70400" y="1041400"/>
            <a:ext cx="4316413" cy="4316413"/>
          </a:xfrm>
        </p:spPr>
      </p:pic>
      <p:sp>
        <p:nvSpPr>
          <p:cNvPr id="6148" name="Espaço Reservado para Texto 4"/>
          <p:cNvSpPr>
            <a:spLocks noGrp="1"/>
          </p:cNvSpPr>
          <p:nvPr>
            <p:ph type="body" sz="half" idx="2"/>
          </p:nvPr>
        </p:nvSpPr>
        <p:spPr>
          <a:xfrm>
            <a:off x="468313" y="1196975"/>
            <a:ext cx="3757612" cy="46910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pt-BR" sz="1800" smtClean="0">
                <a:latin typeface="Gill Sans MT" pitchFamily="34" charset="0"/>
              </a:rPr>
              <a:t>Wikipédia – Enciclopédia livre</a:t>
            </a:r>
          </a:p>
          <a:p>
            <a:pPr eaLnBrk="1" hangingPunct="1">
              <a:buFont typeface="Arial" charset="0"/>
              <a:buChar char="•"/>
            </a:pPr>
            <a:r>
              <a:rPr lang="pt-BR" sz="1800" smtClean="0">
                <a:latin typeface="Gill Sans MT" pitchFamily="34" charset="0"/>
              </a:rPr>
              <a:t>Wikicionário – Dicionário livre</a:t>
            </a:r>
          </a:p>
          <a:p>
            <a:pPr eaLnBrk="1" hangingPunct="1">
              <a:buFont typeface="Arial" charset="0"/>
              <a:buChar char="•"/>
            </a:pPr>
            <a:r>
              <a:rPr lang="pt-BR" sz="1800" smtClean="0">
                <a:latin typeface="Gill Sans MT" pitchFamily="34" charset="0"/>
              </a:rPr>
              <a:t>Commons – Som, vídeo e áudio livres</a:t>
            </a:r>
          </a:p>
          <a:p>
            <a:pPr eaLnBrk="1" hangingPunct="1">
              <a:buFont typeface="Arial" charset="0"/>
              <a:buChar char="•"/>
            </a:pPr>
            <a:r>
              <a:rPr lang="pt-BR" sz="1800" smtClean="0">
                <a:latin typeface="Gill Sans MT" pitchFamily="34" charset="0"/>
              </a:rPr>
              <a:t>Wikisource – Biblioteca livre</a:t>
            </a:r>
          </a:p>
          <a:p>
            <a:pPr eaLnBrk="1" hangingPunct="1">
              <a:buFont typeface="Arial" charset="0"/>
              <a:buChar char="•"/>
            </a:pPr>
            <a:r>
              <a:rPr lang="pt-BR" sz="1800" smtClean="0">
                <a:latin typeface="Gill Sans MT" pitchFamily="34" charset="0"/>
              </a:rPr>
              <a:t>Wikinotícias – Fonte de notícias de conteúdo livre</a:t>
            </a:r>
          </a:p>
          <a:p>
            <a:pPr eaLnBrk="1" hangingPunct="1">
              <a:buFont typeface="Arial" charset="0"/>
              <a:buChar char="•"/>
            </a:pPr>
            <a:r>
              <a:rPr lang="pt-BR" sz="1800" smtClean="0">
                <a:latin typeface="Gill Sans MT" pitchFamily="34" charset="0"/>
              </a:rPr>
              <a:t>Wikiversidade – Cursos online livres</a:t>
            </a:r>
          </a:p>
          <a:p>
            <a:pPr eaLnBrk="1" hangingPunct="1">
              <a:buFont typeface="Arial" charset="0"/>
              <a:buChar char="•"/>
            </a:pPr>
            <a:r>
              <a:rPr lang="pt-BR" sz="1800" smtClean="0">
                <a:latin typeface="Gill Sans MT" pitchFamily="34" charset="0"/>
              </a:rPr>
              <a:t>Wikilivros – Manuais e textos livres</a:t>
            </a:r>
          </a:p>
          <a:p>
            <a:pPr eaLnBrk="1" hangingPunct="1">
              <a:buFont typeface="Arial" charset="0"/>
              <a:buChar char="•"/>
            </a:pPr>
            <a:r>
              <a:rPr lang="pt-BR" sz="1800" smtClean="0">
                <a:latin typeface="Gill Sans MT" pitchFamily="34" charset="0"/>
              </a:rPr>
              <a:t>Wikispecies – Dados para taxonomias  de espécies </a:t>
            </a:r>
          </a:p>
          <a:p>
            <a:pPr eaLnBrk="1" hangingPunct="1">
              <a:buFont typeface="Arial" charset="0"/>
              <a:buChar char="•"/>
            </a:pPr>
            <a:r>
              <a:rPr lang="pt-BR" sz="1800" smtClean="0">
                <a:latin typeface="Gill Sans MT" pitchFamily="34" charset="0"/>
              </a:rPr>
              <a:t>Wikiquote – Citações</a:t>
            </a:r>
          </a:p>
          <a:p>
            <a:pPr eaLnBrk="1" hangingPunct="1">
              <a:buFont typeface="Arial" charset="0"/>
              <a:buChar char="•"/>
            </a:pPr>
            <a:r>
              <a:rPr lang="pt-BR" sz="1800" smtClean="0">
                <a:latin typeface="Gill Sans MT" pitchFamily="34" charset="0"/>
              </a:rPr>
              <a:t>MediaWiki – Software wiki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Espaço Reservado para Conteúdo 11" descr="1000px-Wikipedia-logo-pt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260350"/>
            <a:ext cx="2760662" cy="3168650"/>
          </a:xfrm>
        </p:spPr>
      </p:pic>
      <p:graphicFrame>
        <p:nvGraphicFramePr>
          <p:cNvPr id="14370" name="Group 34"/>
          <p:cNvGraphicFramePr>
            <a:graphicFrameLocks noGrp="1"/>
          </p:cNvGraphicFramePr>
          <p:nvPr>
            <p:ph sz="quarter" idx="4"/>
          </p:nvPr>
        </p:nvGraphicFramePr>
        <p:xfrm>
          <a:off x="1403350" y="3546475"/>
          <a:ext cx="6553200" cy="2906714"/>
        </p:xfrm>
        <a:graphic>
          <a:graphicData uri="http://schemas.openxmlformats.org/drawingml/2006/table">
            <a:tbl>
              <a:tblPr/>
              <a:tblGrid>
                <a:gridCol w="2046288"/>
                <a:gridCol w="2149475"/>
                <a:gridCol w="2357437"/>
              </a:tblGrid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Wikipedia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Criada em 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Português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Geral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271 idiomas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Visitantes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~10 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Milhões por mês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~300 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Milhões por mês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Artigos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563.479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~13 milhões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Contribuidores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22.515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1.069.535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Ativos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1.811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90.759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7197" name="Rectangle 6"/>
          <p:cNvSpPr>
            <a:spLocks/>
          </p:cNvSpPr>
          <p:nvPr/>
        </p:nvSpPr>
        <p:spPr bwMode="auto">
          <a:xfrm>
            <a:off x="2033588" y="6524625"/>
            <a:ext cx="4429125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103549" bIns="38100"/>
          <a:lstStyle/>
          <a:p>
            <a:r>
              <a:rPr lang="en-US" sz="1000">
                <a:latin typeface="Verdana" pitchFamily="34" charset="0"/>
                <a:sym typeface="Verdana" pitchFamily="34" charset="0"/>
              </a:rPr>
              <a:t>Fonte: WikiStats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Capítulos em operação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57200" y="1557338"/>
            <a:ext cx="4040188" cy="3951287"/>
          </a:xfrm>
        </p:spPr>
        <p:txBody>
          <a:bodyPr>
            <a:normAutofit fontScale="92500" lnSpcReduction="10000"/>
          </a:bodyPr>
          <a:lstStyle/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pt-BR" sz="1800" smtClean="0">
                <a:latin typeface="Gill Sans MT" pitchFamily="34" charset="0"/>
              </a:rPr>
              <a:t>AR Wikimedia Argentina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pt-BR" sz="1800" smtClean="0">
                <a:latin typeface="Gill Sans MT" pitchFamily="34" charset="0"/>
              </a:rPr>
              <a:t>AT Wikimedia Österreich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pt-BR" sz="1800" smtClean="0">
                <a:latin typeface="Gill Sans MT" pitchFamily="34" charset="0"/>
              </a:rPr>
              <a:t>AU Wikimedia Australia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pt-BR" sz="1800" b="1" smtClean="0">
                <a:latin typeface="Gill Sans MT" pitchFamily="34" charset="0"/>
              </a:rPr>
              <a:t>BR Wikimedia Brasil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pt-BR" sz="1800" smtClean="0">
                <a:latin typeface="Gill Sans MT" pitchFamily="34" charset="0"/>
              </a:rPr>
              <a:t>CH Wikimedia CH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pt-BR" sz="1800" smtClean="0">
                <a:latin typeface="Gill Sans MT" pitchFamily="34" charset="0"/>
              </a:rPr>
              <a:t>CZ Wikimedia Česká republika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pt-BR" sz="1800" smtClean="0">
                <a:latin typeface="Gill Sans MT" pitchFamily="34" charset="0"/>
              </a:rPr>
              <a:t>DE Wikimedia Deutschland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pt-BR" sz="1800" smtClean="0">
                <a:latin typeface="Gill Sans MT" pitchFamily="34" charset="0"/>
              </a:rPr>
              <a:t>DK Wikimedia Danmark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pt-BR" sz="1800" smtClean="0">
                <a:latin typeface="Gill Sans MT" pitchFamily="34" charset="0"/>
              </a:rPr>
              <a:t>FI Wikimedia Suomi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pt-BR" sz="1800" smtClean="0">
                <a:latin typeface="Gill Sans MT" pitchFamily="34" charset="0"/>
              </a:rPr>
              <a:t>FR Wikimédia France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pt-BR" sz="1800" smtClean="0">
                <a:latin typeface="Gill Sans MT" pitchFamily="34" charset="0"/>
              </a:rPr>
              <a:t>GB Wikimedia UK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pt-BR" sz="1800" smtClean="0">
                <a:latin typeface="Gill Sans MT" pitchFamily="34" charset="0"/>
              </a:rPr>
              <a:t>HK Wikimedia Hong Kong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pt-BR" sz="1800" smtClean="0">
                <a:latin typeface="Gill Sans MT" pitchFamily="34" charset="0"/>
              </a:rPr>
              <a:t>HU Wikimédia Magyarország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pt-BR" sz="1800" smtClean="0">
                <a:latin typeface="Gill Sans MT" pitchFamily="34" charset="0"/>
              </a:rPr>
              <a:t>ID Wikimedia Indonesia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pt-BR" sz="1800" smtClean="0">
                <a:latin typeface="Gill Sans MT" pitchFamily="34" charset="0"/>
              </a:rPr>
              <a:t>IL Wikimedia Israel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endParaRPr lang="pt-BR" sz="1800" smtClean="0">
              <a:latin typeface="Gill Sans MT" pitchFamily="34" charset="0"/>
            </a:endParaRP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endParaRPr lang="pt-BR" sz="1800" smtClean="0">
              <a:latin typeface="Gill Sans MT" pitchFamily="34" charset="0"/>
            </a:endParaRP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endParaRPr lang="pt-BR" sz="1800" smtClean="0">
              <a:latin typeface="Gill Sans MT" pitchFamily="34" charset="0"/>
            </a:endParaRP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endParaRPr lang="pt-BR" sz="1800" smtClean="0">
              <a:latin typeface="Gill Sans MT" pitchFamily="34" charset="0"/>
            </a:endParaRPr>
          </a:p>
          <a:p>
            <a:pPr marL="1143000" indent="-1143000" eaLnBrk="1" hangingPunct="1">
              <a:buFont typeface="Arial" pitchFamily="34" charset="0"/>
              <a:buChar char="•"/>
              <a:defRPr/>
            </a:pPr>
            <a:endParaRPr lang="pt-BR" sz="800" smtClean="0"/>
          </a:p>
          <a:p>
            <a:pPr marL="1143000" indent="-1143000" eaLnBrk="1" hangingPunct="1">
              <a:buFont typeface="Arial" pitchFamily="34" charset="0"/>
              <a:buChar char="•"/>
              <a:defRPr/>
            </a:pPr>
            <a:endParaRPr lang="pt-BR" sz="800" smtClean="0"/>
          </a:p>
        </p:txBody>
      </p:sp>
      <p:sp>
        <p:nvSpPr>
          <p:cNvPr id="8196" name="Espaço Reservado para Conteúdo 6"/>
          <p:cNvSpPr>
            <a:spLocks noGrp="1"/>
          </p:cNvSpPr>
          <p:nvPr>
            <p:ph sz="quarter" idx="4"/>
          </p:nvPr>
        </p:nvSpPr>
        <p:spPr>
          <a:xfrm>
            <a:off x="4645025" y="1557338"/>
            <a:ext cx="4041775" cy="3951287"/>
          </a:xfrm>
        </p:spPr>
        <p:txBody>
          <a:bodyPr/>
          <a:lstStyle/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 startAt="16"/>
            </a:pPr>
            <a:r>
              <a:rPr lang="pt-BR" sz="1800" smtClean="0">
                <a:latin typeface="Gill Sans MT" pitchFamily="34" charset="0"/>
              </a:rPr>
              <a:t>IT Wikimedia Italia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 startAt="16"/>
            </a:pPr>
            <a:r>
              <a:rPr lang="pt-BR" sz="1800" smtClean="0">
                <a:latin typeface="Gill Sans MT" pitchFamily="34" charset="0"/>
              </a:rPr>
              <a:t>MK Wikimedia Macedonia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 startAt="16"/>
            </a:pPr>
            <a:r>
              <a:rPr lang="pt-BR" sz="1800" smtClean="0">
                <a:latin typeface="Gill Sans MT" pitchFamily="34" charset="0"/>
              </a:rPr>
              <a:t>NL Wikimedia Nederland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 startAt="16"/>
            </a:pPr>
            <a:r>
              <a:rPr lang="pt-BR" sz="1800" smtClean="0">
                <a:latin typeface="Gill Sans MT" pitchFamily="34" charset="0"/>
              </a:rPr>
              <a:t>NO Wikimedia Norge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 startAt="16"/>
            </a:pPr>
            <a:r>
              <a:rPr lang="pt-BR" sz="1800" smtClean="0">
                <a:latin typeface="Gill Sans MT" pitchFamily="34" charset="0"/>
              </a:rPr>
              <a:t>PL Wikimedia Polska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 startAt="16"/>
            </a:pPr>
            <a:r>
              <a:rPr lang="pt-BR" sz="1800" smtClean="0">
                <a:latin typeface="Gill Sans MT" pitchFamily="34" charset="0"/>
              </a:rPr>
              <a:t>PT Wikimedia Portugal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 startAt="16"/>
            </a:pPr>
            <a:r>
              <a:rPr lang="pt-BR" sz="1800" smtClean="0">
                <a:latin typeface="Gill Sans MT" pitchFamily="34" charset="0"/>
              </a:rPr>
              <a:t>RU Wikimedia Russia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 startAt="16"/>
            </a:pPr>
            <a:r>
              <a:rPr lang="pt-BR" sz="1800" smtClean="0">
                <a:latin typeface="Gill Sans MT" pitchFamily="34" charset="0"/>
              </a:rPr>
              <a:t>RS Wikimedia Serbia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 startAt="16"/>
            </a:pPr>
            <a:r>
              <a:rPr lang="pt-BR" sz="1800" smtClean="0">
                <a:latin typeface="Gill Sans MT" pitchFamily="34" charset="0"/>
              </a:rPr>
              <a:t>SE Wikimedia Sverige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 startAt="16"/>
            </a:pPr>
            <a:r>
              <a:rPr lang="pt-BR" sz="1800" smtClean="0">
                <a:latin typeface="Gill Sans MT" pitchFamily="34" charset="0"/>
              </a:rPr>
              <a:t>TW Wikimedia Taiwan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 startAt="16"/>
            </a:pPr>
            <a:r>
              <a:rPr lang="pt-BR" sz="1800" smtClean="0">
                <a:latin typeface="Gill Sans MT" pitchFamily="34" charset="0"/>
              </a:rPr>
              <a:t>UA Wikimedia Ukraine</a:t>
            </a:r>
          </a:p>
          <a:p>
            <a:pPr marL="1143000" indent="-1143000" eaLnBrk="1" hangingPunct="1">
              <a:spcBef>
                <a:spcPct val="0"/>
              </a:spcBef>
              <a:buFont typeface="Calibri" pitchFamily="34" charset="0"/>
              <a:buAutoNum type="arabicPeriod" startAt="16"/>
            </a:pPr>
            <a:r>
              <a:rPr lang="pt-BR" sz="1800" smtClean="0">
                <a:latin typeface="Gill Sans MT" pitchFamily="34" charset="0"/>
              </a:rPr>
              <a:t>US-NYC Wikimedia New York City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Espaço Reservado para Conteúdo 3" descr="Wikimedia_Brasi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8" y="1196975"/>
            <a:ext cx="4525962" cy="4525963"/>
          </a:xfrm>
        </p:spPr>
      </p:pic>
      <p:pic>
        <p:nvPicPr>
          <p:cNvPr id="9219" name="Imagem 4" descr="Wikibrasi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239838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2489200" y="5270500"/>
            <a:ext cx="579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400">
                <a:solidFill>
                  <a:schemeClr val="bg1"/>
                </a:solidFill>
              </a:rPr>
              <a:t>  “Saber onde obter a informação é melhor do que detê-la” </a:t>
            </a: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827088" y="2098675"/>
            <a:ext cx="678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Tx/>
              <a:buChar char="•"/>
            </a:pPr>
            <a:r>
              <a:rPr lang="pt-BR" sz="2400"/>
              <a:t>  Democratização do conhecimento através de processo colaborativo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800225" y="3216275"/>
            <a:ext cx="579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400"/>
              <a:t>  “Facilitar a correção de erros ao invés de dificultar sua incidência” 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489200" y="4443413"/>
            <a:ext cx="5791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400"/>
              <a:t>  “Saber onde obter a informação é melhor do que detê-la” 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2771775" y="714375"/>
            <a:ext cx="4103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t-BR" sz="2800"/>
              <a:t>Filosofia do software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445</Words>
  <Application>Microsoft Office PowerPoint</Application>
  <PresentationFormat>Apresentação na tela (4:3)</PresentationFormat>
  <Paragraphs>110</Paragraphs>
  <Slides>15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 MT</vt:lpstr>
      <vt:lpstr>Verdana</vt:lpstr>
      <vt:lpstr>Wingdings</vt:lpstr>
      <vt:lpstr>Tema do Office</vt:lpstr>
      <vt:lpstr>Slide 1</vt:lpstr>
      <vt:lpstr>Slide 2</vt:lpstr>
      <vt:lpstr>Slide 3</vt:lpstr>
      <vt:lpstr>Slide 4</vt:lpstr>
      <vt:lpstr>Projetos do Movimento Wikimedia</vt:lpstr>
      <vt:lpstr>Slide 6</vt:lpstr>
      <vt:lpstr>Capítulos em operação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SESC POMPEIA</dc:title>
  <dc:creator>Cliente</dc:creator>
  <cp:lastModifiedBy>Nevinho</cp:lastModifiedBy>
  <cp:revision>105</cp:revision>
  <dcterms:created xsi:type="dcterms:W3CDTF">2009-11-12T14:57:18Z</dcterms:created>
  <dcterms:modified xsi:type="dcterms:W3CDTF">2010-04-27T11:35:50Z</dcterms:modified>
</cp:coreProperties>
</file>