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50"/>
  </p:notesMasterIdLst>
  <p:handoutMasterIdLst>
    <p:handoutMasterId r:id="rId51"/>
  </p:handoutMasterIdLst>
  <p:sldIdLst>
    <p:sldId id="256" r:id="rId2"/>
    <p:sldId id="395" r:id="rId3"/>
    <p:sldId id="285" r:id="rId4"/>
    <p:sldId id="436" r:id="rId5"/>
    <p:sldId id="445" r:id="rId6"/>
    <p:sldId id="404" r:id="rId7"/>
    <p:sldId id="387" r:id="rId8"/>
    <p:sldId id="388" r:id="rId9"/>
    <p:sldId id="444" r:id="rId10"/>
    <p:sldId id="358" r:id="rId11"/>
    <p:sldId id="448" r:id="rId12"/>
    <p:sldId id="447" r:id="rId13"/>
    <p:sldId id="354" r:id="rId14"/>
    <p:sldId id="393" r:id="rId15"/>
    <p:sldId id="449" r:id="rId16"/>
    <p:sldId id="349" r:id="rId17"/>
    <p:sldId id="390" r:id="rId18"/>
    <p:sldId id="391" r:id="rId19"/>
    <p:sldId id="359" r:id="rId20"/>
    <p:sldId id="361" r:id="rId21"/>
    <p:sldId id="383" r:id="rId22"/>
    <p:sldId id="364" r:id="rId23"/>
    <p:sldId id="451" r:id="rId24"/>
    <p:sldId id="343" r:id="rId25"/>
    <p:sldId id="368" r:id="rId26"/>
    <p:sldId id="379" r:id="rId27"/>
    <p:sldId id="362" r:id="rId28"/>
    <p:sldId id="344" r:id="rId29"/>
    <p:sldId id="363" r:id="rId30"/>
    <p:sldId id="452" r:id="rId31"/>
    <p:sldId id="442" r:id="rId32"/>
    <p:sldId id="434" r:id="rId33"/>
    <p:sldId id="443" r:id="rId34"/>
    <p:sldId id="455" r:id="rId35"/>
    <p:sldId id="400" r:id="rId36"/>
    <p:sldId id="430" r:id="rId37"/>
    <p:sldId id="441" r:id="rId38"/>
    <p:sldId id="438" r:id="rId39"/>
    <p:sldId id="453" r:id="rId40"/>
    <p:sldId id="375" r:id="rId41"/>
    <p:sldId id="454" r:id="rId42"/>
    <p:sldId id="369" r:id="rId43"/>
    <p:sldId id="429" r:id="rId44"/>
    <p:sldId id="370" r:id="rId45"/>
    <p:sldId id="376" r:id="rId46"/>
    <p:sldId id="394" r:id="rId47"/>
    <p:sldId id="269" r:id="rId48"/>
    <p:sldId id="42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C44E29-8561-44CA-8190-604567035165}">
          <p14:sldIdLst>
            <p14:sldId id="256"/>
            <p14:sldId id="395"/>
            <p14:sldId id="285"/>
          </p14:sldIdLst>
        </p14:section>
        <p14:section name="Background" id="{257D22DB-A77C-4B0A-BF7C-B9A36E0C5768}">
          <p14:sldIdLst>
            <p14:sldId id="436"/>
            <p14:sldId id="445"/>
            <p14:sldId id="404"/>
            <p14:sldId id="387"/>
            <p14:sldId id="388"/>
            <p14:sldId id="444"/>
            <p14:sldId id="358"/>
            <p14:sldId id="448"/>
            <p14:sldId id="447"/>
            <p14:sldId id="354"/>
            <p14:sldId id="393"/>
          </p14:sldIdLst>
        </p14:section>
        <p14:section name="Edit" id="{048851CB-DAF0-4EC8-97F3-7A06B9B96359}">
          <p14:sldIdLst>
            <p14:sldId id="449"/>
            <p14:sldId id="349"/>
            <p14:sldId id="390"/>
            <p14:sldId id="391"/>
            <p14:sldId id="359"/>
            <p14:sldId id="361"/>
            <p14:sldId id="383"/>
            <p14:sldId id="364"/>
          </p14:sldIdLst>
        </p14:section>
        <p14:section name="Edit right" id="{83DB41D3-C852-42EF-9327-C1C7F176E1EB}">
          <p14:sldIdLst>
            <p14:sldId id="451"/>
            <p14:sldId id="343"/>
            <p14:sldId id="368"/>
            <p14:sldId id="379"/>
            <p14:sldId id="362"/>
            <p14:sldId id="344"/>
            <p14:sldId id="363"/>
          </p14:sldIdLst>
        </p14:section>
        <p14:section name="Resources" id="{5D4D4C8F-5801-414C-8C33-B02C525A2F21}">
          <p14:sldIdLst>
            <p14:sldId id="452"/>
            <p14:sldId id="442"/>
            <p14:sldId id="434"/>
            <p14:sldId id="443"/>
            <p14:sldId id="455"/>
            <p14:sldId id="400"/>
            <p14:sldId id="430"/>
            <p14:sldId id="441"/>
            <p14:sldId id="438"/>
            <p14:sldId id="453"/>
            <p14:sldId id="375"/>
            <p14:sldId id="454"/>
            <p14:sldId id="369"/>
            <p14:sldId id="429"/>
            <p14:sldId id="370"/>
            <p14:sldId id="376"/>
            <p14:sldId id="394"/>
            <p14:sldId id="269"/>
            <p14:sldId id="4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884"/>
    <a:srgbClr val="FFE701"/>
    <a:srgbClr val="D0D2ED"/>
    <a:srgbClr val="E0E0E0"/>
    <a:srgbClr val="FFFFFF"/>
    <a:srgbClr val="F6820E"/>
    <a:srgbClr val="F49D10"/>
    <a:srgbClr val="6A6EC4"/>
    <a:srgbClr val="A1A4D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5" autoAdjust="0"/>
    <p:restoredTop sz="88665" autoAdjust="0"/>
  </p:normalViewPr>
  <p:slideViewPr>
    <p:cSldViewPr snapToGrid="0">
      <p:cViewPr varScale="1">
        <p:scale>
          <a:sx n="100" d="100"/>
          <a:sy n="100" d="100"/>
        </p:scale>
        <p:origin x="1881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39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BD-419E-BD77-79C2D78B9C47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BD-419E-BD77-79C2D78B9C4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0-4C47-9C02-435FE1D42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21D4B-61F7-411B-851F-D3848133E1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E3ED96A-F8FB-4D87-B7AE-00778D3004C9}">
      <dgm:prSet phldrT="[Text]" custT="1"/>
      <dgm:spPr/>
      <dgm:t>
        <a:bodyPr/>
        <a:lstStyle/>
        <a:p>
          <a:r>
            <a:rPr lang="en-US" sz="4000" dirty="0"/>
            <a:t>Content </a:t>
          </a:r>
          <a:r>
            <a:rPr lang="en-US" sz="2800" dirty="0"/>
            <a:t>&amp;</a:t>
          </a:r>
          <a:r>
            <a:rPr lang="en-US" sz="4000" dirty="0"/>
            <a:t> format</a:t>
          </a:r>
        </a:p>
      </dgm:t>
    </dgm:pt>
    <dgm:pt modelId="{D836BB0D-A1E3-4509-AA11-BD09C1338578}" type="parTrans" cxnId="{06B2CD2E-0A12-4F57-A71A-420628B64D0C}">
      <dgm:prSet/>
      <dgm:spPr/>
      <dgm:t>
        <a:bodyPr/>
        <a:lstStyle/>
        <a:p>
          <a:endParaRPr lang="en-US" sz="1600"/>
        </a:p>
      </dgm:t>
    </dgm:pt>
    <dgm:pt modelId="{24719332-A7F3-49C0-B027-65096C063BF9}" type="sibTrans" cxnId="{06B2CD2E-0A12-4F57-A71A-420628B64D0C}">
      <dgm:prSet/>
      <dgm:spPr/>
      <dgm:t>
        <a:bodyPr/>
        <a:lstStyle/>
        <a:p>
          <a:endParaRPr lang="en-US" sz="1600"/>
        </a:p>
      </dgm:t>
    </dgm:pt>
    <dgm:pt modelId="{E0C0F030-2156-423C-9C2C-A283E0BE7352}">
      <dgm:prSet phldrT="[Text]" custT="1"/>
      <dgm:spPr/>
      <dgm:t>
        <a:bodyPr/>
        <a:lstStyle/>
        <a:p>
          <a:r>
            <a:rPr lang="en-US" sz="4000" dirty="0"/>
            <a:t>Referencing </a:t>
          </a:r>
          <a:r>
            <a:rPr lang="en-US" sz="2800" dirty="0"/>
            <a:t>&amp;</a:t>
          </a:r>
          <a:r>
            <a:rPr lang="en-US" sz="4000" dirty="0"/>
            <a:t> quality</a:t>
          </a:r>
        </a:p>
      </dgm:t>
    </dgm:pt>
    <dgm:pt modelId="{F004A0A9-E287-48FA-B7BB-A716E02BC353}" type="parTrans" cxnId="{54426F24-5B64-4C23-99C1-4F6C562F2234}">
      <dgm:prSet/>
      <dgm:spPr/>
      <dgm:t>
        <a:bodyPr/>
        <a:lstStyle/>
        <a:p>
          <a:endParaRPr lang="en-US" sz="1600"/>
        </a:p>
      </dgm:t>
    </dgm:pt>
    <dgm:pt modelId="{5092064D-8160-476A-A96F-6ABB962284F6}" type="sibTrans" cxnId="{54426F24-5B64-4C23-99C1-4F6C562F2234}">
      <dgm:prSet/>
      <dgm:spPr/>
      <dgm:t>
        <a:bodyPr/>
        <a:lstStyle/>
        <a:p>
          <a:endParaRPr lang="en-US" sz="1600"/>
        </a:p>
      </dgm:t>
    </dgm:pt>
    <dgm:pt modelId="{431FD96A-1CCD-4D32-AE5D-0D50970C0F3E}">
      <dgm:prSet phldrT="[Text]" custT="1"/>
      <dgm:spPr/>
      <dgm:t>
        <a:bodyPr/>
        <a:lstStyle/>
        <a:p>
          <a:r>
            <a:rPr lang="en-US" sz="4000" dirty="0"/>
            <a:t>Peers </a:t>
          </a:r>
          <a:r>
            <a:rPr lang="en-US" sz="2800" dirty="0"/>
            <a:t>&amp;</a:t>
          </a:r>
          <a:r>
            <a:rPr lang="en-US" sz="4000" dirty="0"/>
            <a:t> collaboration</a:t>
          </a:r>
        </a:p>
      </dgm:t>
    </dgm:pt>
    <dgm:pt modelId="{5E8CF874-CAC3-490A-AE58-7015959B6C39}" type="parTrans" cxnId="{52EF61EC-8292-42B7-A3F9-57FF56FF820B}">
      <dgm:prSet/>
      <dgm:spPr/>
      <dgm:t>
        <a:bodyPr/>
        <a:lstStyle/>
        <a:p>
          <a:endParaRPr lang="en-US" sz="1600"/>
        </a:p>
      </dgm:t>
    </dgm:pt>
    <dgm:pt modelId="{7B945225-84E1-445E-9382-D80771C05889}" type="sibTrans" cxnId="{52EF61EC-8292-42B7-A3F9-57FF56FF820B}">
      <dgm:prSet/>
      <dgm:spPr/>
      <dgm:t>
        <a:bodyPr/>
        <a:lstStyle/>
        <a:p>
          <a:endParaRPr lang="en-US" sz="1600"/>
        </a:p>
      </dgm:t>
    </dgm:pt>
    <dgm:pt modelId="{E5CFFBFE-E74C-4AE1-8336-EAD3ECB0FB0A}" type="pres">
      <dgm:prSet presAssocID="{39621D4B-61F7-411B-851F-D3848133E100}" presName="Name0" presStyleCnt="0">
        <dgm:presLayoutVars>
          <dgm:chMax val="7"/>
          <dgm:chPref val="7"/>
          <dgm:dir/>
        </dgm:presLayoutVars>
      </dgm:prSet>
      <dgm:spPr/>
    </dgm:pt>
    <dgm:pt modelId="{64865B71-652C-458B-93DB-206CBBBC69B3}" type="pres">
      <dgm:prSet presAssocID="{39621D4B-61F7-411B-851F-D3848133E100}" presName="Name1" presStyleCnt="0"/>
      <dgm:spPr/>
    </dgm:pt>
    <dgm:pt modelId="{D7BD856E-CBA5-4CE1-90FD-7DFC39EA3584}" type="pres">
      <dgm:prSet presAssocID="{39621D4B-61F7-411B-851F-D3848133E100}" presName="cycle" presStyleCnt="0"/>
      <dgm:spPr/>
    </dgm:pt>
    <dgm:pt modelId="{B7F330AB-3386-4EE6-B42B-C9FFDBF51677}" type="pres">
      <dgm:prSet presAssocID="{39621D4B-61F7-411B-851F-D3848133E100}" presName="srcNode" presStyleLbl="node1" presStyleIdx="0" presStyleCnt="3"/>
      <dgm:spPr/>
    </dgm:pt>
    <dgm:pt modelId="{A1C50827-ECAB-4A6C-8618-8D59366A271E}" type="pres">
      <dgm:prSet presAssocID="{39621D4B-61F7-411B-851F-D3848133E100}" presName="conn" presStyleLbl="parChTrans1D2" presStyleIdx="0" presStyleCnt="1"/>
      <dgm:spPr/>
    </dgm:pt>
    <dgm:pt modelId="{41BAF49A-7441-4242-85A1-54E8371AC5CC}" type="pres">
      <dgm:prSet presAssocID="{39621D4B-61F7-411B-851F-D3848133E100}" presName="extraNode" presStyleLbl="node1" presStyleIdx="0" presStyleCnt="3"/>
      <dgm:spPr/>
    </dgm:pt>
    <dgm:pt modelId="{8BFB7496-0B05-4304-897F-6C12E1AA4B73}" type="pres">
      <dgm:prSet presAssocID="{39621D4B-61F7-411B-851F-D3848133E100}" presName="dstNode" presStyleLbl="node1" presStyleIdx="0" presStyleCnt="3"/>
      <dgm:spPr/>
    </dgm:pt>
    <dgm:pt modelId="{98AF9E46-BA6A-4905-A467-9A940F0EEF7B}" type="pres">
      <dgm:prSet presAssocID="{FE3ED96A-F8FB-4D87-B7AE-00778D3004C9}" presName="text_1" presStyleLbl="node1" presStyleIdx="0" presStyleCnt="3">
        <dgm:presLayoutVars>
          <dgm:bulletEnabled val="1"/>
        </dgm:presLayoutVars>
      </dgm:prSet>
      <dgm:spPr/>
    </dgm:pt>
    <dgm:pt modelId="{F5A3611A-717D-4E15-841A-837CE960EF00}" type="pres">
      <dgm:prSet presAssocID="{FE3ED96A-F8FB-4D87-B7AE-00778D3004C9}" presName="accent_1" presStyleCnt="0"/>
      <dgm:spPr/>
    </dgm:pt>
    <dgm:pt modelId="{8986E2E6-6E09-4081-8189-589BC8F7D725}" type="pres">
      <dgm:prSet presAssocID="{FE3ED96A-F8FB-4D87-B7AE-00778D3004C9}" presName="accentRepeatNode" presStyleLbl="solidFgAcc1" presStyleIdx="0" presStyleCnt="3"/>
      <dgm:spPr/>
    </dgm:pt>
    <dgm:pt modelId="{1B7605DB-B6BC-4DE5-8ECC-E2FCD3661D90}" type="pres">
      <dgm:prSet presAssocID="{E0C0F030-2156-423C-9C2C-A283E0BE7352}" presName="text_2" presStyleLbl="node1" presStyleIdx="1" presStyleCnt="3">
        <dgm:presLayoutVars>
          <dgm:bulletEnabled val="1"/>
        </dgm:presLayoutVars>
      </dgm:prSet>
      <dgm:spPr/>
    </dgm:pt>
    <dgm:pt modelId="{AE5DFBCB-067A-4DF6-9DD1-B0F88C8F0908}" type="pres">
      <dgm:prSet presAssocID="{E0C0F030-2156-423C-9C2C-A283E0BE7352}" presName="accent_2" presStyleCnt="0"/>
      <dgm:spPr/>
    </dgm:pt>
    <dgm:pt modelId="{D04078CB-DE7F-413C-8F23-7AE5FD1971CF}" type="pres">
      <dgm:prSet presAssocID="{E0C0F030-2156-423C-9C2C-A283E0BE7352}" presName="accentRepeatNode" presStyleLbl="solidFgAcc1" presStyleIdx="1" presStyleCnt="3"/>
      <dgm:spPr/>
    </dgm:pt>
    <dgm:pt modelId="{BA656DCF-7501-49DA-BC6F-8B7360456138}" type="pres">
      <dgm:prSet presAssocID="{431FD96A-1CCD-4D32-AE5D-0D50970C0F3E}" presName="text_3" presStyleLbl="node1" presStyleIdx="2" presStyleCnt="3">
        <dgm:presLayoutVars>
          <dgm:bulletEnabled val="1"/>
        </dgm:presLayoutVars>
      </dgm:prSet>
      <dgm:spPr/>
    </dgm:pt>
    <dgm:pt modelId="{388740AE-13E7-4C60-8653-5D5CCAC614E0}" type="pres">
      <dgm:prSet presAssocID="{431FD96A-1CCD-4D32-AE5D-0D50970C0F3E}" presName="accent_3" presStyleCnt="0"/>
      <dgm:spPr/>
    </dgm:pt>
    <dgm:pt modelId="{E35CDC8E-830C-4077-9B6C-B500B593C407}" type="pres">
      <dgm:prSet presAssocID="{431FD96A-1CCD-4D32-AE5D-0D50970C0F3E}" presName="accentRepeatNode" presStyleLbl="solidFgAcc1" presStyleIdx="2" presStyleCnt="3"/>
      <dgm:spPr/>
    </dgm:pt>
  </dgm:ptLst>
  <dgm:cxnLst>
    <dgm:cxn modelId="{54426F24-5B64-4C23-99C1-4F6C562F2234}" srcId="{39621D4B-61F7-411B-851F-D3848133E100}" destId="{E0C0F030-2156-423C-9C2C-A283E0BE7352}" srcOrd="1" destOrd="0" parTransId="{F004A0A9-E287-48FA-B7BB-A716E02BC353}" sibTransId="{5092064D-8160-476A-A96F-6ABB962284F6}"/>
    <dgm:cxn modelId="{06B2CD2E-0A12-4F57-A71A-420628B64D0C}" srcId="{39621D4B-61F7-411B-851F-D3848133E100}" destId="{FE3ED96A-F8FB-4D87-B7AE-00778D3004C9}" srcOrd="0" destOrd="0" parTransId="{D836BB0D-A1E3-4509-AA11-BD09C1338578}" sibTransId="{24719332-A7F3-49C0-B027-65096C063BF9}"/>
    <dgm:cxn modelId="{CF9B7C48-A91E-438E-9A5A-969A947FE680}" type="presOf" srcId="{24719332-A7F3-49C0-B027-65096C063BF9}" destId="{A1C50827-ECAB-4A6C-8618-8D59366A271E}" srcOrd="0" destOrd="0" presId="urn:microsoft.com/office/officeart/2008/layout/VerticalCurvedList"/>
    <dgm:cxn modelId="{B295528C-9625-4511-9D5A-5F818BCD8D84}" type="presOf" srcId="{E0C0F030-2156-423C-9C2C-A283E0BE7352}" destId="{1B7605DB-B6BC-4DE5-8ECC-E2FCD3661D90}" srcOrd="0" destOrd="0" presId="urn:microsoft.com/office/officeart/2008/layout/VerticalCurvedList"/>
    <dgm:cxn modelId="{8CB8688E-C5C2-4D4F-84B6-3F2A372DF41D}" type="presOf" srcId="{FE3ED96A-F8FB-4D87-B7AE-00778D3004C9}" destId="{98AF9E46-BA6A-4905-A467-9A940F0EEF7B}" srcOrd="0" destOrd="0" presId="urn:microsoft.com/office/officeart/2008/layout/VerticalCurvedList"/>
    <dgm:cxn modelId="{4466A695-9261-43C4-941E-8FAA068079C4}" type="presOf" srcId="{39621D4B-61F7-411B-851F-D3848133E100}" destId="{E5CFFBFE-E74C-4AE1-8336-EAD3ECB0FB0A}" srcOrd="0" destOrd="0" presId="urn:microsoft.com/office/officeart/2008/layout/VerticalCurvedList"/>
    <dgm:cxn modelId="{D6F08BCF-6A5C-4659-AD77-9917A450D2CC}" type="presOf" srcId="{431FD96A-1CCD-4D32-AE5D-0D50970C0F3E}" destId="{BA656DCF-7501-49DA-BC6F-8B7360456138}" srcOrd="0" destOrd="0" presId="urn:microsoft.com/office/officeart/2008/layout/VerticalCurvedList"/>
    <dgm:cxn modelId="{52EF61EC-8292-42B7-A3F9-57FF56FF820B}" srcId="{39621D4B-61F7-411B-851F-D3848133E100}" destId="{431FD96A-1CCD-4D32-AE5D-0D50970C0F3E}" srcOrd="2" destOrd="0" parTransId="{5E8CF874-CAC3-490A-AE58-7015959B6C39}" sibTransId="{7B945225-84E1-445E-9382-D80771C05889}"/>
    <dgm:cxn modelId="{59E8B0AA-E123-4956-9F4F-1A36C7BEEA73}" type="presParOf" srcId="{E5CFFBFE-E74C-4AE1-8336-EAD3ECB0FB0A}" destId="{64865B71-652C-458B-93DB-206CBBBC69B3}" srcOrd="0" destOrd="0" presId="urn:microsoft.com/office/officeart/2008/layout/VerticalCurvedList"/>
    <dgm:cxn modelId="{BC9F26DD-E2C1-44A5-9385-9DDB2D3931E9}" type="presParOf" srcId="{64865B71-652C-458B-93DB-206CBBBC69B3}" destId="{D7BD856E-CBA5-4CE1-90FD-7DFC39EA3584}" srcOrd="0" destOrd="0" presId="urn:microsoft.com/office/officeart/2008/layout/VerticalCurvedList"/>
    <dgm:cxn modelId="{F01088D8-443F-4C33-852A-543968782DA4}" type="presParOf" srcId="{D7BD856E-CBA5-4CE1-90FD-7DFC39EA3584}" destId="{B7F330AB-3386-4EE6-B42B-C9FFDBF51677}" srcOrd="0" destOrd="0" presId="urn:microsoft.com/office/officeart/2008/layout/VerticalCurvedList"/>
    <dgm:cxn modelId="{4EAD06AD-8292-4FEF-A92B-26F4A95BD251}" type="presParOf" srcId="{D7BD856E-CBA5-4CE1-90FD-7DFC39EA3584}" destId="{A1C50827-ECAB-4A6C-8618-8D59366A271E}" srcOrd="1" destOrd="0" presId="urn:microsoft.com/office/officeart/2008/layout/VerticalCurvedList"/>
    <dgm:cxn modelId="{3B74235C-453B-4CE3-817F-B0F3A29D4E74}" type="presParOf" srcId="{D7BD856E-CBA5-4CE1-90FD-7DFC39EA3584}" destId="{41BAF49A-7441-4242-85A1-54E8371AC5CC}" srcOrd="2" destOrd="0" presId="urn:microsoft.com/office/officeart/2008/layout/VerticalCurvedList"/>
    <dgm:cxn modelId="{12C72991-8B67-4701-8A5B-93199B67E3AC}" type="presParOf" srcId="{D7BD856E-CBA5-4CE1-90FD-7DFC39EA3584}" destId="{8BFB7496-0B05-4304-897F-6C12E1AA4B73}" srcOrd="3" destOrd="0" presId="urn:microsoft.com/office/officeart/2008/layout/VerticalCurvedList"/>
    <dgm:cxn modelId="{E62F7333-1361-4167-A181-F246B8ACB5E7}" type="presParOf" srcId="{64865B71-652C-458B-93DB-206CBBBC69B3}" destId="{98AF9E46-BA6A-4905-A467-9A940F0EEF7B}" srcOrd="1" destOrd="0" presId="urn:microsoft.com/office/officeart/2008/layout/VerticalCurvedList"/>
    <dgm:cxn modelId="{1A62F830-1B3C-4E29-A3F8-8C82A1599E2B}" type="presParOf" srcId="{64865B71-652C-458B-93DB-206CBBBC69B3}" destId="{F5A3611A-717D-4E15-841A-837CE960EF00}" srcOrd="2" destOrd="0" presId="urn:microsoft.com/office/officeart/2008/layout/VerticalCurvedList"/>
    <dgm:cxn modelId="{D66D456F-F88C-4DFE-B264-49DECB931B82}" type="presParOf" srcId="{F5A3611A-717D-4E15-841A-837CE960EF00}" destId="{8986E2E6-6E09-4081-8189-589BC8F7D725}" srcOrd="0" destOrd="0" presId="urn:microsoft.com/office/officeart/2008/layout/VerticalCurvedList"/>
    <dgm:cxn modelId="{5A6E8D3E-8116-46CF-8FF5-483D2A7F08A0}" type="presParOf" srcId="{64865B71-652C-458B-93DB-206CBBBC69B3}" destId="{1B7605DB-B6BC-4DE5-8ECC-E2FCD3661D90}" srcOrd="3" destOrd="0" presId="urn:microsoft.com/office/officeart/2008/layout/VerticalCurvedList"/>
    <dgm:cxn modelId="{0C6F4B8F-6138-4C17-903D-B91D7672C7E9}" type="presParOf" srcId="{64865B71-652C-458B-93DB-206CBBBC69B3}" destId="{AE5DFBCB-067A-4DF6-9DD1-B0F88C8F0908}" srcOrd="4" destOrd="0" presId="urn:microsoft.com/office/officeart/2008/layout/VerticalCurvedList"/>
    <dgm:cxn modelId="{98781671-F64D-4A92-AE1C-6F487A4D8C13}" type="presParOf" srcId="{AE5DFBCB-067A-4DF6-9DD1-B0F88C8F0908}" destId="{D04078CB-DE7F-413C-8F23-7AE5FD1971CF}" srcOrd="0" destOrd="0" presId="urn:microsoft.com/office/officeart/2008/layout/VerticalCurvedList"/>
    <dgm:cxn modelId="{F47A6699-F09A-40A8-A007-413860830705}" type="presParOf" srcId="{64865B71-652C-458B-93DB-206CBBBC69B3}" destId="{BA656DCF-7501-49DA-BC6F-8B7360456138}" srcOrd="5" destOrd="0" presId="urn:microsoft.com/office/officeart/2008/layout/VerticalCurvedList"/>
    <dgm:cxn modelId="{DC544CA3-9624-4282-84CD-E5C359707F69}" type="presParOf" srcId="{64865B71-652C-458B-93DB-206CBBBC69B3}" destId="{388740AE-13E7-4C60-8653-5D5CCAC614E0}" srcOrd="6" destOrd="0" presId="urn:microsoft.com/office/officeart/2008/layout/VerticalCurvedList"/>
    <dgm:cxn modelId="{ECB690C0-BB97-4B87-882E-F62AB00A9EC7}" type="presParOf" srcId="{388740AE-13E7-4C60-8653-5D5CCAC614E0}" destId="{E35CDC8E-830C-4077-9B6C-B500B593C4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50827-ECAB-4A6C-8618-8D59366A271E}">
      <dsp:nvSpPr>
        <dsp:cNvPr id="0" name=""/>
        <dsp:cNvSpPr/>
      </dsp:nvSpPr>
      <dsp:spPr>
        <a:xfrm>
          <a:off x="-3557915" y="-546844"/>
          <a:ext cx="4241623" cy="4241623"/>
        </a:xfrm>
        <a:prstGeom prst="blockArc">
          <a:avLst>
            <a:gd name="adj1" fmla="val 18900000"/>
            <a:gd name="adj2" fmla="val 2700000"/>
            <a:gd name="adj3" fmla="val 509"/>
          </a:avLst>
        </a:prstGeom>
        <a:noFill/>
        <a:ln w="1397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F9E46-BA6A-4905-A467-9A940F0EEF7B}">
      <dsp:nvSpPr>
        <dsp:cNvPr id="0" name=""/>
        <dsp:cNvSpPr/>
      </dsp:nvSpPr>
      <dsp:spPr>
        <a:xfrm>
          <a:off x="439656" y="314793"/>
          <a:ext cx="7252288" cy="62958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735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Content </a:t>
          </a:r>
          <a:r>
            <a:rPr lang="en-US" sz="2800" kern="1200" dirty="0"/>
            <a:t>&amp;</a:t>
          </a:r>
          <a:r>
            <a:rPr lang="en-US" sz="4000" kern="1200" dirty="0"/>
            <a:t> format</a:t>
          </a:r>
        </a:p>
      </dsp:txBody>
      <dsp:txXfrm>
        <a:off x="439656" y="314793"/>
        <a:ext cx="7252288" cy="629586"/>
      </dsp:txXfrm>
    </dsp:sp>
    <dsp:sp modelId="{8986E2E6-6E09-4081-8189-589BC8F7D725}">
      <dsp:nvSpPr>
        <dsp:cNvPr id="0" name=""/>
        <dsp:cNvSpPr/>
      </dsp:nvSpPr>
      <dsp:spPr>
        <a:xfrm>
          <a:off x="46164" y="236095"/>
          <a:ext cx="786983" cy="786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605DB-B6BC-4DE5-8ECC-E2FCD3661D90}">
      <dsp:nvSpPr>
        <dsp:cNvPr id="0" name=""/>
        <dsp:cNvSpPr/>
      </dsp:nvSpPr>
      <dsp:spPr>
        <a:xfrm>
          <a:off x="668511" y="1259173"/>
          <a:ext cx="7023433" cy="62958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735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Referencing </a:t>
          </a:r>
          <a:r>
            <a:rPr lang="en-US" sz="2800" kern="1200" dirty="0"/>
            <a:t>&amp;</a:t>
          </a:r>
          <a:r>
            <a:rPr lang="en-US" sz="4000" kern="1200" dirty="0"/>
            <a:t> quality</a:t>
          </a:r>
        </a:p>
      </dsp:txBody>
      <dsp:txXfrm>
        <a:off x="668511" y="1259173"/>
        <a:ext cx="7023433" cy="629586"/>
      </dsp:txXfrm>
    </dsp:sp>
    <dsp:sp modelId="{D04078CB-DE7F-413C-8F23-7AE5FD1971CF}">
      <dsp:nvSpPr>
        <dsp:cNvPr id="0" name=""/>
        <dsp:cNvSpPr/>
      </dsp:nvSpPr>
      <dsp:spPr>
        <a:xfrm>
          <a:off x="275019" y="1180475"/>
          <a:ext cx="786983" cy="786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56DCF-7501-49DA-BC6F-8B7360456138}">
      <dsp:nvSpPr>
        <dsp:cNvPr id="0" name=""/>
        <dsp:cNvSpPr/>
      </dsp:nvSpPr>
      <dsp:spPr>
        <a:xfrm>
          <a:off x="439656" y="2203553"/>
          <a:ext cx="7252288" cy="62958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735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Peers </a:t>
          </a:r>
          <a:r>
            <a:rPr lang="en-US" sz="2800" kern="1200" dirty="0"/>
            <a:t>&amp;</a:t>
          </a:r>
          <a:r>
            <a:rPr lang="en-US" sz="4000" kern="1200" dirty="0"/>
            <a:t> collaboration</a:t>
          </a:r>
        </a:p>
      </dsp:txBody>
      <dsp:txXfrm>
        <a:off x="439656" y="2203553"/>
        <a:ext cx="7252288" cy="629586"/>
      </dsp:txXfrm>
    </dsp:sp>
    <dsp:sp modelId="{E35CDC8E-830C-4077-9B6C-B500B593C407}">
      <dsp:nvSpPr>
        <dsp:cNvPr id="0" name=""/>
        <dsp:cNvSpPr/>
      </dsp:nvSpPr>
      <dsp:spPr>
        <a:xfrm>
          <a:off x="46164" y="2124855"/>
          <a:ext cx="786983" cy="786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E3CE-AD06-4CE2-8323-4FB9537F9DF2}" type="datetimeFigureOut">
              <a:rPr lang="en-GB" smtClean="0"/>
              <a:t>09/08/2019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96E2-232E-484F-AFD9-4E3AA1EC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909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E3424-8E68-4EF0-94C5-2048A1D3EF71}" type="datetimeFigureOut">
              <a:rPr lang="en-GB" smtClean="0"/>
              <a:t>09/08/2019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BE52-A756-43B0-BBD4-B5380532E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38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aseline="0" dirty="0"/>
              <a:t>Average 1.5 min per slide</a:t>
            </a:r>
            <a:r>
              <a:rPr lang="en-GB" sz="1200" baseline="0" dirty="0"/>
              <a:t> </a:t>
            </a:r>
            <a:r>
              <a:rPr lang="en-GB" sz="1200" baseline="0" dirty="0">
                <a:sym typeface="Wingdings" panose="05000000000000000000" pitchFamily="2" charset="2"/>
              </a:rPr>
              <a:t></a:t>
            </a:r>
            <a:r>
              <a:rPr lang="en-GB" sz="1200" baseline="0" dirty="0"/>
              <a:t> 50 mins including short demos</a:t>
            </a:r>
          </a:p>
          <a:p>
            <a:r>
              <a:rPr lang="en-AU" sz="1200" baseline="0" dirty="0"/>
              <a:t>Best to maximise time on interactive section</a:t>
            </a:r>
            <a:endParaRPr lang="en-GB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86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18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Source gets hard to read with many references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378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Source gets hard to read with many references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939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If</a:t>
            </a:r>
            <a:r>
              <a:rPr lang="en-AU" baseline="0" dirty="0"/>
              <a:t> image not listed for embed</a:t>
            </a:r>
            <a:r>
              <a:rPr lang="en-AU" baseline="0"/>
              <a:t>, reload page.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32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32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You’re already well set up for good</a:t>
            </a:r>
            <a:r>
              <a:rPr lang="en-AU" baseline="0" dirty="0"/>
              <a:t> editing practice</a:t>
            </a:r>
          </a:p>
          <a:p>
            <a:r>
              <a:rPr lang="en-AU" baseline="0" dirty="0"/>
              <a:t>Don’t put in 5 paragraphs on some obscure point on a page.</a:t>
            </a:r>
          </a:p>
          <a:p>
            <a:r>
              <a:rPr lang="en-AU" baseline="0" dirty="0"/>
              <a:t>Probably more citations than typical introduction (No personal </a:t>
            </a:r>
            <a:r>
              <a:rPr lang="en-AU" baseline="0" dirty="0" err="1"/>
              <a:t>comms</a:t>
            </a:r>
            <a:r>
              <a:rPr lang="en-AU" baseline="0" dirty="0"/>
              <a:t>, or </a:t>
            </a:r>
            <a:r>
              <a:rPr lang="en-AU" baseline="0" dirty="0" err="1"/>
              <a:t>unpub</a:t>
            </a:r>
            <a:r>
              <a:rPr lang="en-AU" baseline="0" dirty="0"/>
              <a:t> data)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936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99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Referenceing</a:t>
            </a:r>
            <a:r>
              <a:rPr lang="en-GB" dirty="0"/>
              <a:t> and quality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</a:t>
            </a:r>
            <a:r>
              <a:rPr lang="en-GB" baseline="0" dirty="0"/>
              <a:t> just published or not. Can go up (and down) over 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57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 you will certainly all be better than average editors so don’t worry about breaking things. People</a:t>
            </a:r>
            <a:r>
              <a:rPr lang="en-GB" baseline="0" dirty="0"/>
              <a:t> will catch your mistakes.</a:t>
            </a:r>
          </a:p>
          <a:p>
            <a:r>
              <a:rPr lang="en-GB" baseline="0" dirty="0"/>
              <a:t>You own nothing.</a:t>
            </a:r>
          </a:p>
          <a:p>
            <a:r>
              <a:rPr lang="en-GB" baseline="0" dirty="0"/>
              <a:t>Resolution either by one-off third opinion, formal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23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0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Probably best public</a:t>
            </a:r>
            <a:r>
              <a:rPr lang="en-AU" baseline="0" dirty="0"/>
              <a:t> engagement you’ll ever do (e.g. grant writing?)</a:t>
            </a:r>
            <a:endParaRPr lang="en-AU" dirty="0"/>
          </a:p>
          <a:p>
            <a:r>
              <a:rPr lang="en-AU" dirty="0"/>
              <a:t>If your topic is not covered, it can give a false impression of obscurity</a:t>
            </a:r>
            <a:endParaRPr lang="en-AU" baseline="0" dirty="0"/>
          </a:p>
          <a:p>
            <a:r>
              <a:rPr lang="en-GB" dirty="0"/>
              <a:t>If</a:t>
            </a:r>
            <a:r>
              <a:rPr lang="en-GB" baseline="0" dirty="0"/>
              <a:t> your paper is reviewed by a scientist outside your field what are the odds they’ll check Wikipedia?</a:t>
            </a:r>
          </a:p>
          <a:p>
            <a:r>
              <a:rPr lang="en-GB" baseline="0" dirty="0"/>
              <a:t>Get PhDs and Postdocs involved.</a:t>
            </a:r>
          </a:p>
          <a:p>
            <a:r>
              <a:rPr lang="en-GB"/>
              <a:t>Orders</a:t>
            </a:r>
            <a:r>
              <a:rPr lang="en-GB" baseline="0"/>
              <a:t> </a:t>
            </a:r>
            <a:r>
              <a:rPr lang="en-GB" baseline="0" dirty="0"/>
              <a:t>of magnitude more views than highest review paper.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58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Additional note: PLOS and WikiJournals are free and open access.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957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791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F101F-F429-41ED-B3B8-276511EF0498}" type="slidenum">
              <a:rPr lang="en-AU" smtClean="0"/>
              <a:pPr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4710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83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98116-9C78-40F1-A661-6C0475791D23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9718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102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Good news is mostly non-commercial (some advert, some subscription)</a:t>
            </a:r>
          </a:p>
          <a:p>
            <a:r>
              <a:rPr lang="en-AU" dirty="0"/>
              <a:t>Wikipedia overall readership </a:t>
            </a:r>
            <a:r>
              <a:rPr lang="en-AU" dirty="0" err="1"/>
              <a:t>approx</a:t>
            </a:r>
            <a:r>
              <a:rPr lang="en-AU" dirty="0"/>
              <a:t> 100 billion per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359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2007 lowest average quality and highest reversion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67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476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dirty="0"/>
              <a:t>Also 87% of teachers</a:t>
            </a:r>
          </a:p>
          <a:p>
            <a:pPr lvl="0"/>
            <a:r>
              <a:rPr lang="en-AU" dirty="0"/>
              <a:t>Also 35% of pharmacists</a:t>
            </a:r>
          </a:p>
          <a:p>
            <a:pPr lvl="0"/>
            <a:r>
              <a:rPr lang="en-US" dirty="0"/>
              <a:t>Policymakers and Journalists</a:t>
            </a:r>
            <a:endParaRPr lang="en-AU" dirty="0"/>
          </a:p>
          <a:p>
            <a:pPr lvl="0"/>
            <a:r>
              <a:rPr lang="en-AU" dirty="0"/>
              <a:t>Lawmakers have cited Wikipedia in &gt;400 judicial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425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Whole systems runs as</a:t>
            </a:r>
            <a:r>
              <a:rPr lang="en-AU" baseline="0" dirty="0"/>
              <a:t> </a:t>
            </a:r>
            <a:r>
              <a:rPr lang="en-AU" baseline="0" dirty="0" err="1"/>
              <a:t>microdemocratic</a:t>
            </a:r>
            <a:r>
              <a:rPr lang="en-AU" baseline="0" dirty="0"/>
              <a:t> </a:t>
            </a:r>
            <a:r>
              <a:rPr lang="en-AU" baseline="0" dirty="0" err="1"/>
              <a:t>anarcho-beurocracy</a:t>
            </a:r>
            <a:r>
              <a:rPr lang="en-AU" baseline="0" dirty="0"/>
              <a:t> but is not purely any of these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688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00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86334"/>
            <a:ext cx="7063740" cy="401426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4768596" cy="169164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small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189" indent="0" algn="ctr">
              <a:buNone/>
              <a:defRPr sz="2200"/>
            </a:lvl2pPr>
            <a:lvl3pPr marL="914377" indent="0" algn="ctr">
              <a:buNone/>
              <a:defRPr sz="22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229666" y="1426828"/>
            <a:ext cx="1554831" cy="27384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BC225BE-ED20-4BD5-9659-2E574DB8C0DB}" type="datetime1">
              <a:rPr lang="en-GB" smtClean="0"/>
              <a:t>09/08/2019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/>
          <p:cNvCxnSpPr/>
          <p:nvPr userDrawn="1"/>
        </p:nvCxnSpPr>
        <p:spPr>
          <a:xfrm>
            <a:off x="1048004" y="4749800"/>
            <a:ext cx="696214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 flipH="1">
            <a:off x="0" y="0"/>
            <a:ext cx="9144000" cy="426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 flipH="1">
            <a:off x="0" y="6431597"/>
            <a:ext cx="9144000" cy="426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521913" y="427038"/>
            <a:ext cx="2622087" cy="359297"/>
          </a:xfrm>
        </p:spPr>
        <p:txBody>
          <a:bodyPr>
            <a:noAutofit/>
          </a:bodyPr>
          <a:lstStyle>
            <a:lvl1pPr marL="0" indent="0" algn="r">
              <a:buNone/>
              <a:defRPr sz="2000" cap="small" baseline="0"/>
            </a:lvl1pPr>
            <a:lvl2pPr algn="r">
              <a:defRPr cap="small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insert Name</a:t>
            </a:r>
          </a:p>
        </p:txBody>
      </p:sp>
    </p:spTree>
    <p:extLst>
      <p:ext uri="{BB962C8B-B14F-4D97-AF65-F5344CB8AC3E}">
        <p14:creationId xmlns:p14="http://schemas.microsoft.com/office/powerpoint/2010/main" val="2829003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761574"/>
            <a:ext cx="2400300" cy="90213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CA82-9F2A-4793-BF2C-9417E8EF92AD}" type="datetime1">
              <a:rPr lang="en-GB" smtClean="0"/>
              <a:t>09/08/2019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0218" y="1661720"/>
            <a:ext cx="240101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 rot="5400000">
            <a:off x="6173652" y="3109548"/>
            <a:ext cx="5220188" cy="548053"/>
          </a:xfrm>
          <a:prstGeom prst="rect">
            <a:avLst/>
          </a:prstGeom>
          <a:noFill/>
        </p:spPr>
      </p:sp>
      <p:sp>
        <p:nvSpPr>
          <p:cNvPr id="28" name="Content Placeholder 27"/>
          <p:cNvSpPr>
            <a:spLocks noGrp="1"/>
          </p:cNvSpPr>
          <p:nvPr userDrawn="1">
            <p:ph sz="quarter" idx="15"/>
          </p:nvPr>
        </p:nvSpPr>
        <p:spPr>
          <a:xfrm>
            <a:off x="1071174" y="4700588"/>
            <a:ext cx="7878064" cy="16049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27"/>
          <p:cNvSpPr>
            <a:spLocks noGrp="1"/>
          </p:cNvSpPr>
          <p:nvPr>
            <p:ph sz="quarter" idx="16"/>
          </p:nvPr>
        </p:nvSpPr>
        <p:spPr>
          <a:xfrm>
            <a:off x="1071174" y="1767089"/>
            <a:ext cx="7878064" cy="27975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27"/>
          <p:cNvSpPr>
            <a:spLocks noGrp="1"/>
          </p:cNvSpPr>
          <p:nvPr>
            <p:ph sz="quarter" idx="17"/>
          </p:nvPr>
        </p:nvSpPr>
        <p:spPr>
          <a:xfrm>
            <a:off x="3893465" y="762966"/>
            <a:ext cx="5060035" cy="9007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-548088" y="2945395"/>
            <a:ext cx="2797569" cy="44095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3221922" y="992161"/>
            <a:ext cx="902130" cy="44095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AU" dirty="0"/>
              <a:t>1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47194" y="5283613"/>
            <a:ext cx="1607008" cy="44095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AU" dirty="0"/>
              <a:t>3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3A58D7F9-4F9F-415D-8C6C-572871CCDB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42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761574"/>
            <a:ext cx="2400300" cy="90213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66A8-3630-4860-AF22-EB6A3CE89450}" type="datetime1">
              <a:rPr lang="en-GB" smtClean="0"/>
              <a:t>09/08/2019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0218" y="1655236"/>
            <a:ext cx="240101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 rot="5400000">
            <a:off x="6173652" y="3109548"/>
            <a:ext cx="5220188" cy="548053"/>
          </a:xfrm>
          <a:prstGeom prst="rect">
            <a:avLst/>
          </a:prstGeom>
          <a:noFill/>
        </p:spPr>
      </p:sp>
      <p:sp>
        <p:nvSpPr>
          <p:cNvPr id="28" name="Content Placeholder 27"/>
          <p:cNvSpPr>
            <a:spLocks noGrp="1"/>
          </p:cNvSpPr>
          <p:nvPr userDrawn="1">
            <p:ph sz="quarter" idx="15"/>
          </p:nvPr>
        </p:nvSpPr>
        <p:spPr>
          <a:xfrm>
            <a:off x="1071174" y="4700588"/>
            <a:ext cx="7878064" cy="16049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27"/>
          <p:cNvSpPr>
            <a:spLocks noGrp="1"/>
          </p:cNvSpPr>
          <p:nvPr>
            <p:ph sz="quarter" idx="16"/>
          </p:nvPr>
        </p:nvSpPr>
        <p:spPr>
          <a:xfrm>
            <a:off x="1071174" y="1767089"/>
            <a:ext cx="7878064" cy="27975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27"/>
          <p:cNvSpPr>
            <a:spLocks noGrp="1"/>
          </p:cNvSpPr>
          <p:nvPr>
            <p:ph sz="quarter" idx="17"/>
          </p:nvPr>
        </p:nvSpPr>
        <p:spPr>
          <a:xfrm>
            <a:off x="3893465" y="762966"/>
            <a:ext cx="5060035" cy="9007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-548088" y="2945395"/>
            <a:ext cx="2797569" cy="44095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3221922" y="992161"/>
            <a:ext cx="902130" cy="44095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AU" dirty="0"/>
              <a:t>1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47194" y="5283613"/>
            <a:ext cx="1607008" cy="44095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AU" dirty="0"/>
              <a:t>3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8805FB9F-6CF8-4F00-82BE-31EF907803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290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86D6-24FB-4C6B-B8B1-0F1E767598B2}" type="datetime1">
              <a:rPr lang="en-GB" smtClean="0"/>
              <a:t>09/08/2019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BA864D7B-8F87-48BF-90A1-1E1CA604415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253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E4679-498A-4566-A064-1038C0BBEF70}" type="datetime1">
              <a:rPr lang="en-US" smtClean="0"/>
              <a:pPr>
                <a:defRPr/>
              </a:pPr>
              <a:t>8/9/2019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asdasd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D6629D-98FC-4BFF-B08A-A2096603C8F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81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13216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E4679-498A-4566-A064-1038C0BBEF70}" type="datetime1">
              <a:rPr lang="en-US" smtClean="0"/>
              <a:pPr>
                <a:defRPr/>
              </a:pPr>
              <a:t>8/9/2019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asdasd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D6629D-98FC-4BFF-B08A-A2096603C8F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buFont typeface="Arial" panose="020B0604020202020204" pitchFamily="34" charset="0"/>
              <a:buNone/>
              <a:defRPr sz="1800" b="0" kern="120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864D7B-8F87-48BF-90A1-1E1CA60441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12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1138990"/>
            <a:ext cx="9144000" cy="45125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3761885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520838"/>
            <a:ext cx="7063740" cy="952500"/>
          </a:xfrm>
        </p:spPr>
        <p:txBody>
          <a:bodyPr anchor="t">
            <a:normAutofit/>
          </a:bodyPr>
          <a:lstStyle>
            <a:lvl1pPr marL="0" indent="0">
              <a:buNone/>
              <a:defRPr sz="2200" cap="small" baseline="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F087-6286-4E33-AC3E-D406150A0EA2}" type="datetime1">
              <a:rPr lang="en-GB" smtClean="0"/>
              <a:t>09/08/2019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-2" y="0"/>
            <a:ext cx="771526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 flipH="1">
            <a:off x="-2" y="0"/>
            <a:ext cx="9144002" cy="1384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 flipH="1">
            <a:off x="0" y="5473337"/>
            <a:ext cx="9144000" cy="1384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977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525078" y="781249"/>
            <a:ext cx="964007" cy="273844"/>
          </a:xfrm>
        </p:spPr>
        <p:txBody>
          <a:bodyPr/>
          <a:lstStyle/>
          <a:p>
            <a:fld id="{1E47144A-BE7E-44E1-8C5C-65D05FAE402A}" type="datetime1">
              <a:rPr lang="en-GB" smtClean="0"/>
              <a:t>09/08/2019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928662" y="3964804"/>
            <a:ext cx="4156833" cy="273841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6174" y="1657350"/>
            <a:ext cx="81320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16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525078" y="781249"/>
            <a:ext cx="964007" cy="273844"/>
          </a:xfrm>
        </p:spPr>
        <p:txBody>
          <a:bodyPr/>
          <a:lstStyle/>
          <a:p>
            <a:fld id="{439E9766-B90A-4A04-9749-D5F455D3A371}" type="datetime1">
              <a:rPr lang="en-GB" smtClean="0"/>
              <a:t>09/08/2019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928662" y="3964804"/>
            <a:ext cx="4156833" cy="273841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6174" y="1657350"/>
            <a:ext cx="813388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6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ADD8-0AEE-4C7B-B9DE-86BB52DA7036}" type="datetime1">
              <a:rPr lang="en-GB" smtClean="0"/>
              <a:t>09/08/2019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884257" y="1739899"/>
            <a:ext cx="3545697" cy="4440241"/>
          </a:xfrm>
        </p:spPr>
        <p:txBody>
          <a:bodyPr anchor="b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94859" y="1739899"/>
            <a:ext cx="3545697" cy="4440241"/>
          </a:xfrm>
        </p:spPr>
        <p:txBody>
          <a:bodyPr anchor="b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6174" y="1657350"/>
            <a:ext cx="813206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64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57" y="1775862"/>
            <a:ext cx="3554841" cy="578006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000" b="0" cap="sm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59" y="1775862"/>
            <a:ext cx="3554841" cy="578006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cap="sm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1B2C-13E4-4145-9152-1A3028AD30DB}" type="datetime1">
              <a:rPr lang="en-GB" smtClean="0"/>
              <a:t>09/08/2019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884257" y="2472379"/>
            <a:ext cx="3554841" cy="370776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94859" y="2472379"/>
            <a:ext cx="3554841" cy="370776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6174" y="1657350"/>
            <a:ext cx="81320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62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57" y="1772686"/>
            <a:ext cx="3554841" cy="578006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000" b="0" cap="sm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59" y="1772686"/>
            <a:ext cx="3554841" cy="578006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cap="sm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A2E4-52AC-480B-9E4A-CDE186380588}" type="datetime1">
              <a:rPr lang="en-GB" smtClean="0"/>
              <a:t>09/08/2019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884257" y="2466027"/>
            <a:ext cx="3554841" cy="3714113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94859" y="2466027"/>
            <a:ext cx="3554841" cy="3714113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6174" y="1657350"/>
            <a:ext cx="813206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83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400300" cy="1206501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F564-C9FC-4E5D-AA93-F4903FDCE120}" type="datetime1">
              <a:rPr lang="en-GB" smtClean="0"/>
              <a:t>09/08/2019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6174" y="1661721"/>
            <a:ext cx="240506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 rot="5400000">
            <a:off x="6173652" y="3109548"/>
            <a:ext cx="5220188" cy="548053"/>
          </a:xfrm>
          <a:prstGeom prst="rect">
            <a:avLst/>
          </a:prstGeom>
          <a:noFill/>
        </p:spPr>
      </p:sp>
      <p:sp>
        <p:nvSpPr>
          <p:cNvPr id="28" name="Content Placeholder 27"/>
          <p:cNvSpPr>
            <a:spLocks noGrp="1"/>
          </p:cNvSpPr>
          <p:nvPr>
            <p:ph sz="quarter" idx="15"/>
          </p:nvPr>
        </p:nvSpPr>
        <p:spPr>
          <a:xfrm>
            <a:off x="3448965" y="457203"/>
            <a:ext cx="5342610" cy="58483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6"/>
          </p:nvPr>
        </p:nvSpPr>
        <p:spPr>
          <a:xfrm>
            <a:off x="630937" y="1765300"/>
            <a:ext cx="2400300" cy="4540250"/>
          </a:xfrm>
          <a:solidFill>
            <a:schemeClr val="bg1">
              <a:lumMod val="95000"/>
            </a:schemeClr>
          </a:solidFill>
        </p:spPr>
        <p:txBody>
          <a:bodyPr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19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400300" cy="1206501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E04E-1FEA-409E-9846-7C39EADB261B}" type="datetime1">
              <a:rPr lang="en-GB" smtClean="0"/>
              <a:t>09/08/2019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0936" y="1655237"/>
            <a:ext cx="24003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 rot="5400000">
            <a:off x="6173652" y="3109548"/>
            <a:ext cx="5220188" cy="548053"/>
          </a:xfrm>
          <a:prstGeom prst="rect">
            <a:avLst/>
          </a:prstGeom>
          <a:noFill/>
        </p:spPr>
      </p:sp>
      <p:sp>
        <p:nvSpPr>
          <p:cNvPr id="28" name="Content Placeholder 27"/>
          <p:cNvSpPr>
            <a:spLocks noGrp="1"/>
          </p:cNvSpPr>
          <p:nvPr>
            <p:ph sz="quarter" idx="15"/>
          </p:nvPr>
        </p:nvSpPr>
        <p:spPr>
          <a:xfrm>
            <a:off x="3448965" y="457203"/>
            <a:ext cx="5342610" cy="58483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6"/>
          </p:nvPr>
        </p:nvSpPr>
        <p:spPr>
          <a:xfrm>
            <a:off x="630937" y="1765300"/>
            <a:ext cx="2400300" cy="4540250"/>
          </a:xfrm>
          <a:solidFill>
            <a:schemeClr val="bg1">
              <a:lumMod val="95000"/>
            </a:schemeClr>
          </a:solidFill>
        </p:spPr>
        <p:txBody>
          <a:bodyPr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90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174" y="810261"/>
            <a:ext cx="7774114" cy="764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876" y="1748641"/>
            <a:ext cx="6773576" cy="44314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054582" y="1251745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 typeface="Arial" panose="020B0604020202020204" pitchFamily="34" charset="0"/>
              <a:buNone/>
              <a:defRPr sz="1051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E3E5F0E6-E250-49EC-A901-D76D0F015F21}" type="datetime1">
              <a:rPr lang="en-GB" smtClean="0"/>
              <a:t>09/08/2019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25677" y="4161817"/>
            <a:ext cx="3762808" cy="273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>
              <a:buFont typeface="Arial" panose="020B0604020202020204" pitchFamily="34" charset="0"/>
              <a:buNone/>
              <a:defRPr sz="120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55431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484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9" r:id="rId2"/>
    <p:sldLayoutId id="2147483878" r:id="rId3"/>
    <p:sldLayoutId id="2147483890" r:id="rId4"/>
    <p:sldLayoutId id="2147483888" r:id="rId5"/>
    <p:sldLayoutId id="2147483881" r:id="rId6"/>
    <p:sldLayoutId id="2147483891" r:id="rId7"/>
    <p:sldLayoutId id="2147483884" r:id="rId8"/>
    <p:sldLayoutId id="2147483893" r:id="rId9"/>
    <p:sldLayoutId id="2147483889" r:id="rId10"/>
    <p:sldLayoutId id="2147483894" r:id="rId11"/>
    <p:sldLayoutId id="2147483883" r:id="rId12"/>
    <p:sldLayoutId id="2147483895" r:id="rId13"/>
    <p:sldLayoutId id="2147483896" r:id="rId14"/>
  </p:sldLayoutIdLst>
  <p:hf hdr="0" ftr="0" dt="0"/>
  <p:txStyles>
    <p:titleStyle>
      <a:lvl1pPr marL="0" indent="0" algn="l" defTabSz="914377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4400" kern="1200" cap="small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4" indent="-185734" algn="l" defTabSz="914377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Calibri Light" panose="020F0302020204030204" pitchFamily="34" charset="0"/>
        <a:buChar char="‐"/>
        <a:defRPr sz="2000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444500" indent="0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0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None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822939" indent="0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1097253" indent="0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0.tmp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en.wikipedia.org/wiki/Low-barrier_hydrogen_bond?veaction=edit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8.tmp"/><Relationship Id="rId4" Type="http://schemas.openxmlformats.org/officeDocument/2006/relationships/hyperlink" Target="https://en.wikipedia.org/wiki/Lin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Link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en.wikipedia.org/wiki/Low-barrier_hydrogen_bond?veaction=edi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kipedia:Articles_for_creatio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P:FIVEPILLARS" TargetMode="External"/><Relationship Id="rId3" Type="http://schemas.openxmlformats.org/officeDocument/2006/relationships/hyperlink" Target="https://en.wikipedia.org/wiki/WP:NPOV" TargetMode="External"/><Relationship Id="rId7" Type="http://schemas.openxmlformats.org/officeDocument/2006/relationships/hyperlink" Target="https://en.wikipedia.org/wiki/WP:LEA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WP:PLAG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en.wikipedia.org/wiki/WP:VER" TargetMode="External"/><Relationship Id="rId10" Type="http://schemas.openxmlformats.org/officeDocument/2006/relationships/hyperlink" Target="https://en.wikipedia.org/wiki/WP:FA" TargetMode="External"/><Relationship Id="rId4" Type="http://schemas.openxmlformats.org/officeDocument/2006/relationships/hyperlink" Target="https://en.wikipedia.org/wiki/WP:RS" TargetMode="External"/><Relationship Id="rId9" Type="http://schemas.openxmlformats.org/officeDocument/2006/relationships/hyperlink" Target="https://en.wikipedia.org/wiki/WP:GA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en.wikipedia.org/wiki/Wikipedia:Articles_for_deletion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s://en.wikipedia.org/wiki/WP:CUT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Wikipedia:V" TargetMode="External"/><Relationship Id="rId5" Type="http://schemas.openxmlformats.org/officeDocument/2006/relationships/hyperlink" Target="https://en.wikipedia.org/wiki/Wikipedia:N" TargetMode="External"/><Relationship Id="rId4" Type="http://schemas.openxmlformats.org/officeDocument/2006/relationships/hyperlink" Target="https://en.wikipedia.org/wiki/Wikipedia:NOR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P:TECHNICAL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s://en.wikipedia.org/wiki/WP:MOS" TargetMode="External"/><Relationship Id="rId4" Type="http://schemas.openxmlformats.org/officeDocument/2006/relationships/hyperlink" Target="https://en.wikipedia.org/wiki/Wikipedia:Manual_of_Style/Linkin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en.wikipedia.org/wiki/WP:SCIRS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WP:WIP" TargetMode="External"/><Relationship Id="rId5" Type="http://schemas.openxmlformats.org/officeDocument/2006/relationships/hyperlink" Target="https://en.wikipedia.org/wiki/WP:NOR" TargetMode="External"/><Relationship Id="rId4" Type="http://schemas.openxmlformats.org/officeDocument/2006/relationships/hyperlink" Target="https://en.wikipedia.org/wiki/Wikipedia:MEDRS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ikipedia:Dispute_resolution" TargetMode="External"/><Relationship Id="rId3" Type="http://schemas.openxmlformats.org/officeDocument/2006/relationships/hyperlink" Target="https://en.wikipedia.org/wiki/WP:OWN" TargetMode="External"/><Relationship Id="rId7" Type="http://schemas.openxmlformats.org/officeDocument/2006/relationships/hyperlink" Target="https://en.wikipedia.org/wiki/WP:PRO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WP:NOTE" TargetMode="External"/><Relationship Id="rId5" Type="http://schemas.openxmlformats.org/officeDocument/2006/relationships/hyperlink" Target="https://en.wikipedia.org/wiki/WP:BOLD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en.wikipedia.org/wiki/WP:FIVEPILLARS" TargetMode="External"/><Relationship Id="rId9" Type="http://schemas.openxmlformats.org/officeDocument/2006/relationships/hyperlink" Target="https://en.wikipedia.org/wiki/WP:DR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2.wdp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11" Type="http://schemas.microsoft.com/office/2007/relationships/hdphoto" Target="../media/hdphoto1.wdp"/><Relationship Id="rId5" Type="http://schemas.openxmlformats.org/officeDocument/2006/relationships/image" Target="../media/image39.png"/><Relationship Id="rId15" Type="http://schemas.openxmlformats.org/officeDocument/2006/relationships/image" Target="../media/image47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meta.wikimedia.org/wiki/Affiliates" TargetMode="External"/><Relationship Id="rId2" Type="http://schemas.openxmlformats.org/officeDocument/2006/relationships/hyperlink" Target="https://en.wikipedia.org/wiki/WP: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51.tmp"/><Relationship Id="rId4" Type="http://schemas.openxmlformats.org/officeDocument/2006/relationships/hyperlink" Target="https://en.wikipedia.org/wiki/WP:WPDIR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en.wikipedia.org/wiki/WP: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tmp"/><Relationship Id="rId3" Type="http://schemas.openxmlformats.org/officeDocument/2006/relationships/hyperlink" Target="https://en.wikipedia.org/wiki/Wikipedia:Help_desk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en.wikipedia.org/wiki/Wikipedia:Teahous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File:Wikipedia_Workshop.pdf" TargetMode="External"/><Relationship Id="rId5" Type="http://schemas.openxmlformats.org/officeDocument/2006/relationships/hyperlink" Target="http://journals.plos.org/ploscollections/article?id=10.1371/journal.pcbi.1000941" TargetMode="External"/><Relationship Id="rId4" Type="http://schemas.openxmlformats.org/officeDocument/2006/relationships/hyperlink" Target="https://en.wikipedia.org/wiki/Help:Introduction_to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wmflabs.org/sigma/articleinfo.py?page=Wikipedia:Dispute_resolution_requests&amp;server=enwiki" TargetMode="External"/><Relationship Id="rId2" Type="http://schemas.openxmlformats.org/officeDocument/2006/relationships/hyperlink" Target="http://wikipedia.ramselehof.de/wikiblame.php?lang=en&amp;article=Wikipedia:Dispute_resolution_request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51.tmp"/><Relationship Id="rId4" Type="http://schemas.openxmlformats.org/officeDocument/2006/relationships/hyperlink" Target="http://stats.grok.se/en/latest/Wikipedia:Dispute_resolution_requests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https://en.wikipedia.org/wiki/WP:WPDIR" TargetMode="External"/><Relationship Id="rId7" Type="http://schemas.openxmlformats.org/officeDocument/2006/relationships/hyperlink" Target="https://en.wikipedia.org/wiki/Low-barrier_hydrogen_bond?veaction=edit" TargetMode="External"/><Relationship Id="rId2" Type="http://schemas.openxmlformats.org/officeDocument/2006/relationships/hyperlink" Target="https://en.wikipedia.org/wiki/WP: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51.tmp"/><Relationship Id="rId4" Type="http://schemas.openxmlformats.org/officeDocument/2006/relationships/hyperlink" Target="https://en.wikipedia.org/wiki/Wikipedia:WikiProject_Computational_Biology/ISCB_competition_announcement_2015#ISCB_Wikipedia_Competition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86334"/>
            <a:ext cx="7283196" cy="4014266"/>
          </a:xfrm>
        </p:spPr>
        <p:txBody>
          <a:bodyPr/>
          <a:lstStyle/>
          <a:p>
            <a:r>
              <a:rPr lang="en-AU" dirty="0"/>
              <a:t>Wikipedia as a key public health tool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3" y="4800600"/>
            <a:ext cx="6968871" cy="1691640"/>
          </a:xfrm>
        </p:spPr>
        <p:txBody>
          <a:bodyPr/>
          <a:lstStyle/>
          <a:p>
            <a:r>
              <a:rPr lang="en-AU" dirty="0"/>
              <a:t>Leveraging the worlds most-read information source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Dr Thomas Shafee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F2192C-AAE4-42FE-A2A2-D570BB1C61CE}"/>
              </a:ext>
            </a:extLst>
          </p:cNvPr>
          <p:cNvGrpSpPr/>
          <p:nvPr/>
        </p:nvGrpSpPr>
        <p:grpSpPr>
          <a:xfrm>
            <a:off x="7494411" y="6092504"/>
            <a:ext cx="1561954" cy="343107"/>
            <a:chOff x="290047" y="446777"/>
            <a:chExt cx="1561954" cy="3431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4B4D6B3-1F45-47F8-928A-A8E84A3FD252}"/>
                </a:ext>
              </a:extLst>
            </p:cNvPr>
            <p:cNvGrpSpPr/>
            <p:nvPr/>
          </p:nvGrpSpPr>
          <p:grpSpPr>
            <a:xfrm>
              <a:off x="1399966" y="505802"/>
              <a:ext cx="452035" cy="197461"/>
              <a:chOff x="1370523" y="505802"/>
              <a:chExt cx="452035" cy="197461"/>
            </a:xfrm>
          </p:grpSpPr>
          <p:pic>
            <p:nvPicPr>
              <p:cNvPr id="8" name="Picture 2" descr="cc logo">
                <a:extLst>
                  <a:ext uri="{FF2B5EF4-FFF2-40B4-BE49-F238E27FC236}">
                    <a16:creationId xmlns:a16="http://schemas.microsoft.com/office/drawing/2014/main" id="{14AAD37A-5F33-4D45-90E4-3F0B246C0E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0523" y="505802"/>
                <a:ext cx="197461" cy="197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https://creativecommons.org/images/deed/attribution_icon_white_x2.png">
                <a:extLst>
                  <a:ext uri="{FF2B5EF4-FFF2-40B4-BE49-F238E27FC236}">
                    <a16:creationId xmlns:a16="http://schemas.microsoft.com/office/drawing/2014/main" id="{CD1D8559-374E-417F-8358-D3AA760EA2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5097" y="505802"/>
                <a:ext cx="197461" cy="197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2AFCA7-B315-4168-94D4-9CCE2C4D544C}"/>
                </a:ext>
              </a:extLst>
            </p:cNvPr>
            <p:cNvSpPr/>
            <p:nvPr/>
          </p:nvSpPr>
          <p:spPr>
            <a:xfrm>
              <a:off x="290047" y="446777"/>
              <a:ext cx="1109919" cy="343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377">
                <a:lnSpc>
                  <a:spcPct val="8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</a:pPr>
              <a:r>
                <a:rPr lang="en-AU" sz="1900" cap="small" spc="1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CC BY 4.0</a:t>
              </a:r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EB17E32-49DC-4A34-AC75-05983CDB3382}"/>
              </a:ext>
            </a:extLst>
          </p:cNvPr>
          <p:cNvSpPr txBox="1">
            <a:spLocks/>
          </p:cNvSpPr>
          <p:nvPr/>
        </p:nvSpPr>
        <p:spPr>
          <a:xfrm>
            <a:off x="6521913" y="902106"/>
            <a:ext cx="2622087" cy="8574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None/>
              <a:defRPr sz="2000" kern="1200" cap="small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 cap="sm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AU" sz="1600" dirty="0"/>
              <a:t>@</a:t>
            </a:r>
            <a:r>
              <a:rPr lang="en-AU" sz="1600" dirty="0" err="1"/>
              <a:t>WikiJMed</a:t>
            </a:r>
            <a:endParaRPr lang="en-AU" sz="1600" dirty="0"/>
          </a:p>
          <a:p>
            <a:pPr>
              <a:spcBef>
                <a:spcPts val="0"/>
              </a:spcBef>
            </a:pPr>
            <a:r>
              <a:rPr lang="en-AU" sz="1600" dirty="0"/>
              <a:t>@WikiJSci</a:t>
            </a:r>
            <a:endParaRPr lang="en-GB" sz="1600" dirty="0"/>
          </a:p>
          <a:p>
            <a:pPr>
              <a:spcBef>
                <a:spcPts val="0"/>
              </a:spcBef>
            </a:pPr>
            <a:r>
              <a:rPr lang="en-AU" sz="1600" dirty="0"/>
              <a:t>@</a:t>
            </a:r>
            <a:r>
              <a:rPr lang="en-AU" sz="1600" dirty="0" err="1"/>
              <a:t>WikiJHum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001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Article quality: internal review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AU" dirty="0"/>
              <a:t>Articles are rated</a:t>
            </a:r>
          </a:p>
          <a:p>
            <a:pPr lvl="1"/>
            <a:r>
              <a:rPr lang="en-AU" dirty="0"/>
              <a:t>Importance</a:t>
            </a:r>
          </a:p>
          <a:p>
            <a:pPr lvl="1"/>
            <a:r>
              <a:rPr lang="en-AU" dirty="0"/>
              <a:t>Quality</a:t>
            </a:r>
          </a:p>
          <a:p>
            <a:r>
              <a:rPr lang="en-AU" dirty="0"/>
              <a:t>Top two quality ratings</a:t>
            </a:r>
          </a:p>
          <a:p>
            <a:pPr lvl="1"/>
            <a:r>
              <a:rPr lang="en-AU" dirty="0"/>
              <a:t>Promoted by review</a:t>
            </a:r>
          </a:p>
          <a:p>
            <a:r>
              <a:rPr lang="en-AU" dirty="0"/>
              <a:t>Status</a:t>
            </a:r>
          </a:p>
          <a:p>
            <a:pPr lvl="1"/>
            <a:r>
              <a:rPr lang="en-AU" dirty="0"/>
              <a:t>Displayed on talk page</a:t>
            </a:r>
          </a:p>
          <a:p>
            <a:pPr lvl="1"/>
            <a:r>
              <a:rPr lang="en-AU" dirty="0"/>
              <a:t>Status can also be revoked by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https://en.wikipedia.org/wiki/Wikipedia:Version_1.0_Editorial_Team/MCB_articles_by_quality_statistics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8" y="4249678"/>
            <a:ext cx="6040337" cy="2137905"/>
          </a:xfrm>
          <a:prstGeom prst="rect">
            <a:avLst/>
          </a:prstGeom>
        </p:spPr>
      </p:pic>
      <p:pic>
        <p:nvPicPr>
          <p:cNvPr id="17" name="Picture 10" descr="File:Wikipedia-W-visual-balanced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1" b="7774"/>
          <a:stretch/>
        </p:blipFill>
        <p:spPr>
          <a:xfrm>
            <a:off x="3109744" y="1229247"/>
            <a:ext cx="6034256" cy="39432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608186" y="1354298"/>
            <a:ext cx="438714" cy="276184"/>
          </a:xfrm>
          <a:prstGeom prst="rect">
            <a:avLst/>
          </a:prstGeom>
          <a:solidFill>
            <a:srgbClr val="0000FF">
              <a:alpha val="1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61762B5-82D6-426E-8740-41E93CB44C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166373"/>
              </p:ext>
            </p:extLst>
          </p:nvPr>
        </p:nvGraphicFramePr>
        <p:xfrm>
          <a:off x="3148009" y="1803395"/>
          <a:ext cx="4062413" cy="238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Worksheet" r:id="rId6" imgW="3486416" imgH="1985815" progId="Excel.Sheet.12">
                  <p:embed/>
                </p:oleObj>
              </mc:Choice>
              <mc:Fallback>
                <p:oleObj name="Worksheet" r:id="rId6" imgW="3486416" imgH="1985815" progId="Excel.Sheet.12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A61762B5-82D6-426E-8740-41E93CB44C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48009" y="1803395"/>
                        <a:ext cx="4062413" cy="2389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05557FFB-E4BE-4AE8-9ED5-EC14E1F17F43}"/>
              </a:ext>
            </a:extLst>
          </p:cNvPr>
          <p:cNvGrpSpPr/>
          <p:nvPr/>
        </p:nvGrpSpPr>
        <p:grpSpPr>
          <a:xfrm>
            <a:off x="7278966" y="2366751"/>
            <a:ext cx="1828250" cy="646331"/>
            <a:chOff x="7320439" y="2149176"/>
            <a:chExt cx="1828250" cy="646331"/>
          </a:xfrm>
        </p:grpSpPr>
        <p:pic>
          <p:nvPicPr>
            <p:cNvPr id="21" name="Picture 36" descr="File:Featured article star.svg">
              <a:extLst>
                <a:ext uri="{FF2B5EF4-FFF2-40B4-BE49-F238E27FC236}">
                  <a16:creationId xmlns:a16="http://schemas.microsoft.com/office/drawing/2014/main" id="{C14FE549-44A5-4035-86B6-ED9D8FCE0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0439" y="2178472"/>
              <a:ext cx="243842" cy="2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8" descr="Symbol support vote.svg">
              <a:extLst>
                <a:ext uri="{FF2B5EF4-FFF2-40B4-BE49-F238E27FC236}">
                  <a16:creationId xmlns:a16="http://schemas.microsoft.com/office/drawing/2014/main" id="{D543B0C0-5F38-4357-A732-1D454E649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0439" y="2516820"/>
              <a:ext cx="237251" cy="2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EFBE12-A9FC-4D40-9A11-62E8DE1EAE8E}"/>
                </a:ext>
              </a:extLst>
            </p:cNvPr>
            <p:cNvSpPr txBox="1"/>
            <p:nvPr/>
          </p:nvSpPr>
          <p:spPr>
            <a:xfrm>
              <a:off x="7647059" y="2149176"/>
              <a:ext cx="1501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i="1" dirty="0"/>
                <a:t>Pseudo</a:t>
              </a:r>
            </a:p>
            <a:p>
              <a:r>
                <a:rPr lang="en-AU" i="1" dirty="0"/>
                <a:t>peer-reviewed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1CAFFCF-F570-4BF4-A295-7C61F146B758}"/>
                </a:ext>
              </a:extLst>
            </p:cNvPr>
            <p:cNvCxnSpPr/>
            <p:nvPr/>
          </p:nvCxnSpPr>
          <p:spPr>
            <a:xfrm>
              <a:off x="7664370" y="2246205"/>
              <a:ext cx="0" cy="497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595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FCB1-B815-4D56-B3BF-B753CA910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Article quality: internal review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2CDC3-5324-4EE6-8D85-81259B22855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AU" dirty="0"/>
              <a:t>Significant issues are tagged with warnings</a:t>
            </a:r>
          </a:p>
          <a:p>
            <a:r>
              <a:rPr lang="en-AU" dirty="0"/>
              <a:t>Articles can have a variety of additional tags added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2397F-26A3-4BE5-9340-D06CC5D24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93E96F-FF6E-4232-BD7D-0F8652D95C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3F8763-2490-452F-B76C-AC84B915F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81" t="42318" r="5852" b="145"/>
          <a:stretch/>
        </p:blipFill>
        <p:spPr>
          <a:xfrm>
            <a:off x="3132479" y="1019460"/>
            <a:ext cx="5959138" cy="11093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89FC8F-D2B3-40E7-9C73-49C43727A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78" y="2066917"/>
            <a:ext cx="6011617" cy="8790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E28B80-AA96-4360-8E90-0C07EE8F1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011" y="2973797"/>
            <a:ext cx="5933983" cy="3427978"/>
          </a:xfrm>
          <a:prstGeom prst="rect">
            <a:avLst/>
          </a:prstGeom>
        </p:spPr>
      </p:pic>
      <p:pic>
        <p:nvPicPr>
          <p:cNvPr id="15" name="Picture 14" descr="File:Wikipedia-W-visual-balanced.svg">
            <a:extLst>
              <a:ext uri="{FF2B5EF4-FFF2-40B4-BE49-F238E27FC236}">
                <a16:creationId xmlns:a16="http://schemas.microsoft.com/office/drawing/2014/main" id="{F5472094-3CE8-4E4E-8C9B-34A1DE231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5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Article quality:</a:t>
            </a:r>
            <a:br>
              <a:rPr lang="en-AU" dirty="0"/>
            </a:br>
            <a:r>
              <a:rPr lang="en-AU" dirty="0"/>
              <a:t>external review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30936" y="2133600"/>
            <a:ext cx="8160639" cy="4171950"/>
          </a:xfrm>
        </p:spPr>
        <p:txBody>
          <a:bodyPr>
            <a:normAutofit fontScale="92500" lnSpcReduction="10000"/>
          </a:bodyPr>
          <a:lstStyle/>
          <a:p>
            <a:r>
              <a:rPr lang="en-AU" sz="2400" dirty="0"/>
              <a:t>Quality comparable to </a:t>
            </a:r>
            <a:r>
              <a:rPr lang="en-AU" sz="2400" i="1" dirty="0" err="1"/>
              <a:t>Encyclopædia</a:t>
            </a:r>
            <a:r>
              <a:rPr lang="en-AU" sz="2400" i="1"/>
              <a:t> Britannica </a:t>
            </a:r>
            <a:r>
              <a:rPr lang="en-AU" sz="2400"/>
              <a:t>even back in 2005</a:t>
            </a:r>
            <a:endParaRPr lang="en-AU" sz="2400" dirty="0"/>
          </a:p>
          <a:p>
            <a:r>
              <a:rPr lang="en-AU" sz="2400" dirty="0"/>
              <a:t>Accuracy varies by topic, but broad trends:</a:t>
            </a:r>
          </a:p>
          <a:p>
            <a:pPr lvl="1"/>
            <a:r>
              <a:rPr lang="en-AU" sz="2000" dirty="0"/>
              <a:t>Inconsistent coverage</a:t>
            </a:r>
          </a:p>
          <a:p>
            <a:pPr lvl="1"/>
            <a:r>
              <a:rPr lang="en-AU" sz="2000" dirty="0"/>
              <a:t>Missing / out of date information</a:t>
            </a:r>
          </a:p>
          <a:p>
            <a:pPr lvl="1"/>
            <a:r>
              <a:rPr lang="en-US" sz="2000" dirty="0"/>
              <a:t>Missing illustration</a:t>
            </a:r>
          </a:p>
          <a:p>
            <a:pPr lvl="1"/>
            <a:r>
              <a:rPr lang="en-US" sz="2000" dirty="0"/>
              <a:t>Difficult readability</a:t>
            </a:r>
          </a:p>
          <a:p>
            <a:r>
              <a:rPr lang="en-AU" sz="2400" dirty="0"/>
              <a:t>Accuracy has immediate, real-world impact</a:t>
            </a:r>
          </a:p>
          <a:p>
            <a:pPr lvl="1"/>
            <a:r>
              <a:rPr lang="en-AU" sz="1800" dirty="0"/>
              <a:t>Internet medical data influences the healthcare decisions of &gt;50% of readers</a:t>
            </a:r>
          </a:p>
          <a:p>
            <a:pPr lvl="1"/>
            <a:r>
              <a:rPr lang="en-AU" sz="1800" dirty="0"/>
              <a:t>Many articles are read a million times per year</a:t>
            </a:r>
          </a:p>
          <a:p>
            <a:r>
              <a:rPr lang="en-US" sz="2600" dirty="0"/>
              <a:t>Yet is has been consistently difficult to engage academics, experts and health professionals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dirty="0"/>
              <a:t>Nature</a:t>
            </a:r>
            <a:r>
              <a:rPr lang="en-AU" i="0" dirty="0"/>
              <a:t> 2005 </a:t>
            </a:r>
            <a:r>
              <a:rPr lang="en-AU" b="1" i="0" dirty="0"/>
              <a:t>438:</a:t>
            </a:r>
            <a:r>
              <a:rPr lang="en-AU" i="0" dirty="0"/>
              <a:t>900 | S Fox, M Duggan </a:t>
            </a:r>
            <a:r>
              <a:rPr lang="en-AU" dirty="0"/>
              <a:t>Pew internet</a:t>
            </a:r>
            <a:r>
              <a:rPr lang="en-AU" i="0" dirty="0"/>
              <a:t> 2013</a:t>
            </a:r>
          </a:p>
        </p:txBody>
      </p:sp>
      <p:pic>
        <p:nvPicPr>
          <p:cNvPr id="6" name="Picture 5" descr="File:Wikipedia-W-visual-balanced.svg">
            <a:extLst>
              <a:ext uri="{FF2B5EF4-FFF2-40B4-BE49-F238E27FC236}">
                <a16:creationId xmlns:a16="http://schemas.microsoft.com/office/drawing/2014/main" id="{6D9C13C3-F0C6-44A1-97A6-E5F1942E4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1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Who writes Wikipedia?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 defTabSz="361950"/>
            <a:r>
              <a:rPr lang="en-AU" dirty="0"/>
              <a:t>Data: 	http://stats.wikimedia.org/EN/TablesWikipediaEN.htm ; http://stats.wikimedia.org/EN/EditsRevertsEN.htm ; 	https://en.wikipedia.org/w/index.php?title=Wikipedia:List_of_administrators/Active&amp;action=history</a:t>
            </a:r>
            <a:endParaRPr lang="en-GB" dirty="0"/>
          </a:p>
        </p:txBody>
      </p:sp>
      <p:sp>
        <p:nvSpPr>
          <p:cNvPr id="10" name="Isosceles Triangle 9"/>
          <p:cNvSpPr/>
          <p:nvPr/>
        </p:nvSpPr>
        <p:spPr>
          <a:xfrm flipH="1">
            <a:off x="626174" y="1911865"/>
            <a:ext cx="1598188" cy="4122014"/>
          </a:xfrm>
          <a:prstGeom prst="triangle">
            <a:avLst>
              <a:gd name="adj" fmla="val 499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425268" y="1911865"/>
            <a:ext cx="6613244" cy="11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4" lvl="0" indent="-185734" defTabSz="914377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343884"/>
              </a:buClr>
              <a:buSzPct val="80000"/>
              <a:buFont typeface="Calibri Light" panose="020F0302020204030204" pitchFamily="34" charset="0"/>
              <a:buChar char="‐"/>
            </a:pPr>
            <a:r>
              <a:rPr lang="en-AU" sz="2000" spc="11" dirty="0">
                <a:solidFill>
                  <a:srgbClr val="000000"/>
                </a:solidFill>
              </a:rPr>
              <a:t>Admins &amp; Bureaucrats (600 active)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Peer exam and interview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Can mark pages as protected and block editors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Some niche privileges (e.g. delete pages, allow editing bots)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25268" y="4862241"/>
            <a:ext cx="6613244" cy="11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4" lvl="0" indent="-185734" defTabSz="914377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343884"/>
              </a:buClr>
              <a:buSzPct val="80000"/>
              <a:buFont typeface="Calibri Light" panose="020F0302020204030204" pitchFamily="34" charset="0"/>
              <a:buChar char="‐"/>
            </a:pPr>
            <a:r>
              <a:rPr lang="en-AU" sz="2000" spc="11" dirty="0">
                <a:solidFill>
                  <a:srgbClr val="000000"/>
                </a:solidFill>
              </a:rPr>
              <a:t>Anonymous users (⅓ of all edits)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Text recognition test to prove human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Edits are marked with </a:t>
            </a:r>
            <a:r>
              <a:rPr lang="en-AU" sz="1400" dirty="0" err="1">
                <a:solidFill>
                  <a:srgbClr val="000000"/>
                </a:solidFill>
              </a:rPr>
              <a:t>ip</a:t>
            </a:r>
            <a:r>
              <a:rPr lang="en-AU" sz="1400" dirty="0">
                <a:solidFill>
                  <a:srgbClr val="000000"/>
                </a:solidFill>
              </a:rPr>
              <a:t> address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Can edit &gt;99% of pages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25268" y="3387053"/>
            <a:ext cx="6613244" cy="11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4" lvl="0" indent="-185734" defTabSz="914377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343884"/>
              </a:buClr>
              <a:buSzPct val="80000"/>
              <a:buFont typeface="Calibri Light" panose="020F0302020204030204" pitchFamily="34" charset="0"/>
              <a:buChar char="‐"/>
            </a:pPr>
            <a:r>
              <a:rPr lang="en-AU" sz="2000" spc="11" dirty="0">
                <a:solidFill>
                  <a:srgbClr val="000000"/>
                </a:solidFill>
              </a:rPr>
              <a:t>Editors (30,000 active)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Access to Visual Editor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Persistent reputation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Able to edit protected pages</a:t>
            </a:r>
          </a:p>
        </p:txBody>
      </p:sp>
      <p:pic>
        <p:nvPicPr>
          <p:cNvPr id="11" name="Picture 10" descr="File:Wikipedia-W-visual-balanced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16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B31821-C0DE-4A4C-B6C0-BC27E933B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is Wikipedia ruled?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B88AFE-C39D-4DA4-AF7F-5A98039E6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B9979F-7731-4C9E-B6D0-E0BFD81984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0D821BC-BD0E-457D-B914-4B0F6ED1E8D2}"/>
              </a:ext>
            </a:extLst>
          </p:cNvPr>
          <p:cNvSpPr/>
          <p:nvPr/>
        </p:nvSpPr>
        <p:spPr>
          <a:xfrm>
            <a:off x="3398515" y="1573706"/>
            <a:ext cx="2431740" cy="2431740"/>
          </a:xfrm>
          <a:custGeom>
            <a:avLst/>
            <a:gdLst>
              <a:gd name="connsiteX0" fmla="*/ 0 w 2236469"/>
              <a:gd name="connsiteY0" fmla="*/ 2236469 h 2236469"/>
              <a:gd name="connsiteX1" fmla="*/ 1118235 w 2236469"/>
              <a:gd name="connsiteY1" fmla="*/ 0 h 2236469"/>
              <a:gd name="connsiteX2" fmla="*/ 2236469 w 2236469"/>
              <a:gd name="connsiteY2" fmla="*/ 2236469 h 2236469"/>
              <a:gd name="connsiteX3" fmla="*/ 0 w 2236469"/>
              <a:gd name="connsiteY3" fmla="*/ 2236469 h 22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469" h="2236469">
                <a:moveTo>
                  <a:pt x="0" y="2236469"/>
                </a:moveTo>
                <a:lnTo>
                  <a:pt x="1118235" y="0"/>
                </a:lnTo>
                <a:lnTo>
                  <a:pt x="2236469" y="2236469"/>
                </a:lnTo>
                <a:lnTo>
                  <a:pt x="0" y="2236469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75385" rIns="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Democracy</a:t>
            </a:r>
            <a:endParaRPr lang="en-AU" sz="16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AU" sz="1400" kern="1200" dirty="0">
                <a:latin typeface="Calibri" panose="020F0502020204030204" pitchFamily="34" charset="0"/>
                <a:cs typeface="Calibri" panose="020F0502020204030204" pitchFamily="34" charset="0"/>
              </a:rPr>
              <a:t>Elected committees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AU" sz="1400" kern="1200" dirty="0">
                <a:latin typeface="Calibri" panose="020F0502020204030204" pitchFamily="34" charset="0"/>
                <a:cs typeface="Calibri" panose="020F0502020204030204" pitchFamily="34" charset="0"/>
              </a:rPr>
              <a:t>Content by consensus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6A97C6B-E5C5-43D8-A355-33CE0FCB1154}"/>
              </a:ext>
            </a:extLst>
          </p:cNvPr>
          <p:cNvSpPr/>
          <p:nvPr/>
        </p:nvSpPr>
        <p:spPr>
          <a:xfrm>
            <a:off x="2180265" y="4024498"/>
            <a:ext cx="2431740" cy="2431740"/>
          </a:xfrm>
          <a:custGeom>
            <a:avLst/>
            <a:gdLst>
              <a:gd name="connsiteX0" fmla="*/ 0 w 2236469"/>
              <a:gd name="connsiteY0" fmla="*/ 2236469 h 2236469"/>
              <a:gd name="connsiteX1" fmla="*/ 1118235 w 2236469"/>
              <a:gd name="connsiteY1" fmla="*/ 0 h 2236469"/>
              <a:gd name="connsiteX2" fmla="*/ 2236469 w 2236469"/>
              <a:gd name="connsiteY2" fmla="*/ 2236469 h 2236469"/>
              <a:gd name="connsiteX3" fmla="*/ 0 w 2236469"/>
              <a:gd name="connsiteY3" fmla="*/ 2236469 h 22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469" h="2236469">
                <a:moveTo>
                  <a:pt x="0" y="2236469"/>
                </a:moveTo>
                <a:lnTo>
                  <a:pt x="1118235" y="0"/>
                </a:lnTo>
                <a:lnTo>
                  <a:pt x="2236469" y="2236469"/>
                </a:lnTo>
                <a:lnTo>
                  <a:pt x="0" y="2236469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13333"/>
            </a:schemeClr>
          </a:fillRef>
          <a:effectRef idx="1">
            <a:schemeClr val="accent1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0" tIns="1175385" rIns="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dirty="0"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Bureaucracy</a:t>
            </a:r>
            <a:endParaRPr lang="en-A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Policies and guidelines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400" kern="1200" dirty="0">
                <a:latin typeface="Calibri" panose="020F0502020204030204" pitchFamily="34" charset="0"/>
                <a:cs typeface="Calibri" panose="020F0502020204030204" pitchFamily="34" charset="0"/>
              </a:rPr>
              <a:t>Manual of style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B8792E9-03BE-4955-A458-BBD58D3082D4}"/>
              </a:ext>
            </a:extLst>
          </p:cNvPr>
          <p:cNvSpPr/>
          <p:nvPr/>
        </p:nvSpPr>
        <p:spPr>
          <a:xfrm>
            <a:off x="4626290" y="4024498"/>
            <a:ext cx="2431740" cy="2431740"/>
          </a:xfrm>
          <a:custGeom>
            <a:avLst/>
            <a:gdLst>
              <a:gd name="connsiteX0" fmla="*/ 0 w 2236469"/>
              <a:gd name="connsiteY0" fmla="*/ 2236469 h 2236469"/>
              <a:gd name="connsiteX1" fmla="*/ 1118235 w 2236469"/>
              <a:gd name="connsiteY1" fmla="*/ 0 h 2236469"/>
              <a:gd name="connsiteX2" fmla="*/ 2236469 w 2236469"/>
              <a:gd name="connsiteY2" fmla="*/ 2236469 h 2236469"/>
              <a:gd name="connsiteX3" fmla="*/ 0 w 2236469"/>
              <a:gd name="connsiteY3" fmla="*/ 2236469 h 22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469" h="2236469">
                <a:moveTo>
                  <a:pt x="0" y="2236469"/>
                </a:moveTo>
                <a:lnTo>
                  <a:pt x="1118235" y="0"/>
                </a:lnTo>
                <a:lnTo>
                  <a:pt x="2236469" y="2236469"/>
                </a:lnTo>
                <a:lnTo>
                  <a:pt x="0" y="2236469"/>
                </a:lnTo>
                <a:close/>
              </a:path>
            </a:pathLst>
          </a:custGeom>
          <a:solidFill>
            <a:srgbClr val="202250">
              <a:alpha val="89804"/>
            </a:srgb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75385" rIns="0" bIns="571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  <a:sym typeface="Questrial"/>
              </a:rPr>
              <a:t>Anarchy</a:t>
            </a:r>
            <a:endParaRPr lang="en-A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AU" sz="1300" dirty="0">
                <a:latin typeface="Calibri" panose="020F0502020204030204" pitchFamily="34" charset="0"/>
                <a:cs typeface="Calibri" panose="020F0502020204030204" pitchFamily="34" charset="0"/>
              </a:rPr>
              <a:t>Fully volunteer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AU" sz="1300" dirty="0">
                <a:latin typeface="Calibri" panose="020F0502020204030204" pitchFamily="34" charset="0"/>
                <a:cs typeface="Calibri" panose="020F0502020204030204" pitchFamily="34" charset="0"/>
              </a:rPr>
              <a:t>Extremely flexible system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AU" sz="1300" dirty="0">
                <a:latin typeface="Calibri" panose="020F0502020204030204" pitchFamily="34" charset="0"/>
                <a:cs typeface="Calibri" panose="020F0502020204030204" pitchFamily="34" charset="0"/>
              </a:rPr>
              <a:t>No centralised task delegation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6B36E7-BD10-4CF1-8ED1-118D7FFB5F2C}"/>
              </a:ext>
            </a:extLst>
          </p:cNvPr>
          <p:cNvGrpSpPr/>
          <p:nvPr/>
        </p:nvGrpSpPr>
        <p:grpSpPr>
          <a:xfrm>
            <a:off x="3398515" y="4014971"/>
            <a:ext cx="2431740" cy="2431740"/>
            <a:chOff x="3496150" y="4036399"/>
            <a:chExt cx="2236469" cy="223647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9738135-0B58-435D-A844-6AD3A71DA673}"/>
                </a:ext>
              </a:extLst>
            </p:cNvPr>
            <p:cNvSpPr/>
            <p:nvPr/>
          </p:nvSpPr>
          <p:spPr>
            <a:xfrm>
              <a:off x="3496150" y="4036399"/>
              <a:ext cx="2236469" cy="2236470"/>
            </a:xfrm>
            <a:custGeom>
              <a:avLst/>
              <a:gdLst>
                <a:gd name="connsiteX0" fmla="*/ 0 w 2236469"/>
                <a:gd name="connsiteY0" fmla="*/ 2236469 h 2236469"/>
                <a:gd name="connsiteX1" fmla="*/ 1118235 w 2236469"/>
                <a:gd name="connsiteY1" fmla="*/ 0 h 2236469"/>
                <a:gd name="connsiteX2" fmla="*/ 2236469 w 2236469"/>
                <a:gd name="connsiteY2" fmla="*/ 2236469 h 2236469"/>
                <a:gd name="connsiteX3" fmla="*/ 0 w 2236469"/>
                <a:gd name="connsiteY3" fmla="*/ 2236469 h 223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6469" h="2236469">
                  <a:moveTo>
                    <a:pt x="2236469" y="0"/>
                  </a:moveTo>
                  <a:lnTo>
                    <a:pt x="1118234" y="2236469"/>
                  </a:lnTo>
                  <a:lnTo>
                    <a:pt x="0" y="0"/>
                  </a:lnTo>
                  <a:lnTo>
                    <a:pt x="2236469" y="0"/>
                  </a:lnTo>
                  <a:close/>
                </a:path>
              </a:pathLst>
            </a:custGeom>
            <a:solidFill>
              <a:srgbClr val="7E82CC">
                <a:alpha val="63137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  <p:txBody>
            <a:bodyPr spcFirstLastPara="0" vert="horz" wrap="square" lIns="616267" tIns="57151" rIns="616266" bIns="117538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AU" sz="14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 descr="File:Wikipedia-W-visual-balanced.svg">
              <a:extLst>
                <a:ext uri="{FF2B5EF4-FFF2-40B4-BE49-F238E27FC236}">
                  <a16:creationId xmlns:a16="http://schemas.microsoft.com/office/drawing/2014/main" id="{C055DBB4-4120-44B4-B646-D036492A0A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030" y="4111528"/>
              <a:ext cx="1812709" cy="1401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 descr="File:Wikipedia-W-visual-balanced.svg">
            <a:extLst>
              <a:ext uri="{FF2B5EF4-FFF2-40B4-BE49-F238E27FC236}">
                <a16:creationId xmlns:a16="http://schemas.microsoft.com/office/drawing/2014/main" id="{2B2B39BE-3955-4C3A-8763-58AADD87B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55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D1DCB-5C1F-4E56-A9A1-FD4770AB6D65}"/>
              </a:ext>
            </a:extLst>
          </p:cNvPr>
          <p:cNvGrpSpPr/>
          <p:nvPr/>
        </p:nvGrpSpPr>
        <p:grpSpPr>
          <a:xfrm>
            <a:off x="884256" y="4337155"/>
            <a:ext cx="7265444" cy="1173888"/>
            <a:chOff x="884256" y="4337155"/>
            <a:chExt cx="7265444" cy="117388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38DA7E2-2406-42C4-AA43-DAEE53322493}"/>
                </a:ext>
              </a:extLst>
            </p:cNvPr>
            <p:cNvGrpSpPr/>
            <p:nvPr/>
          </p:nvGrpSpPr>
          <p:grpSpPr>
            <a:xfrm>
              <a:off x="884256" y="4337155"/>
              <a:ext cx="7265444" cy="1173888"/>
              <a:chOff x="884256" y="5324379"/>
              <a:chExt cx="7265444" cy="1173888"/>
            </a:xfrm>
          </p:grpSpPr>
          <p:sp>
            <p:nvSpPr>
              <p:cNvPr id="29" name="Text Placeholder 5">
                <a:extLst>
                  <a:ext uri="{FF2B5EF4-FFF2-40B4-BE49-F238E27FC236}">
                    <a16:creationId xmlns:a16="http://schemas.microsoft.com/office/drawing/2014/main" id="{8534A5AA-E40E-44F2-B392-38794AD763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257" y="5324379"/>
                <a:ext cx="7265443" cy="578006"/>
              </a:xfrm>
              <a:prstGeom prst="rect">
                <a:avLst/>
              </a:prstGeom>
              <a:solidFill>
                <a:srgbClr val="FFE701"/>
              </a:solidFill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377" rtl="0" eaLnBrk="1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Calibri Light" panose="020F0302020204030204" pitchFamily="34" charset="0"/>
                  <a:buNone/>
                  <a:defRPr sz="2000" b="0" kern="1200" cap="small" spc="11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800" b="1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566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754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5943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131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320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50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>
                    <a:solidFill>
                      <a:schemeClr val="tx1"/>
                    </a:solidFill>
                  </a:rPr>
                  <a:t>Part of the wider knowledge ecosystem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Content Placeholder 8">
                <a:extLst>
                  <a:ext uri="{FF2B5EF4-FFF2-40B4-BE49-F238E27FC236}">
                    <a16:creationId xmlns:a16="http://schemas.microsoft.com/office/drawing/2014/main" id="{363297BB-F7AF-4A2B-91D9-08B8A686FA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256" y="5905698"/>
                <a:ext cx="7265443" cy="59256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185734" indent="-185734" algn="l" defTabSz="914377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Calibri Light" panose="020F0302020204030204" pitchFamily="34" charset="0"/>
                  <a:buChar char="‐"/>
                  <a:defRPr sz="1800" kern="1200" spc="11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44500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0238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82293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097253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1599960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899953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199945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99938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/>
                  <a:t>Connected projects and collaborations</a:t>
                </a:r>
              </a:p>
            </p:txBody>
          </p:sp>
        </p:grpSp>
        <p:pic>
          <p:nvPicPr>
            <p:cNvPr id="2050" name="Picture 2" descr="Image result for network icon">
              <a:extLst>
                <a:ext uri="{FF2B5EF4-FFF2-40B4-BE49-F238E27FC236}">
                  <a16:creationId xmlns:a16="http://schemas.microsoft.com/office/drawing/2014/main" id="{3879F53D-E64D-4CA9-83A3-46F015FC7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008" y="4375399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84257" y="3177172"/>
            <a:ext cx="3554841" cy="5796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How to edit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94859" y="3177172"/>
            <a:ext cx="3554841" cy="579600"/>
          </a:xfrm>
          <a:solidFill>
            <a:srgbClr val="6A6EC4"/>
          </a:solidFill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How to edit right!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379677" y="6498000"/>
            <a:ext cx="1738923" cy="360000"/>
          </a:xfrm>
          <a:prstGeom prst="rect">
            <a:avLst/>
          </a:prstGeom>
        </p:spPr>
        <p:txBody>
          <a:bodyPr/>
          <a:lstStyle/>
          <a:p>
            <a:fld id="{CE88B329-2985-4DFE-8A92-737A35BD3460}" type="slidenum">
              <a:rPr lang="en-GB" smtClean="0"/>
              <a:t>15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884257" y="3760488"/>
            <a:ext cx="3554841" cy="676639"/>
          </a:xfrm>
        </p:spPr>
        <p:txBody>
          <a:bodyPr>
            <a:normAutofit/>
          </a:bodyPr>
          <a:lstStyle/>
          <a:p>
            <a:r>
              <a:rPr lang="en-AU" dirty="0"/>
              <a:t>Text, images, references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94859" y="3760488"/>
            <a:ext cx="3554841" cy="714375"/>
          </a:xfrm>
        </p:spPr>
        <p:txBody>
          <a:bodyPr>
            <a:normAutofit/>
          </a:bodyPr>
          <a:lstStyle/>
          <a:p>
            <a:r>
              <a:rPr lang="en-AU" dirty="0"/>
              <a:t>Best practice and common pitfalls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884257" y="1777106"/>
            <a:ext cx="7265443" cy="1319013"/>
            <a:chOff x="884257" y="1444565"/>
            <a:chExt cx="7265443" cy="1319013"/>
          </a:xfrm>
        </p:grpSpPr>
        <p:sp>
          <p:nvSpPr>
            <p:cNvPr id="12" name="Text Placeholder 5"/>
            <p:cNvSpPr txBox="1">
              <a:spLocks/>
            </p:cNvSpPr>
            <p:nvPr/>
          </p:nvSpPr>
          <p:spPr>
            <a:xfrm>
              <a:off x="884257" y="1444565"/>
              <a:ext cx="7265443" cy="578006"/>
            </a:xfrm>
            <a:prstGeom prst="rect">
              <a:avLst/>
            </a:prstGeom>
            <a:solidFill>
              <a:srgbClr val="F6820E"/>
            </a:solidFill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None/>
                <a:defRPr sz="2000" b="0" kern="1200" cap="small" spc="11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8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>
                  <a:solidFill>
                    <a:schemeClr val="tx1"/>
                  </a:solidFill>
                </a:rPr>
                <a:t>Why should you be interested in editing Wikipedia?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Content Placeholder 8"/>
            <p:cNvSpPr txBox="1">
              <a:spLocks/>
            </p:cNvSpPr>
            <p:nvPr/>
          </p:nvSpPr>
          <p:spPr>
            <a:xfrm>
              <a:off x="884257" y="2024568"/>
              <a:ext cx="6915852" cy="73901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18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AU" dirty="0"/>
                <a:t>A brief introduction to the largest encyclopaedia of all time</a:t>
              </a:r>
            </a:p>
            <a:p>
              <a:pPr>
                <a:spcBef>
                  <a:spcPts val="600"/>
                </a:spcBef>
              </a:pPr>
              <a:r>
                <a:rPr lang="en-AU" dirty="0"/>
                <a:t>Why it needs you and why you need it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84256" y="5439009"/>
            <a:ext cx="7265444" cy="1173888"/>
            <a:chOff x="884256" y="5324379"/>
            <a:chExt cx="7265444" cy="1173888"/>
          </a:xfrm>
        </p:grpSpPr>
        <p:sp>
          <p:nvSpPr>
            <p:cNvPr id="10" name="Text Placeholder 5"/>
            <p:cNvSpPr txBox="1">
              <a:spLocks/>
            </p:cNvSpPr>
            <p:nvPr/>
          </p:nvSpPr>
          <p:spPr>
            <a:xfrm>
              <a:off x="884257" y="5324379"/>
              <a:ext cx="7265443" cy="5780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None/>
                <a:defRPr sz="2000" b="0" kern="1200" cap="small" spc="11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8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The hidden world behind Wikipedia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Content Placeholder 8"/>
            <p:cNvSpPr txBox="1">
              <a:spLocks/>
            </p:cNvSpPr>
            <p:nvPr/>
          </p:nvSpPr>
          <p:spPr>
            <a:xfrm>
              <a:off x="884256" y="5905698"/>
              <a:ext cx="7265443" cy="59256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18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Help, community and resources</a:t>
              </a:r>
              <a:endParaRPr lang="en-GB" dirty="0"/>
            </a:p>
            <a:p>
              <a:endParaRPr lang="en-AU" dirty="0"/>
            </a:p>
          </p:txBody>
        </p:sp>
      </p:grpSp>
      <p:pic>
        <p:nvPicPr>
          <p:cNvPr id="1030" name="Picture 6" descr="https://upload.wikimedia.org/wikipedia/commons/thumb/f/f4/Cite_newspaper.svg/75px-Cite_newspape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25" y="5331271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ke a new p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03" y="323251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Wikipedia-W-visual-balanced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94" y="1809749"/>
            <a:ext cx="700878" cy="5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435325" y="3232514"/>
            <a:ext cx="714375" cy="476250"/>
            <a:chOff x="7435325" y="3463623"/>
            <a:chExt cx="714375" cy="476250"/>
          </a:xfrm>
        </p:grpSpPr>
        <p:pic>
          <p:nvPicPr>
            <p:cNvPr id="21" name="Picture 8" descr="Make a new po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325" y="3463623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Make a new po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450" y="3463623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498000"/>
            <a:ext cx="8615363" cy="360000"/>
          </a:xfrm>
        </p:spPr>
        <p:txBody>
          <a:bodyPr/>
          <a:lstStyle/>
          <a:p>
            <a:r>
              <a:rPr lang="en-AU" dirty="0"/>
              <a:t>Icons: </a:t>
            </a:r>
            <a:r>
              <a:rPr lang="en-AU" dirty="0" err="1"/>
              <a:t>MGalloway</a:t>
            </a:r>
            <a:r>
              <a:rPr lang="en-AU" dirty="0"/>
              <a:t> WMF (Wikimedia commons)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830D89-CC05-44F9-A49A-574AE0C12FAF}"/>
              </a:ext>
            </a:extLst>
          </p:cNvPr>
          <p:cNvSpPr/>
          <p:nvPr/>
        </p:nvSpPr>
        <p:spPr>
          <a:xfrm>
            <a:off x="884257" y="1694372"/>
            <a:ext cx="7340581" cy="141928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89A3B6-E6FC-46DE-AD97-4F2F1F228943}"/>
              </a:ext>
            </a:extLst>
          </p:cNvPr>
          <p:cNvSpPr/>
          <p:nvPr/>
        </p:nvSpPr>
        <p:spPr>
          <a:xfrm>
            <a:off x="4572000" y="3096120"/>
            <a:ext cx="3747052" cy="113754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53EE4A-A4FC-498B-A7BA-6C9168C966C1}"/>
              </a:ext>
            </a:extLst>
          </p:cNvPr>
          <p:cNvSpPr/>
          <p:nvPr/>
        </p:nvSpPr>
        <p:spPr>
          <a:xfrm>
            <a:off x="502584" y="4186436"/>
            <a:ext cx="7965899" cy="209307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3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30" y="1215837"/>
            <a:ext cx="5962335" cy="455223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142573" y="1195774"/>
            <a:ext cx="4625470" cy="1495393"/>
            <a:chOff x="4142573" y="1098339"/>
            <a:chExt cx="4625470" cy="1495393"/>
          </a:xfrm>
        </p:grpSpPr>
        <p:grpSp>
          <p:nvGrpSpPr>
            <p:cNvPr id="21" name="Group 20"/>
            <p:cNvGrpSpPr/>
            <p:nvPr/>
          </p:nvGrpSpPr>
          <p:grpSpPr>
            <a:xfrm>
              <a:off x="4142573" y="2013827"/>
              <a:ext cx="4469288" cy="579905"/>
              <a:chOff x="4142573" y="2013827"/>
              <a:chExt cx="4469288" cy="57990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142573" y="2048609"/>
                <a:ext cx="2026622" cy="468026"/>
              </a:xfrm>
              <a:prstGeom prst="rect">
                <a:avLst/>
              </a:prstGeom>
              <a:solidFill>
                <a:srgbClr val="0000FF">
                  <a:alpha val="1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6169195" y="2154618"/>
                <a:ext cx="75155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ontent Placeholder 13"/>
              <p:cNvSpPr txBox="1">
                <a:spLocks/>
              </p:cNvSpPr>
              <p:nvPr/>
            </p:nvSpPr>
            <p:spPr>
              <a:xfrm>
                <a:off x="6920753" y="2013827"/>
                <a:ext cx="1691108" cy="57990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185734" indent="-185734" algn="l" defTabSz="914377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Calibri Light" panose="020F0302020204030204" pitchFamily="34" charset="0"/>
                  <a:buChar char="‐"/>
                  <a:defRPr sz="2000" kern="1200" spc="11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44500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0238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82293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097253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1599960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899953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199945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99938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/>
                <a:r>
                  <a:rPr lang="en-AU" dirty="0"/>
                  <a:t>Pseudonym </a:t>
                </a:r>
              </a:p>
              <a:p>
                <a:pPr marL="0" lvl="1"/>
                <a:r>
                  <a:rPr lang="en-AU" dirty="0" err="1"/>
                  <a:t>Orthonym</a:t>
                </a:r>
                <a:endParaRPr lang="en-AU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8158751" y="1098339"/>
              <a:ext cx="609292" cy="219281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Signing up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Picture 8" descr="Make a new p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496357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hlinkClick r:id="rId5"/>
          </p:cNvPr>
          <p:cNvSpPr/>
          <p:nvPr/>
        </p:nvSpPr>
        <p:spPr>
          <a:xfrm>
            <a:off x="3155714" y="5936105"/>
            <a:ext cx="5935899" cy="3694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cap="small" dirty="0">
                <a:solidFill>
                  <a:schemeClr val="tx1"/>
                </a:solidFill>
              </a:rPr>
              <a:t>To try editing a blank test page, sign up and click “Sandbox”</a:t>
            </a:r>
            <a:endParaRPr lang="en-GB" sz="14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3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9A5649-C857-429A-99BB-0F65CDD1C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20" y="1678648"/>
            <a:ext cx="8152004" cy="154548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two ways to edit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84257" y="2634638"/>
            <a:ext cx="3554841" cy="578006"/>
          </a:xfrm>
        </p:spPr>
        <p:txBody>
          <a:bodyPr/>
          <a:lstStyle/>
          <a:p>
            <a:r>
              <a:rPr lang="en-AU" dirty="0"/>
              <a:t>Edit source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13"/>
          </p:nvPr>
        </p:nvSpPr>
        <p:spPr>
          <a:xfrm>
            <a:off x="884257" y="3327979"/>
            <a:ext cx="3554841" cy="3374537"/>
          </a:xfrm>
        </p:spPr>
        <p:txBody>
          <a:bodyPr>
            <a:normAutofit/>
          </a:bodyPr>
          <a:lstStyle/>
          <a:p>
            <a:r>
              <a:rPr lang="en-AU" dirty="0"/>
              <a:t>Scripting language (‘</a:t>
            </a:r>
            <a:r>
              <a:rPr lang="en-AU" dirty="0" err="1"/>
              <a:t>Markup</a:t>
            </a:r>
            <a:r>
              <a:rPr lang="en-AU" dirty="0"/>
              <a:t>’)</a:t>
            </a:r>
            <a:endParaRPr lang="en-GB" dirty="0"/>
          </a:p>
          <a:p>
            <a:pPr marL="273050" lvl="1"/>
            <a:r>
              <a:rPr lang="en-AU" dirty="0"/>
              <a:t>Versatile with experience</a:t>
            </a:r>
          </a:p>
          <a:p>
            <a:r>
              <a:rPr lang="en-AU" dirty="0"/>
              <a:t>Very few things you actually need to know</a:t>
            </a: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[[link]] </a:t>
            </a:r>
            <a:r>
              <a:rPr lang="en-AU" sz="1200" dirty="0"/>
              <a:t>		</a:t>
            </a:r>
            <a:r>
              <a:rPr lang="en-AU" sz="1200" dirty="0">
                <a:sym typeface="Wingdings" panose="05000000000000000000" pitchFamily="2" charset="2"/>
              </a:rPr>
              <a:t> </a:t>
            </a:r>
            <a:r>
              <a:rPr lang="en-AU" sz="1200" dirty="0">
                <a:sym typeface="Wingdings" panose="05000000000000000000" pitchFamily="2" charset="2"/>
                <a:hlinkClick r:id="rId4"/>
              </a:rPr>
              <a:t>link</a:t>
            </a:r>
            <a:endParaRPr lang="en-AU" sz="1200" dirty="0">
              <a:sym typeface="Wingdings" panose="05000000000000000000" pitchFamily="2" charset="2"/>
            </a:endParaRP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[[link | other words]]	</a:t>
            </a:r>
            <a:r>
              <a:rPr lang="en-AU" sz="1200" dirty="0">
                <a:sym typeface="Wingdings" panose="05000000000000000000" pitchFamily="2" charset="2"/>
              </a:rPr>
              <a:t> </a:t>
            </a:r>
            <a:r>
              <a:rPr lang="en-AU" sz="1200" dirty="0">
                <a:sym typeface="Wingdings" panose="05000000000000000000" pitchFamily="2" charset="2"/>
                <a:hlinkClick r:id="rId4"/>
              </a:rPr>
              <a:t>other words</a:t>
            </a:r>
            <a:endParaRPr lang="en-AU" sz="1200" dirty="0">
              <a:sym typeface="Wingdings" panose="05000000000000000000" pitchFamily="2" charset="2"/>
            </a:endParaRP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‘‘italic’’ </a:t>
            </a:r>
            <a:r>
              <a:rPr lang="en-AU" sz="1200" dirty="0">
                <a:sym typeface="Wingdings" panose="05000000000000000000" pitchFamily="2" charset="2"/>
              </a:rPr>
              <a:t>	 </a:t>
            </a:r>
            <a:r>
              <a:rPr lang="en-AU" sz="1200" i="1" dirty="0">
                <a:sym typeface="Wingdings" panose="05000000000000000000" pitchFamily="2" charset="2"/>
              </a:rPr>
              <a:t>italic</a:t>
            </a: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‘‘‘bold’’’ </a:t>
            </a:r>
            <a:r>
              <a:rPr lang="en-AU" sz="1200" dirty="0">
                <a:sym typeface="Wingdings" panose="05000000000000000000" pitchFamily="2" charset="2"/>
              </a:rPr>
              <a:t>	 </a:t>
            </a:r>
            <a:r>
              <a:rPr lang="en-AU" sz="1200" b="1" dirty="0">
                <a:sym typeface="Wingdings" panose="05000000000000000000" pitchFamily="2" charset="2"/>
              </a:rPr>
              <a:t>bold</a:t>
            </a: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*bullet	 </a:t>
            </a:r>
            <a:r>
              <a:rPr lang="en-AU" sz="1200" dirty="0">
                <a:sym typeface="Wingdings" panose="05000000000000000000" pitchFamily="2" charset="2"/>
              </a:rPr>
              <a:t>	 • bullet</a:t>
            </a: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==Heading== </a:t>
            </a:r>
            <a:r>
              <a:rPr lang="en-AU" sz="1200" dirty="0">
                <a:sym typeface="Wingdings" panose="05000000000000000000" pitchFamily="2" charset="2"/>
              </a:rPr>
              <a:t>	 </a:t>
            </a:r>
            <a:r>
              <a:rPr lang="en-AU" sz="1800" b="1" u="sng" dirty="0">
                <a:sym typeface="Wingdings" panose="05000000000000000000" pitchFamily="2" charset="2"/>
              </a:rPr>
              <a:t>Heading</a:t>
            </a:r>
            <a:endParaRPr lang="en-AU" b="1" u="sng" dirty="0">
              <a:sym typeface="Wingdings" panose="05000000000000000000" pitchFamily="2" charset="2"/>
            </a:endParaRP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===Subheading=== </a:t>
            </a:r>
            <a:r>
              <a:rPr lang="en-AU" sz="1200" dirty="0">
                <a:sym typeface="Wingdings" panose="05000000000000000000" pitchFamily="2" charset="2"/>
              </a:rPr>
              <a:t>	 </a:t>
            </a:r>
            <a:r>
              <a:rPr lang="en-AU" sz="1200" b="1" u="sng" dirty="0">
                <a:sym typeface="Wingdings" panose="05000000000000000000" pitchFamily="2" charset="2"/>
              </a:rPr>
              <a:t>Subheading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" b="25141"/>
          <a:stretch/>
        </p:blipFill>
        <p:spPr>
          <a:xfrm>
            <a:off x="4533789" y="3902794"/>
            <a:ext cx="4393268" cy="2502287"/>
          </a:xfrm>
          <a:prstGeom prst="rect">
            <a:avLst/>
          </a:prstGeom>
        </p:spPr>
      </p:pic>
      <p:sp>
        <p:nvSpPr>
          <p:cNvPr id="18" name="Content Placeholder 15"/>
          <p:cNvSpPr>
            <a:spLocks noGrp="1"/>
          </p:cNvSpPr>
          <p:nvPr>
            <p:ph sz="half" idx="13"/>
          </p:nvPr>
        </p:nvSpPr>
        <p:spPr>
          <a:xfrm>
            <a:off x="4690750" y="3327979"/>
            <a:ext cx="3554841" cy="594673"/>
          </a:xfrm>
        </p:spPr>
        <p:txBody>
          <a:bodyPr>
            <a:normAutofit/>
          </a:bodyPr>
          <a:lstStyle/>
          <a:p>
            <a:r>
              <a:rPr lang="en-AU" dirty="0"/>
              <a:t>References are tricky</a:t>
            </a:r>
            <a:endParaRPr lang="en-AU" sz="1200" b="1" u="sng" dirty="0">
              <a:sym typeface="Wingdings" panose="05000000000000000000" pitchFamily="2" charset="2"/>
            </a:endParaRPr>
          </a:p>
        </p:txBody>
      </p:sp>
      <p:pic>
        <p:nvPicPr>
          <p:cNvPr id="12" name="Picture 8" descr="Make a new po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496357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Elbow Connector 16"/>
          <p:cNvCxnSpPr>
            <a:cxnSpLocks/>
            <a:stCxn id="24" idx="1"/>
            <a:endCxn id="13" idx="0"/>
          </p:cNvCxnSpPr>
          <p:nvPr/>
        </p:nvCxnSpPr>
        <p:spPr>
          <a:xfrm rot="10800000">
            <a:off x="2661679" y="2634638"/>
            <a:ext cx="3112589" cy="301178"/>
          </a:xfrm>
          <a:prstGeom prst="bentConnector4">
            <a:avLst>
              <a:gd name="adj1" fmla="val 21448"/>
              <a:gd name="adj2" fmla="val 175902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33790" y="1690830"/>
            <a:ext cx="376878" cy="324237"/>
          </a:xfrm>
          <a:prstGeom prst="rect">
            <a:avLst/>
          </a:prstGeom>
          <a:solidFill>
            <a:srgbClr val="0000FF">
              <a:alpha val="1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05EA99-4864-4217-929A-4B73EFE563EB}"/>
              </a:ext>
            </a:extLst>
          </p:cNvPr>
          <p:cNvSpPr/>
          <p:nvPr/>
        </p:nvSpPr>
        <p:spPr>
          <a:xfrm>
            <a:off x="5774267" y="2705099"/>
            <a:ext cx="1917700" cy="461433"/>
          </a:xfrm>
          <a:prstGeom prst="rect">
            <a:avLst/>
          </a:prstGeom>
          <a:solidFill>
            <a:srgbClr val="0000FF">
              <a:alpha val="1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58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19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412BDA3-EE06-485B-9A85-9E4C57566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20" y="1678648"/>
            <a:ext cx="8152004" cy="15454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A6535DF-0CDA-4791-95D8-B2D99D18B6A4}"/>
              </a:ext>
            </a:extLst>
          </p:cNvPr>
          <p:cNvSpPr/>
          <p:nvPr/>
        </p:nvSpPr>
        <p:spPr>
          <a:xfrm>
            <a:off x="4533790" y="1690830"/>
            <a:ext cx="376878" cy="324237"/>
          </a:xfrm>
          <a:prstGeom prst="rect">
            <a:avLst/>
          </a:prstGeom>
          <a:solidFill>
            <a:srgbClr val="0000FF">
              <a:alpha val="1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two ways to edit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594859" y="3526499"/>
            <a:ext cx="3554841" cy="578006"/>
          </a:xfrm>
        </p:spPr>
        <p:txBody>
          <a:bodyPr/>
          <a:lstStyle/>
          <a:p>
            <a:r>
              <a:rPr lang="en-AU" dirty="0"/>
              <a:t>Edit (</a:t>
            </a:r>
            <a:r>
              <a:rPr lang="en-AU" dirty="0" err="1"/>
              <a:t>VisualEditor</a:t>
            </a:r>
            <a:r>
              <a:rPr lang="en-AU" dirty="0"/>
              <a:t>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594859" y="4219840"/>
            <a:ext cx="3554841" cy="934187"/>
          </a:xfrm>
        </p:spPr>
        <p:txBody>
          <a:bodyPr/>
          <a:lstStyle/>
          <a:p>
            <a:r>
              <a:rPr lang="en-AU" dirty="0"/>
              <a:t>Edit like word processing software</a:t>
            </a:r>
          </a:p>
          <a:p>
            <a:pPr lvl="1"/>
            <a:r>
              <a:rPr lang="en-AU" dirty="0"/>
              <a:t>More intuitive</a:t>
            </a:r>
          </a:p>
        </p:txBody>
      </p:sp>
      <p:sp>
        <p:nvSpPr>
          <p:cNvPr id="2062" name="Rectangle 2061">
            <a:hlinkClick r:id="rId4"/>
          </p:cNvPr>
          <p:cNvSpPr/>
          <p:nvPr/>
        </p:nvSpPr>
        <p:spPr>
          <a:xfrm>
            <a:off x="5524984" y="5094802"/>
            <a:ext cx="1999282" cy="12987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cap="small" dirty="0">
                <a:solidFill>
                  <a:schemeClr val="tx1"/>
                </a:solidFill>
              </a:rPr>
              <a:t>Example</a:t>
            </a:r>
          </a:p>
          <a:p>
            <a:pPr algn="ctr"/>
            <a:endParaRPr lang="en-AU" cap="small" dirty="0">
              <a:solidFill>
                <a:schemeClr val="tx1"/>
              </a:solidFill>
            </a:endParaRPr>
          </a:p>
          <a:p>
            <a:pPr algn="ctr"/>
            <a:r>
              <a:rPr lang="en-AU" sz="1400" dirty="0">
                <a:solidFill>
                  <a:schemeClr val="tx1"/>
                </a:solidFill>
              </a:rPr>
              <a:t>- Write some text -</a:t>
            </a:r>
          </a:p>
          <a:p>
            <a:pPr algn="ctr"/>
            <a:r>
              <a:rPr lang="en-AU" sz="1400" dirty="0">
                <a:solidFill>
                  <a:schemeClr val="tx1"/>
                </a:solidFill>
              </a:rPr>
              <a:t>- Add a reference -</a:t>
            </a:r>
          </a:p>
          <a:p>
            <a:pPr algn="ctr"/>
            <a:r>
              <a:rPr lang="en-AU" sz="1400" dirty="0">
                <a:solidFill>
                  <a:schemeClr val="tx1"/>
                </a:solidFill>
              </a:rPr>
              <a:t>- Summarise and save -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Make a new p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496357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Elbow Connector 16">
            <a:extLst>
              <a:ext uri="{FF2B5EF4-FFF2-40B4-BE49-F238E27FC236}">
                <a16:creationId xmlns:a16="http://schemas.microsoft.com/office/drawing/2014/main" id="{308A77FF-36F4-44A4-904D-ED576AC55024}"/>
              </a:ext>
            </a:extLst>
          </p:cNvPr>
          <p:cNvCxnSpPr>
            <a:cxnSpLocks/>
            <a:stCxn id="25" idx="1"/>
            <a:endCxn id="14" idx="0"/>
          </p:cNvCxnSpPr>
          <p:nvPr/>
        </p:nvCxnSpPr>
        <p:spPr>
          <a:xfrm rot="10800000" flipH="1" flipV="1">
            <a:off x="5774266" y="2570191"/>
            <a:ext cx="598013" cy="956308"/>
          </a:xfrm>
          <a:prstGeom prst="bentConnector4">
            <a:avLst>
              <a:gd name="adj1" fmla="val -38227"/>
              <a:gd name="adj2" fmla="val 7880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C1D95D8-B124-45ED-A028-71DD819375F9}"/>
              </a:ext>
            </a:extLst>
          </p:cNvPr>
          <p:cNvSpPr/>
          <p:nvPr/>
        </p:nvSpPr>
        <p:spPr>
          <a:xfrm>
            <a:off x="5774267" y="2362200"/>
            <a:ext cx="1917700" cy="415981"/>
          </a:xfrm>
          <a:prstGeom prst="rect">
            <a:avLst/>
          </a:prstGeom>
          <a:solidFill>
            <a:srgbClr val="0000FF">
              <a:alpha val="1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201E6A27-0132-41E8-AB12-169118A81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4257" y="2634638"/>
            <a:ext cx="3554841" cy="578006"/>
          </a:xfrm>
        </p:spPr>
        <p:txBody>
          <a:bodyPr/>
          <a:lstStyle/>
          <a:p>
            <a:r>
              <a:rPr lang="en-AU" dirty="0"/>
              <a:t>Edit source</a:t>
            </a:r>
            <a:endParaRPr lang="en-GB" dirty="0"/>
          </a:p>
        </p:txBody>
      </p:sp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7B5A876C-AC7D-4DA4-AE6E-AF71CD567C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84257" y="3327979"/>
            <a:ext cx="3554841" cy="3374537"/>
          </a:xfrm>
        </p:spPr>
        <p:txBody>
          <a:bodyPr>
            <a:normAutofit/>
          </a:bodyPr>
          <a:lstStyle/>
          <a:p>
            <a:r>
              <a:rPr lang="en-AU" dirty="0"/>
              <a:t>Scripting language (‘</a:t>
            </a:r>
            <a:r>
              <a:rPr lang="en-AU" dirty="0" err="1"/>
              <a:t>Markup</a:t>
            </a:r>
            <a:r>
              <a:rPr lang="en-AU" dirty="0"/>
              <a:t>’)</a:t>
            </a:r>
            <a:endParaRPr lang="en-GB" dirty="0"/>
          </a:p>
          <a:p>
            <a:pPr marL="273050" lvl="1"/>
            <a:r>
              <a:rPr lang="en-AU" dirty="0"/>
              <a:t>Versatile with experience</a:t>
            </a:r>
          </a:p>
          <a:p>
            <a:r>
              <a:rPr lang="en-AU" dirty="0"/>
              <a:t>Very few things you actually need to know</a:t>
            </a: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[[link]] </a:t>
            </a:r>
            <a:r>
              <a:rPr lang="en-AU" sz="1200" dirty="0"/>
              <a:t>		</a:t>
            </a:r>
            <a:r>
              <a:rPr lang="en-AU" sz="1200" dirty="0">
                <a:sym typeface="Wingdings" panose="05000000000000000000" pitchFamily="2" charset="2"/>
              </a:rPr>
              <a:t> </a:t>
            </a:r>
            <a:r>
              <a:rPr lang="en-AU" sz="1200" dirty="0">
                <a:sym typeface="Wingdings" panose="05000000000000000000" pitchFamily="2" charset="2"/>
                <a:hlinkClick r:id="rId6"/>
              </a:rPr>
              <a:t>link</a:t>
            </a:r>
            <a:endParaRPr lang="en-AU" sz="1200" dirty="0">
              <a:sym typeface="Wingdings" panose="05000000000000000000" pitchFamily="2" charset="2"/>
            </a:endParaRP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[[link | other words]]	</a:t>
            </a:r>
            <a:r>
              <a:rPr lang="en-AU" sz="1200" dirty="0">
                <a:sym typeface="Wingdings" panose="05000000000000000000" pitchFamily="2" charset="2"/>
              </a:rPr>
              <a:t> </a:t>
            </a:r>
            <a:r>
              <a:rPr lang="en-AU" sz="1200" dirty="0">
                <a:sym typeface="Wingdings" panose="05000000000000000000" pitchFamily="2" charset="2"/>
                <a:hlinkClick r:id="rId6"/>
              </a:rPr>
              <a:t>other words</a:t>
            </a:r>
            <a:endParaRPr lang="en-AU" sz="1200" dirty="0">
              <a:sym typeface="Wingdings" panose="05000000000000000000" pitchFamily="2" charset="2"/>
            </a:endParaRP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‘‘italic’’ </a:t>
            </a:r>
            <a:r>
              <a:rPr lang="en-AU" sz="1200" dirty="0">
                <a:sym typeface="Wingdings" panose="05000000000000000000" pitchFamily="2" charset="2"/>
              </a:rPr>
              <a:t>	 </a:t>
            </a:r>
            <a:r>
              <a:rPr lang="en-AU" sz="1200" i="1" dirty="0">
                <a:sym typeface="Wingdings" panose="05000000000000000000" pitchFamily="2" charset="2"/>
              </a:rPr>
              <a:t>italic</a:t>
            </a: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‘‘‘bold’’’ </a:t>
            </a:r>
            <a:r>
              <a:rPr lang="en-AU" sz="1200" dirty="0">
                <a:sym typeface="Wingdings" panose="05000000000000000000" pitchFamily="2" charset="2"/>
              </a:rPr>
              <a:t>	 </a:t>
            </a:r>
            <a:r>
              <a:rPr lang="en-AU" sz="1200" b="1" dirty="0">
                <a:sym typeface="Wingdings" panose="05000000000000000000" pitchFamily="2" charset="2"/>
              </a:rPr>
              <a:t>bold</a:t>
            </a: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*bullet	 </a:t>
            </a:r>
            <a:r>
              <a:rPr lang="en-AU" sz="1200" dirty="0">
                <a:sym typeface="Wingdings" panose="05000000000000000000" pitchFamily="2" charset="2"/>
              </a:rPr>
              <a:t>	 • bullet</a:t>
            </a: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==Heading== </a:t>
            </a:r>
            <a:r>
              <a:rPr lang="en-AU" sz="1200" dirty="0">
                <a:sym typeface="Wingdings" panose="05000000000000000000" pitchFamily="2" charset="2"/>
              </a:rPr>
              <a:t>	 </a:t>
            </a:r>
            <a:r>
              <a:rPr lang="en-AU" sz="1800" b="1" u="sng" dirty="0">
                <a:sym typeface="Wingdings" panose="05000000000000000000" pitchFamily="2" charset="2"/>
              </a:rPr>
              <a:t>Heading</a:t>
            </a:r>
            <a:endParaRPr lang="en-AU" b="1" u="sng" dirty="0">
              <a:sym typeface="Wingdings" panose="05000000000000000000" pitchFamily="2" charset="2"/>
            </a:endParaRP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===Subheading=== </a:t>
            </a:r>
            <a:r>
              <a:rPr lang="en-AU" sz="1200" dirty="0">
                <a:sym typeface="Wingdings" panose="05000000000000000000" pitchFamily="2" charset="2"/>
              </a:rPr>
              <a:t>	 </a:t>
            </a:r>
            <a:r>
              <a:rPr lang="en-AU" sz="1200" b="1" u="sng" dirty="0">
                <a:sym typeface="Wingdings" panose="05000000000000000000" pitchFamily="2" charset="2"/>
              </a:rPr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04243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8" y="1678106"/>
            <a:ext cx="8115717" cy="15113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27801" y="2484257"/>
            <a:ext cx="6494168" cy="705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Talk pages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48043" y="2886956"/>
            <a:ext cx="5653683" cy="3285244"/>
          </a:xfrm>
        </p:spPr>
        <p:txBody>
          <a:bodyPr>
            <a:normAutofit/>
          </a:bodyPr>
          <a:lstStyle/>
          <a:p>
            <a:r>
              <a:rPr lang="en-AU" dirty="0"/>
              <a:t>Topic discussion</a:t>
            </a:r>
          </a:p>
          <a:p>
            <a:pPr lvl="1"/>
            <a:r>
              <a:rPr lang="en-AU" dirty="0"/>
              <a:t>Uncertain edits</a:t>
            </a:r>
          </a:p>
          <a:p>
            <a:pPr lvl="1"/>
            <a:r>
              <a:rPr lang="en-AU" dirty="0"/>
              <a:t>Controversial edits</a:t>
            </a:r>
          </a:p>
          <a:p>
            <a:pPr lvl="1"/>
            <a:r>
              <a:rPr lang="en-AU" dirty="0"/>
              <a:t>Suggested improvements</a:t>
            </a:r>
          </a:p>
          <a:p>
            <a:r>
              <a:rPr lang="en-AU" dirty="0"/>
              <a:t>Header banners</a:t>
            </a:r>
          </a:p>
          <a:p>
            <a:pPr lvl="1"/>
            <a:r>
              <a:rPr lang="en-AU" dirty="0"/>
              <a:t>Page rating</a:t>
            </a:r>
          </a:p>
          <a:p>
            <a:pPr lvl="1"/>
            <a:r>
              <a:rPr lang="en-AU" dirty="0" err="1"/>
              <a:t>Wikiproject</a:t>
            </a:r>
            <a:endParaRPr lang="en-AU" dirty="0"/>
          </a:p>
          <a:p>
            <a:r>
              <a:rPr lang="en-AU" dirty="0"/>
              <a:t>Currently can’t use </a:t>
            </a:r>
            <a:r>
              <a:rPr lang="en-AU" dirty="0" err="1"/>
              <a:t>VisualEditor</a:t>
            </a:r>
            <a:endParaRPr lang="en-AU" dirty="0"/>
          </a:p>
          <a:p>
            <a:pPr lvl="1"/>
            <a:r>
              <a:rPr lang="en-AU" dirty="0"/>
              <a:t>Need to use mark up text</a:t>
            </a:r>
          </a:p>
          <a:p>
            <a:pPr lvl="1"/>
            <a:r>
              <a:rPr lang="en-AU" dirty="0"/>
              <a:t>~~~~ </a:t>
            </a:r>
            <a:r>
              <a:rPr lang="en-AU" dirty="0">
                <a:sym typeface="Wingdings" panose="05000000000000000000" pitchFamily="2" charset="2"/>
              </a:rPr>
              <a:t> Signature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550107" y="2089150"/>
            <a:ext cx="434393" cy="344645"/>
          </a:xfrm>
          <a:prstGeom prst="rect">
            <a:avLst/>
          </a:prstGeom>
          <a:solidFill>
            <a:srgbClr val="0000FF">
              <a:alpha val="1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226133" y="2089150"/>
            <a:ext cx="980867" cy="344645"/>
          </a:xfrm>
          <a:prstGeom prst="rect">
            <a:avLst/>
          </a:prstGeom>
          <a:solidFill>
            <a:srgbClr val="0000FF">
              <a:alpha val="1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Make a new 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496357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4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Why edit Wikipedia and sister projects?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Selfless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/>
              <a:t>Selfish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AU" dirty="0"/>
              <a:t>The noble cause of free information</a:t>
            </a:r>
          </a:p>
          <a:p>
            <a:r>
              <a:rPr lang="en-AU" dirty="0"/>
              <a:t>Giving back to a resource you’ve benefitted from</a:t>
            </a:r>
          </a:p>
          <a:p>
            <a:r>
              <a:rPr lang="en-AU" dirty="0"/>
              <a:t>Expert input on difficult topics</a:t>
            </a:r>
          </a:p>
          <a:p>
            <a:r>
              <a:rPr lang="en-AU" dirty="0"/>
              <a:t>Being part of the world’s largest open-access project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AU" dirty="0"/>
              <a:t>Public engagement and education</a:t>
            </a:r>
          </a:p>
          <a:p>
            <a:pPr lvl="1"/>
            <a:r>
              <a:rPr lang="en-AU" dirty="0"/>
              <a:t>Massive exposure and reach</a:t>
            </a:r>
          </a:p>
          <a:p>
            <a:r>
              <a:rPr lang="en-AU" dirty="0"/>
              <a:t>Ensure your field is thoroughly and accurately represented</a:t>
            </a:r>
          </a:p>
          <a:p>
            <a:pPr lvl="1"/>
            <a:r>
              <a:rPr lang="en-AU" dirty="0"/>
              <a:t>First google hit for most topics</a:t>
            </a:r>
          </a:p>
          <a:p>
            <a:pPr lvl="1"/>
            <a:r>
              <a:rPr lang="en-AU" dirty="0"/>
              <a:t>(Students, Reviewers, Grant assessors, Journalists, Policymakers)</a:t>
            </a:r>
          </a:p>
          <a:p>
            <a:r>
              <a:rPr lang="en-AU" dirty="0"/>
              <a:t>Maximise use of the writing and images that you’ve already done</a:t>
            </a:r>
          </a:p>
          <a:p>
            <a:r>
              <a:rPr lang="en-AU" dirty="0"/>
              <a:t>Improve your non-specialist writing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97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8" y="1678106"/>
            <a:ext cx="8115717" cy="151137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227801" y="2484257"/>
            <a:ext cx="6494168" cy="705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Useful peripheral features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1" name="Group 40"/>
          <p:cNvGrpSpPr/>
          <p:nvPr/>
        </p:nvGrpSpPr>
        <p:grpSpPr>
          <a:xfrm>
            <a:off x="5193600" y="2114635"/>
            <a:ext cx="3839600" cy="3692765"/>
            <a:chOff x="5497082" y="2247712"/>
            <a:chExt cx="3839600" cy="3692765"/>
          </a:xfrm>
        </p:grpSpPr>
        <p:sp>
          <p:nvSpPr>
            <p:cNvPr id="11" name="Rectangle 10"/>
            <p:cNvSpPr/>
            <p:nvPr/>
          </p:nvSpPr>
          <p:spPr>
            <a:xfrm>
              <a:off x="5497082" y="2247712"/>
              <a:ext cx="748076" cy="317552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ontent Placeholder 13"/>
            <p:cNvSpPr txBox="1">
              <a:spLocks/>
            </p:cNvSpPr>
            <p:nvPr/>
          </p:nvSpPr>
          <p:spPr>
            <a:xfrm>
              <a:off x="5663906" y="4919606"/>
              <a:ext cx="3672776" cy="102087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20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History</a:t>
              </a:r>
            </a:p>
            <a:p>
              <a:pPr lvl="1"/>
              <a:r>
                <a:rPr lang="en-AU" dirty="0"/>
                <a:t>Permanent record of all versions of a page</a:t>
              </a:r>
            </a:p>
            <a:p>
              <a:pPr lvl="1"/>
              <a:r>
                <a:rPr lang="en-AU" dirty="0"/>
                <a:t>Summary descriptions and sizes of edits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778367" y="2565264"/>
              <a:ext cx="0" cy="24801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051179" y="1678106"/>
            <a:ext cx="2890497" cy="4872163"/>
            <a:chOff x="2914989" y="1814236"/>
            <a:chExt cx="2890497" cy="4872163"/>
          </a:xfrm>
        </p:grpSpPr>
        <p:grpSp>
          <p:nvGrpSpPr>
            <p:cNvPr id="26" name="Group 25"/>
            <p:cNvGrpSpPr/>
            <p:nvPr/>
          </p:nvGrpSpPr>
          <p:grpSpPr>
            <a:xfrm>
              <a:off x="2924928" y="1814236"/>
              <a:ext cx="2880558" cy="1310429"/>
              <a:chOff x="2924928" y="1814236"/>
              <a:chExt cx="2880558" cy="131042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924928" y="1814236"/>
                <a:ext cx="2880558" cy="276927"/>
              </a:xfrm>
              <a:prstGeom prst="rect">
                <a:avLst/>
              </a:prstGeom>
              <a:solidFill>
                <a:srgbClr val="0000FF">
                  <a:alpha val="1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3026238" y="2091163"/>
                <a:ext cx="0" cy="10335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Content Placeholder 13"/>
            <p:cNvSpPr txBox="1">
              <a:spLocks/>
            </p:cNvSpPr>
            <p:nvPr/>
          </p:nvSpPr>
          <p:spPr>
            <a:xfrm>
              <a:off x="2914989" y="3033923"/>
              <a:ext cx="2742952" cy="365247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20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User pages</a:t>
              </a:r>
            </a:p>
            <a:p>
              <a:pPr lvl="1"/>
              <a:r>
                <a:rPr lang="en-AU" dirty="0"/>
                <a:t>Pseudonym / </a:t>
              </a:r>
              <a:r>
                <a:rPr lang="en-AU" dirty="0" err="1"/>
                <a:t>orthonym</a:t>
              </a:r>
              <a:endParaRPr lang="en-AU" dirty="0"/>
            </a:p>
            <a:p>
              <a:pPr lvl="1"/>
              <a:r>
                <a:rPr lang="en-AU" dirty="0"/>
                <a:t>Editing aims</a:t>
              </a:r>
            </a:p>
            <a:p>
              <a:pPr lvl="1"/>
              <a:r>
                <a:rPr lang="en-AU" dirty="0"/>
                <a:t>Brief biography</a:t>
              </a:r>
            </a:p>
            <a:p>
              <a:pPr lvl="1"/>
              <a:r>
                <a:rPr lang="en-AU" dirty="0"/>
                <a:t>Points of pride</a:t>
              </a:r>
            </a:p>
            <a:p>
              <a:r>
                <a:rPr lang="en-AU" dirty="0"/>
                <a:t>User talk pages</a:t>
              </a:r>
            </a:p>
            <a:p>
              <a:pPr lvl="1"/>
              <a:r>
                <a:rPr lang="en-AU" dirty="0"/>
                <a:t>Discussion</a:t>
              </a:r>
            </a:p>
            <a:p>
              <a:pPr lvl="1"/>
              <a:r>
                <a:rPr lang="en-AU" dirty="0"/>
                <a:t>Notifications</a:t>
              </a:r>
            </a:p>
            <a:p>
              <a:r>
                <a:rPr lang="en-AU" dirty="0"/>
                <a:t>User sandbox</a:t>
              </a:r>
            </a:p>
            <a:p>
              <a:pPr lvl="1"/>
              <a:r>
                <a:rPr lang="en-AU" dirty="0"/>
                <a:t>Personal testing area</a:t>
              </a:r>
            </a:p>
            <a:p>
              <a:pPr lvl="1"/>
              <a:r>
                <a:rPr lang="en-AU" dirty="0"/>
                <a:t>Try things out without accidentally breaking articles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991165" y="1678106"/>
            <a:ext cx="3414897" cy="2735198"/>
            <a:chOff x="5716133" y="1814236"/>
            <a:chExt cx="3414897" cy="2735198"/>
          </a:xfrm>
        </p:grpSpPr>
        <p:sp>
          <p:nvSpPr>
            <p:cNvPr id="12" name="Rectangle 11"/>
            <p:cNvSpPr/>
            <p:nvPr/>
          </p:nvSpPr>
          <p:spPr>
            <a:xfrm>
              <a:off x="6660204" y="1814236"/>
              <a:ext cx="564204" cy="276927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ontent Placeholder 13"/>
            <p:cNvSpPr txBox="1">
              <a:spLocks/>
            </p:cNvSpPr>
            <p:nvPr/>
          </p:nvSpPr>
          <p:spPr>
            <a:xfrm>
              <a:off x="6660207" y="3124665"/>
              <a:ext cx="2470823" cy="142476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20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 err="1"/>
                <a:t>Watchlist</a:t>
              </a:r>
              <a:endParaRPr lang="en-AU" dirty="0"/>
            </a:p>
            <a:p>
              <a:pPr lvl="1"/>
              <a:r>
                <a:rPr lang="en-AU" dirty="0"/>
                <a:t>Any changes to your favourite pages</a:t>
              </a:r>
            </a:p>
            <a:p>
              <a:pPr lvl="1"/>
              <a:r>
                <a:rPr lang="en-AU" dirty="0"/>
                <a:t>Wikipedia-wide announcements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789906" y="2091163"/>
              <a:ext cx="0" cy="10930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5716133" y="2270438"/>
              <a:ext cx="201038" cy="199290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917171" y="2378425"/>
              <a:ext cx="87273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Make a new 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496357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Creating a new article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3031236" y="5501054"/>
            <a:ext cx="6112763" cy="75177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AU" dirty="0">
                <a:hlinkClick r:id="rId3"/>
              </a:rPr>
              <a:t>https://en.wikipedia.org/wiki/Wikipedia:Articles for creation</a:t>
            </a:r>
            <a:br>
              <a:rPr lang="en-AU" dirty="0"/>
            </a:br>
            <a:r>
              <a:rPr lang="en-AU" dirty="0">
                <a:hlinkClick r:id="rId3"/>
              </a:rPr>
              <a:t>WP:AFC</a:t>
            </a:r>
            <a:r>
              <a:rPr lang="en-AU" dirty="0"/>
              <a:t>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3" name="Picture 8" descr="Make a new p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496357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t="22478"/>
          <a:stretch/>
        </p:blipFill>
        <p:spPr>
          <a:xfrm>
            <a:off x="3157957" y="2377025"/>
            <a:ext cx="5933656" cy="277453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30936" y="1765300"/>
            <a:ext cx="2400300" cy="895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Upload as </a:t>
            </a:r>
            <a:r>
              <a:rPr lang="en-AU" dirty="0" err="1">
                <a:solidFill>
                  <a:schemeClr val="tx1"/>
                </a:solidFill>
              </a:rPr>
              <a:t>Draft:XYZ</a:t>
            </a:r>
            <a:endParaRPr lang="en-AU" dirty="0">
              <a:solidFill>
                <a:schemeClr val="tx1"/>
              </a:solidFill>
            </a:endParaRPr>
          </a:p>
          <a:p>
            <a:pPr algn="ctr"/>
            <a:r>
              <a:rPr lang="en-AU" sz="1400" dirty="0">
                <a:solidFill>
                  <a:schemeClr val="tx1"/>
                </a:solidFill>
              </a:rPr>
              <a:t>- Using “Articles for Creation” -</a:t>
            </a:r>
          </a:p>
          <a:p>
            <a:pPr algn="ctr"/>
            <a:r>
              <a:rPr lang="en-AU" sz="1400" dirty="0">
                <a:solidFill>
                  <a:schemeClr val="tx1"/>
                </a:solidFill>
              </a:rPr>
              <a:t>- WP:AFC -</a:t>
            </a:r>
            <a:endParaRPr lang="en-AU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30936" y="2856709"/>
            <a:ext cx="2400300" cy="1660415"/>
            <a:chOff x="630936" y="2856709"/>
            <a:chExt cx="2400300" cy="1660415"/>
          </a:xfrm>
        </p:grpSpPr>
        <p:sp>
          <p:nvSpPr>
            <p:cNvPr id="21" name="Rectangle 20"/>
            <p:cNvSpPr/>
            <p:nvPr/>
          </p:nvSpPr>
          <p:spPr>
            <a:xfrm>
              <a:off x="630936" y="3525928"/>
              <a:ext cx="2400300" cy="9911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tx1"/>
                  </a:solidFill>
                </a:rPr>
                <a:t>Editor review</a:t>
              </a:r>
            </a:p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- Notability -</a:t>
              </a:r>
            </a:p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- Sufficient References -</a:t>
              </a:r>
            </a:p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- Formatting -</a:t>
              </a: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1450086" y="2856709"/>
              <a:ext cx="762000" cy="469904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0936" y="4713184"/>
            <a:ext cx="2400300" cy="1592366"/>
            <a:chOff x="630936" y="4713184"/>
            <a:chExt cx="2400300" cy="1592366"/>
          </a:xfrm>
        </p:grpSpPr>
        <p:sp>
          <p:nvSpPr>
            <p:cNvPr id="24" name="Rectangle 23"/>
            <p:cNvSpPr/>
            <p:nvPr/>
          </p:nvSpPr>
          <p:spPr>
            <a:xfrm>
              <a:off x="630936" y="5379148"/>
              <a:ext cx="2400300" cy="9264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tx1"/>
                  </a:solidFill>
                </a:rPr>
                <a:t>Moved to XYZ page</a:t>
              </a:r>
            </a:p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- Rating -</a:t>
              </a:r>
            </a:p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- Ongoing improvement -</a:t>
              </a: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1450086" y="4713184"/>
              <a:ext cx="762000" cy="469904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t="-998" r="8026" b="86934"/>
          <a:stretch/>
        </p:blipFill>
        <p:spPr>
          <a:xfrm>
            <a:off x="3157957" y="1777461"/>
            <a:ext cx="5457406" cy="50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2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Copyright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875" y="1748641"/>
            <a:ext cx="7727381" cy="4431499"/>
          </a:xfrm>
        </p:spPr>
        <p:txBody>
          <a:bodyPr>
            <a:normAutofit/>
          </a:bodyPr>
          <a:lstStyle/>
          <a:p>
            <a:pPr defTabSz="1343025"/>
            <a:r>
              <a:rPr lang="en-AU" dirty="0"/>
              <a:t>Be careful not to violate copyright when adding to Wikipedia</a:t>
            </a:r>
          </a:p>
          <a:p>
            <a:pPr lvl="1" defTabSz="1343025"/>
            <a:r>
              <a:rPr lang="en-AU" dirty="0"/>
              <a:t>Plagiarism detectors monitor all edits (</a:t>
            </a:r>
            <a:r>
              <a:rPr lang="en-AU" dirty="0" err="1"/>
              <a:t>TurnItIn</a:t>
            </a:r>
            <a:r>
              <a:rPr lang="en-AU" dirty="0"/>
              <a:t>)</a:t>
            </a:r>
          </a:p>
          <a:p>
            <a:pPr marL="0" indent="0" defTabSz="1343025">
              <a:buNone/>
            </a:pPr>
            <a:endParaRPr lang="en-AU" dirty="0"/>
          </a:p>
          <a:p>
            <a:pPr defTabSz="1343025"/>
            <a:r>
              <a:rPr lang="en-AU" dirty="0"/>
              <a:t>All text is under the Creative Commons licence</a:t>
            </a:r>
          </a:p>
          <a:p>
            <a:pPr lvl="1" defTabSz="1343025"/>
            <a:r>
              <a:rPr lang="en-AU" b="1" dirty="0"/>
              <a:t>Share</a:t>
            </a:r>
            <a:r>
              <a:rPr lang="en-AU" dirty="0"/>
              <a:t> 	copy and redistribute the material in any medium or format</a:t>
            </a:r>
          </a:p>
          <a:p>
            <a:pPr lvl="1" defTabSz="1343025"/>
            <a:r>
              <a:rPr lang="en-AU" b="1" dirty="0"/>
              <a:t>Adapt</a:t>
            </a:r>
            <a:r>
              <a:rPr lang="en-AU" dirty="0"/>
              <a:t> 	remix, transform, and build upon the material for any purpose (even commercial)</a:t>
            </a:r>
          </a:p>
          <a:p>
            <a:pPr lvl="1" defTabSz="1343025"/>
            <a:r>
              <a:rPr lang="en-AU" b="1" dirty="0"/>
              <a:t>Attribute </a:t>
            </a:r>
            <a:r>
              <a:rPr lang="en-AU" dirty="0"/>
              <a:t>	credit must be given (link to the license, and indicate any changes)</a:t>
            </a:r>
          </a:p>
          <a:p>
            <a:pPr lvl="1" defTabSz="1343025"/>
            <a:r>
              <a:rPr lang="en-AU" b="1" dirty="0"/>
              <a:t>Share alike	</a:t>
            </a:r>
            <a:r>
              <a:rPr lang="en-AU" dirty="0"/>
              <a:t>if you do reuse this information, it must be distributed under the same license</a:t>
            </a:r>
          </a:p>
          <a:p>
            <a:pPr defTabSz="1343025"/>
            <a:r>
              <a:rPr lang="en-AU" dirty="0"/>
              <a:t>Images are also Creative Commons by default</a:t>
            </a:r>
          </a:p>
          <a:p>
            <a:pPr lvl="1" defTabSz="1343025"/>
            <a:r>
              <a:rPr lang="en-AU" b="1" dirty="0"/>
              <a:t>Optionally</a:t>
            </a:r>
            <a:r>
              <a:rPr lang="en-AU" dirty="0"/>
              <a:t>	Remove share alike requirement</a:t>
            </a:r>
          </a:p>
          <a:p>
            <a:pPr lvl="1" defTabSz="1343025"/>
            <a:r>
              <a:rPr lang="en-AU" dirty="0"/>
              <a:t>	Remove all requirements (full public domain)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https://creativecommons.org/licenses/by-sa/4.0/</a:t>
            </a:r>
          </a:p>
        </p:txBody>
      </p:sp>
      <p:pic>
        <p:nvPicPr>
          <p:cNvPr id="9" name="Picture 8" descr="Make a new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496357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reative Common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72" y="892628"/>
            <a:ext cx="2240118" cy="53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545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D1DCB-5C1F-4E56-A9A1-FD4770AB6D65}"/>
              </a:ext>
            </a:extLst>
          </p:cNvPr>
          <p:cNvGrpSpPr/>
          <p:nvPr/>
        </p:nvGrpSpPr>
        <p:grpSpPr>
          <a:xfrm>
            <a:off x="884256" y="4337155"/>
            <a:ext cx="7265444" cy="1173888"/>
            <a:chOff x="884256" y="4337155"/>
            <a:chExt cx="7265444" cy="117388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38DA7E2-2406-42C4-AA43-DAEE53322493}"/>
                </a:ext>
              </a:extLst>
            </p:cNvPr>
            <p:cNvGrpSpPr/>
            <p:nvPr/>
          </p:nvGrpSpPr>
          <p:grpSpPr>
            <a:xfrm>
              <a:off x="884256" y="4337155"/>
              <a:ext cx="7265444" cy="1173888"/>
              <a:chOff x="884256" y="5324379"/>
              <a:chExt cx="7265444" cy="1173888"/>
            </a:xfrm>
          </p:grpSpPr>
          <p:sp>
            <p:nvSpPr>
              <p:cNvPr id="29" name="Text Placeholder 5">
                <a:extLst>
                  <a:ext uri="{FF2B5EF4-FFF2-40B4-BE49-F238E27FC236}">
                    <a16:creationId xmlns:a16="http://schemas.microsoft.com/office/drawing/2014/main" id="{8534A5AA-E40E-44F2-B392-38794AD763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257" y="5324379"/>
                <a:ext cx="7265443" cy="578006"/>
              </a:xfrm>
              <a:prstGeom prst="rect">
                <a:avLst/>
              </a:prstGeom>
              <a:solidFill>
                <a:srgbClr val="FFE701"/>
              </a:solidFill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377" rtl="0" eaLnBrk="1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Calibri Light" panose="020F0302020204030204" pitchFamily="34" charset="0"/>
                  <a:buNone/>
                  <a:defRPr sz="2000" b="0" kern="1200" cap="small" spc="11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800" b="1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566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754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5943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131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320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50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>
                    <a:solidFill>
                      <a:schemeClr val="tx1"/>
                    </a:solidFill>
                  </a:rPr>
                  <a:t>Part of the wider knowledge ecosystem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Content Placeholder 8">
                <a:extLst>
                  <a:ext uri="{FF2B5EF4-FFF2-40B4-BE49-F238E27FC236}">
                    <a16:creationId xmlns:a16="http://schemas.microsoft.com/office/drawing/2014/main" id="{363297BB-F7AF-4A2B-91D9-08B8A686FA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256" y="5905698"/>
                <a:ext cx="7265443" cy="59256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185734" indent="-185734" algn="l" defTabSz="914377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Calibri Light" panose="020F0302020204030204" pitchFamily="34" charset="0"/>
                  <a:buChar char="‐"/>
                  <a:defRPr sz="1800" kern="1200" spc="11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44500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0238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82293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097253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1599960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899953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199945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99938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/>
                  <a:t>Connected projects and collaborations</a:t>
                </a:r>
              </a:p>
            </p:txBody>
          </p:sp>
        </p:grpSp>
        <p:pic>
          <p:nvPicPr>
            <p:cNvPr id="2050" name="Picture 2" descr="Image result for network icon">
              <a:extLst>
                <a:ext uri="{FF2B5EF4-FFF2-40B4-BE49-F238E27FC236}">
                  <a16:creationId xmlns:a16="http://schemas.microsoft.com/office/drawing/2014/main" id="{3879F53D-E64D-4CA9-83A3-46F015FC7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008" y="4375399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84257" y="3177172"/>
            <a:ext cx="3554841" cy="5796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How to edit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94859" y="3177172"/>
            <a:ext cx="3554841" cy="579600"/>
          </a:xfrm>
          <a:solidFill>
            <a:srgbClr val="6A6EC4"/>
          </a:solidFill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How to edit right!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379677" y="6498000"/>
            <a:ext cx="1738923" cy="360000"/>
          </a:xfrm>
          <a:prstGeom prst="rect">
            <a:avLst/>
          </a:prstGeom>
        </p:spPr>
        <p:txBody>
          <a:bodyPr/>
          <a:lstStyle/>
          <a:p>
            <a:fld id="{CE88B329-2985-4DFE-8A92-737A35BD3460}" type="slidenum">
              <a:rPr lang="en-GB" smtClean="0"/>
              <a:t>23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884257" y="3760488"/>
            <a:ext cx="3554841" cy="676639"/>
          </a:xfrm>
        </p:spPr>
        <p:txBody>
          <a:bodyPr>
            <a:normAutofit/>
          </a:bodyPr>
          <a:lstStyle/>
          <a:p>
            <a:r>
              <a:rPr lang="en-AU" dirty="0"/>
              <a:t>Text, images, references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94859" y="3760488"/>
            <a:ext cx="3554841" cy="714375"/>
          </a:xfrm>
        </p:spPr>
        <p:txBody>
          <a:bodyPr>
            <a:normAutofit/>
          </a:bodyPr>
          <a:lstStyle/>
          <a:p>
            <a:r>
              <a:rPr lang="en-AU" dirty="0"/>
              <a:t>Best practice and common pitfalls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884257" y="1777106"/>
            <a:ext cx="7265443" cy="1319013"/>
            <a:chOff x="884257" y="1444565"/>
            <a:chExt cx="7265443" cy="1319013"/>
          </a:xfrm>
        </p:grpSpPr>
        <p:sp>
          <p:nvSpPr>
            <p:cNvPr id="12" name="Text Placeholder 5"/>
            <p:cNvSpPr txBox="1">
              <a:spLocks/>
            </p:cNvSpPr>
            <p:nvPr/>
          </p:nvSpPr>
          <p:spPr>
            <a:xfrm>
              <a:off x="884257" y="1444565"/>
              <a:ext cx="7265443" cy="578006"/>
            </a:xfrm>
            <a:prstGeom prst="rect">
              <a:avLst/>
            </a:prstGeom>
            <a:solidFill>
              <a:srgbClr val="F6820E"/>
            </a:solidFill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None/>
                <a:defRPr sz="2000" b="0" kern="1200" cap="small" spc="11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8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>
                  <a:solidFill>
                    <a:schemeClr val="tx1"/>
                  </a:solidFill>
                </a:rPr>
                <a:t>Why should you be interested in editing Wikipedia?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Content Placeholder 8"/>
            <p:cNvSpPr txBox="1">
              <a:spLocks/>
            </p:cNvSpPr>
            <p:nvPr/>
          </p:nvSpPr>
          <p:spPr>
            <a:xfrm>
              <a:off x="884257" y="2024568"/>
              <a:ext cx="6915852" cy="73901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18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AU" dirty="0"/>
                <a:t>A brief introduction to the largest encyclopaedia of all time</a:t>
              </a:r>
            </a:p>
            <a:p>
              <a:pPr>
                <a:spcBef>
                  <a:spcPts val="600"/>
                </a:spcBef>
              </a:pPr>
              <a:r>
                <a:rPr lang="en-AU" dirty="0"/>
                <a:t>Why it needs you and why you need it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84256" y="5439009"/>
            <a:ext cx="7265444" cy="1173888"/>
            <a:chOff x="884256" y="5324379"/>
            <a:chExt cx="7265444" cy="1173888"/>
          </a:xfrm>
        </p:grpSpPr>
        <p:sp>
          <p:nvSpPr>
            <p:cNvPr id="10" name="Text Placeholder 5"/>
            <p:cNvSpPr txBox="1">
              <a:spLocks/>
            </p:cNvSpPr>
            <p:nvPr/>
          </p:nvSpPr>
          <p:spPr>
            <a:xfrm>
              <a:off x="884257" y="5324379"/>
              <a:ext cx="7265443" cy="5780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None/>
                <a:defRPr sz="2000" b="0" kern="1200" cap="small" spc="11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8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The hidden world behind Wikipedia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Content Placeholder 8"/>
            <p:cNvSpPr txBox="1">
              <a:spLocks/>
            </p:cNvSpPr>
            <p:nvPr/>
          </p:nvSpPr>
          <p:spPr>
            <a:xfrm>
              <a:off x="884256" y="5905698"/>
              <a:ext cx="7265443" cy="59256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18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Help, community and resources</a:t>
              </a:r>
              <a:endParaRPr lang="en-GB" dirty="0"/>
            </a:p>
            <a:p>
              <a:endParaRPr lang="en-AU" dirty="0"/>
            </a:p>
          </p:txBody>
        </p:sp>
      </p:grpSp>
      <p:pic>
        <p:nvPicPr>
          <p:cNvPr id="1030" name="Picture 6" descr="https://upload.wikimedia.org/wikipedia/commons/thumb/f/f4/Cite_newspaper.svg/75px-Cite_newspape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25" y="5331271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ke a new p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03" y="323251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Wikipedia-W-visual-balanced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94" y="1809749"/>
            <a:ext cx="700878" cy="5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435325" y="3232514"/>
            <a:ext cx="714375" cy="476250"/>
            <a:chOff x="7435325" y="3463623"/>
            <a:chExt cx="714375" cy="476250"/>
          </a:xfrm>
        </p:grpSpPr>
        <p:pic>
          <p:nvPicPr>
            <p:cNvPr id="21" name="Picture 8" descr="Make a new po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325" y="3463623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Make a new po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450" y="3463623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498000"/>
            <a:ext cx="8615363" cy="360000"/>
          </a:xfrm>
        </p:spPr>
        <p:txBody>
          <a:bodyPr/>
          <a:lstStyle/>
          <a:p>
            <a:r>
              <a:rPr lang="en-AU" dirty="0"/>
              <a:t>Icons: </a:t>
            </a:r>
            <a:r>
              <a:rPr lang="en-AU" dirty="0" err="1"/>
              <a:t>MGalloway</a:t>
            </a:r>
            <a:r>
              <a:rPr lang="en-AU" dirty="0"/>
              <a:t> WMF (Wikimedia commons)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830D89-CC05-44F9-A49A-574AE0C12FAF}"/>
              </a:ext>
            </a:extLst>
          </p:cNvPr>
          <p:cNvSpPr/>
          <p:nvPr/>
        </p:nvSpPr>
        <p:spPr>
          <a:xfrm>
            <a:off x="884257" y="1694372"/>
            <a:ext cx="7340581" cy="141928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89A3B6-E6FC-46DE-AD97-4F2F1F228943}"/>
              </a:ext>
            </a:extLst>
          </p:cNvPr>
          <p:cNvSpPr/>
          <p:nvPr/>
        </p:nvSpPr>
        <p:spPr>
          <a:xfrm>
            <a:off x="769927" y="3096120"/>
            <a:ext cx="3747052" cy="113754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53EE4A-A4FC-498B-A7BA-6C9168C966C1}"/>
              </a:ext>
            </a:extLst>
          </p:cNvPr>
          <p:cNvSpPr/>
          <p:nvPr/>
        </p:nvSpPr>
        <p:spPr>
          <a:xfrm>
            <a:off x="502584" y="4186436"/>
            <a:ext cx="7965899" cy="209307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22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Similarities </a:t>
            </a:r>
            <a:r>
              <a:rPr lang="en-AU"/>
              <a:t>to academic </a:t>
            </a:r>
            <a:r>
              <a:rPr lang="en-AU" dirty="0"/>
              <a:t>writing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82875" y="2018923"/>
            <a:ext cx="7437199" cy="4399984"/>
          </a:xfrm>
        </p:spPr>
        <p:txBody>
          <a:bodyPr anchor="t">
            <a:normAutofit lnSpcReduction="10000"/>
          </a:bodyPr>
          <a:lstStyle/>
          <a:p>
            <a:r>
              <a:rPr lang="en-AU" dirty="0"/>
              <a:t>Neutral point of view </a:t>
            </a:r>
            <a:r>
              <a:rPr lang="en-AU" sz="1500" dirty="0"/>
              <a:t>[[</a:t>
            </a:r>
            <a:r>
              <a:rPr lang="en-AU" sz="1500" dirty="0">
                <a:hlinkClick r:id="rId3"/>
              </a:rPr>
              <a:t>WP:NPOV</a:t>
            </a:r>
            <a:r>
              <a:rPr lang="en-AU" sz="1500" dirty="0"/>
              <a:t>]]</a:t>
            </a:r>
          </a:p>
          <a:p>
            <a:pPr lvl="1"/>
            <a:r>
              <a:rPr lang="en-AU" dirty="0"/>
              <a:t>Balanced information</a:t>
            </a:r>
          </a:p>
          <a:p>
            <a:r>
              <a:rPr lang="en-AU" dirty="0"/>
              <a:t>Cite reliable, verifiable sources </a:t>
            </a:r>
            <a:r>
              <a:rPr lang="en-AU" sz="1500" dirty="0"/>
              <a:t>[[</a:t>
            </a:r>
            <a:r>
              <a:rPr lang="en-AU" sz="1500" dirty="0">
                <a:hlinkClick r:id="rId4"/>
              </a:rPr>
              <a:t>WP:RS</a:t>
            </a:r>
            <a:r>
              <a:rPr lang="en-AU" sz="1500" dirty="0"/>
              <a:t>]] [[</a:t>
            </a:r>
            <a:r>
              <a:rPr lang="en-AU" sz="1500" dirty="0">
                <a:hlinkClick r:id="rId5"/>
              </a:rPr>
              <a:t>WP:VER</a:t>
            </a:r>
            <a:r>
              <a:rPr lang="en-AU" sz="1500" dirty="0"/>
              <a:t>]] </a:t>
            </a:r>
          </a:p>
          <a:p>
            <a:r>
              <a:rPr lang="en-AU" dirty="0"/>
              <a:t>Avoid plagiarism </a:t>
            </a:r>
            <a:r>
              <a:rPr lang="en-AU" sz="1500" dirty="0"/>
              <a:t>[[</a:t>
            </a:r>
            <a:r>
              <a:rPr lang="en-AU" sz="1500" dirty="0">
                <a:hlinkClick r:id="rId6"/>
              </a:rPr>
              <a:t>WP:PLAG</a:t>
            </a:r>
            <a:r>
              <a:rPr lang="en-AU" sz="1500" dirty="0"/>
              <a:t>]]</a:t>
            </a:r>
          </a:p>
          <a:p>
            <a:pPr lvl="1"/>
            <a:r>
              <a:rPr lang="en-AU" dirty="0"/>
              <a:t>Several detection bots search for instances</a:t>
            </a:r>
          </a:p>
          <a:p>
            <a:pPr lvl="1"/>
            <a:r>
              <a:rPr lang="en-AU" dirty="0"/>
              <a:t>Don’t accidentally </a:t>
            </a:r>
            <a:r>
              <a:rPr lang="en-AU" dirty="0" err="1"/>
              <a:t>copyvio</a:t>
            </a:r>
            <a:r>
              <a:rPr lang="en-AU" dirty="0"/>
              <a:t> yourself!</a:t>
            </a:r>
          </a:p>
          <a:p>
            <a:r>
              <a:rPr lang="en-AU" dirty="0"/>
              <a:t>Short lead abstract </a:t>
            </a:r>
            <a:r>
              <a:rPr lang="en-AU" sz="1500" dirty="0"/>
              <a:t>[[</a:t>
            </a:r>
            <a:r>
              <a:rPr lang="en-AU" sz="1500" dirty="0">
                <a:hlinkClick r:id="rId7"/>
              </a:rPr>
              <a:t>WP:LEAD</a:t>
            </a:r>
            <a:r>
              <a:rPr lang="en-AU" sz="1500" dirty="0"/>
              <a:t>]]</a:t>
            </a:r>
          </a:p>
          <a:p>
            <a:r>
              <a:rPr lang="en-AU"/>
              <a:t>Permanent record</a:t>
            </a:r>
          </a:p>
          <a:p>
            <a:r>
              <a:rPr lang="en-AU"/>
              <a:t>Open-access </a:t>
            </a:r>
            <a:r>
              <a:rPr lang="en-AU" dirty="0"/>
              <a:t>mentality </a:t>
            </a:r>
            <a:r>
              <a:rPr lang="en-AU" sz="1500" dirty="0"/>
              <a:t>[[</a:t>
            </a:r>
            <a:r>
              <a:rPr lang="en-AU" sz="1500" dirty="0">
                <a:hlinkClick r:id="rId8"/>
              </a:rPr>
              <a:t>WP:FIVEPILLARS</a:t>
            </a:r>
            <a:r>
              <a:rPr lang="en-AU" sz="1500" dirty="0"/>
              <a:t>]]</a:t>
            </a:r>
          </a:p>
          <a:p>
            <a:r>
              <a:rPr lang="en-AU" dirty="0"/>
              <a:t>Post-publication peer review (of a sort)</a:t>
            </a:r>
          </a:p>
          <a:p>
            <a:pPr lvl="1"/>
            <a:r>
              <a:rPr lang="en-AU" dirty="0"/>
              <a:t>Continuous editing and improvement by other authors</a:t>
            </a:r>
          </a:p>
          <a:p>
            <a:pPr lvl="1"/>
            <a:r>
              <a:rPr lang="en-AU" dirty="0"/>
              <a:t>Organised peer review for ‘Good Article’ or ‘Featured Article’ status 	</a:t>
            </a:r>
            <a:r>
              <a:rPr lang="en-AU" sz="1200" dirty="0"/>
              <a:t>[[</a:t>
            </a:r>
            <a:r>
              <a:rPr lang="en-AU" sz="1200" dirty="0">
                <a:hlinkClick r:id="rId9"/>
              </a:rPr>
              <a:t>WP:GA</a:t>
            </a:r>
            <a:r>
              <a:rPr lang="en-AU" sz="1200" dirty="0"/>
              <a:t>]] , [[</a:t>
            </a:r>
            <a:r>
              <a:rPr lang="en-AU" sz="1200" dirty="0">
                <a:hlinkClick r:id="rId10"/>
              </a:rPr>
              <a:t>WP:FA</a:t>
            </a:r>
            <a:r>
              <a:rPr lang="en-AU" sz="1200" dirty="0"/>
              <a:t>]]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https://en.wikipedia.org/wiki/User:CorenSearchBot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431422" y="496356"/>
            <a:ext cx="714375" cy="476250"/>
            <a:chOff x="8431422" y="496356"/>
            <a:chExt cx="714375" cy="476250"/>
          </a:xfrm>
        </p:grpSpPr>
        <p:pic>
          <p:nvPicPr>
            <p:cNvPr id="6" name="Picture 8" descr="Make a new pos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547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Make a new pos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422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548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 brief sidenote on shortcuts </a:t>
            </a:r>
            <a:r>
              <a:rPr lang="en-AU" sz="2800" dirty="0"/>
              <a:t>[[</a:t>
            </a:r>
            <a:r>
              <a:rPr lang="en-AU" sz="2800" dirty="0">
                <a:hlinkClick r:id="rId2"/>
              </a:rPr>
              <a:t>WP:CUTS</a:t>
            </a:r>
            <a:r>
              <a:rPr lang="en-AU" sz="2800" dirty="0"/>
              <a:t>]]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876" y="1703376"/>
            <a:ext cx="7122874" cy="1756559"/>
          </a:xfrm>
        </p:spPr>
        <p:txBody>
          <a:bodyPr/>
          <a:lstStyle/>
          <a:p>
            <a:r>
              <a:rPr lang="en-AU" dirty="0"/>
              <a:t>WP:XYZ links shortcut to various ‘behind the scenes’ pages</a:t>
            </a:r>
          </a:p>
          <a:p>
            <a:pPr lvl="1"/>
            <a:r>
              <a:rPr lang="en-AU" dirty="0"/>
              <a:t>Policies</a:t>
            </a:r>
          </a:p>
          <a:p>
            <a:pPr lvl="1"/>
            <a:r>
              <a:rPr lang="en-AU" dirty="0"/>
              <a:t>Tools</a:t>
            </a:r>
          </a:p>
          <a:p>
            <a:pPr lvl="1"/>
            <a:r>
              <a:rPr lang="en-AU" dirty="0"/>
              <a:t>Community pages</a:t>
            </a:r>
          </a:p>
          <a:p>
            <a:pPr lvl="1"/>
            <a:r>
              <a:rPr lang="en-AU" dirty="0" err="1"/>
              <a:t>Wikiprojects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6" name="Group 5"/>
          <p:cNvGrpSpPr/>
          <p:nvPr/>
        </p:nvGrpSpPr>
        <p:grpSpPr>
          <a:xfrm>
            <a:off x="1173401" y="4018060"/>
            <a:ext cx="3903424" cy="567811"/>
            <a:chOff x="4513230" y="5201056"/>
            <a:chExt cx="3903424" cy="567811"/>
          </a:xfrm>
          <a:solidFill>
            <a:srgbClr val="E0E0E0"/>
          </a:solidFill>
        </p:grpSpPr>
        <p:sp>
          <p:nvSpPr>
            <p:cNvPr id="7" name="TextBox 6"/>
            <p:cNvSpPr txBox="1"/>
            <p:nvPr/>
          </p:nvSpPr>
          <p:spPr>
            <a:xfrm>
              <a:off x="4513230" y="5201056"/>
              <a:ext cx="3903424" cy="567811"/>
            </a:xfrm>
            <a:prstGeom prst="rect">
              <a:avLst/>
            </a:prstGeom>
            <a:grpFill/>
          </p:spPr>
          <p:txBody>
            <a:bodyPr wrap="square" lIns="432000" tIns="144000" rIns="432000" bIns="144000" rtlCol="0">
              <a:spAutoFit/>
            </a:bodyPr>
            <a:lstStyle/>
            <a:p>
              <a:r>
                <a:rPr lang="en-AU" dirty="0">
                  <a:hlinkClick r:id="rId3"/>
                </a:rPr>
                <a:t>WP:AFD</a:t>
              </a:r>
              <a:r>
                <a:rPr lang="en-AU" dirty="0"/>
                <a:t> - </a:t>
              </a:r>
              <a:r>
                <a:rPr lang="en-AU" dirty="0">
                  <a:hlinkClick r:id="rId4" tooltip="Wikipedia:NOR"/>
                </a:rPr>
                <a:t>WP:OR</a:t>
              </a:r>
              <a:r>
                <a:rPr lang="en-AU" dirty="0"/>
                <a:t>, </a:t>
              </a:r>
              <a:r>
                <a:rPr lang="en-AU" dirty="0">
                  <a:hlinkClick r:id="rId5" tooltip="Wikipedia:N"/>
                </a:rPr>
                <a:t>WP:N</a:t>
              </a:r>
              <a:r>
                <a:rPr lang="en-AU" dirty="0"/>
                <a:t>, </a:t>
              </a:r>
              <a:r>
                <a:rPr lang="en-AU" dirty="0">
                  <a:hlinkClick r:id="rId6" tooltip="Wikipedia:V"/>
                </a:rPr>
                <a:t>WP:V</a:t>
              </a:r>
              <a:endParaRPr lang="en-GB" baseline="300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531337" y="5219162"/>
              <a:ext cx="358838" cy="277442"/>
              <a:chOff x="4493237" y="5187412"/>
              <a:chExt cx="358838" cy="277442"/>
            </a:xfrm>
            <a:grpFill/>
          </p:grpSpPr>
          <p:pic>
            <p:nvPicPr>
              <p:cNvPr id="12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493237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672656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9" name="Group 8"/>
            <p:cNvGrpSpPr/>
            <p:nvPr/>
          </p:nvGrpSpPr>
          <p:grpSpPr>
            <a:xfrm rot="10800000">
              <a:off x="8029241" y="5465690"/>
              <a:ext cx="358838" cy="277442"/>
              <a:chOff x="5243752" y="5475104"/>
              <a:chExt cx="358838" cy="277442"/>
            </a:xfrm>
            <a:grpFill/>
          </p:grpSpPr>
          <p:pic>
            <p:nvPicPr>
              <p:cNvPr id="10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5243752" y="5475104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1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5423171" y="5475104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1173400" y="4819583"/>
            <a:ext cx="6732349" cy="1398808"/>
            <a:chOff x="4513229" y="5201056"/>
            <a:chExt cx="6732349" cy="1398808"/>
          </a:xfrm>
        </p:grpSpPr>
        <p:sp>
          <p:nvSpPr>
            <p:cNvPr id="15" name="TextBox 14"/>
            <p:cNvSpPr txBox="1"/>
            <p:nvPr/>
          </p:nvSpPr>
          <p:spPr>
            <a:xfrm>
              <a:off x="4513229" y="5201056"/>
              <a:ext cx="6732349" cy="1398808"/>
            </a:xfrm>
            <a:prstGeom prst="rect">
              <a:avLst/>
            </a:prstGeom>
            <a:solidFill>
              <a:srgbClr val="E0E0E0"/>
            </a:solidFill>
          </p:spPr>
          <p:txBody>
            <a:bodyPr wrap="square" lIns="432000" tIns="144000" rIns="432000" bIns="144000" rtlCol="0">
              <a:spAutoFit/>
            </a:bodyPr>
            <a:lstStyle/>
            <a:p>
              <a:r>
                <a:rPr lang="en-AU" dirty="0"/>
                <a:t>Nominated </a:t>
              </a:r>
              <a:r>
                <a:rPr lang="en-AU" dirty="0">
                  <a:hlinkClick r:id="rId3"/>
                </a:rPr>
                <a:t>article for deletion</a:t>
              </a:r>
              <a:r>
                <a:rPr lang="en-AU" dirty="0"/>
                <a:t> due to </a:t>
              </a:r>
              <a:r>
                <a:rPr lang="en-AU" dirty="0">
                  <a:hlinkClick r:id="rId4" tooltip="Wikipedia:NOR"/>
                </a:rPr>
                <a:t>original research</a:t>
              </a:r>
              <a:r>
                <a:rPr lang="en-AU" dirty="0"/>
                <a:t> and </a:t>
              </a:r>
              <a:r>
                <a:rPr lang="en-AU" dirty="0">
                  <a:hlinkClick r:id="rId5" tooltip="Wikipedia:N"/>
                </a:rPr>
                <a:t>lack of notability</a:t>
              </a:r>
              <a:r>
                <a:rPr lang="en-AU" dirty="0"/>
                <a:t>; in addition, it does not appear to be possible to </a:t>
              </a:r>
              <a:r>
                <a:rPr lang="en-AU" dirty="0">
                  <a:hlinkClick r:id="rId6" tooltip="Wikipedia:V"/>
                </a:rPr>
                <a:t>verify the accuracy of the sources</a:t>
              </a:r>
              <a:r>
                <a:rPr lang="en-AU" dirty="0"/>
                <a:t>, as the article contains only references that are contained in unpublished manuscripts.</a:t>
              </a:r>
              <a:endParaRPr lang="en-GB" baseline="300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531337" y="5219162"/>
              <a:ext cx="358838" cy="277442"/>
              <a:chOff x="4493237" y="5187412"/>
              <a:chExt cx="358838" cy="277442"/>
            </a:xfrm>
          </p:grpSpPr>
          <p:pic>
            <p:nvPicPr>
              <p:cNvPr id="20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493237" y="5187412"/>
                <a:ext cx="179419" cy="277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672656" y="5187412"/>
                <a:ext cx="179419" cy="277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/>
            <p:cNvGrpSpPr/>
            <p:nvPr/>
          </p:nvGrpSpPr>
          <p:grpSpPr>
            <a:xfrm rot="10800000">
              <a:off x="10832701" y="6284471"/>
              <a:ext cx="358838" cy="277442"/>
              <a:chOff x="2440292" y="4656323"/>
              <a:chExt cx="358838" cy="277442"/>
            </a:xfrm>
          </p:grpSpPr>
          <p:pic>
            <p:nvPicPr>
              <p:cNvPr id="18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2440292" y="4656323"/>
                <a:ext cx="179419" cy="277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2619711" y="4656323"/>
                <a:ext cx="179419" cy="277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" name="Group 21"/>
          <p:cNvGrpSpPr/>
          <p:nvPr/>
        </p:nvGrpSpPr>
        <p:grpSpPr>
          <a:xfrm>
            <a:off x="8431422" y="496356"/>
            <a:ext cx="714375" cy="476250"/>
            <a:chOff x="8431422" y="496356"/>
            <a:chExt cx="714375" cy="476250"/>
          </a:xfrm>
        </p:grpSpPr>
        <p:pic>
          <p:nvPicPr>
            <p:cNvPr id="23" name="Picture 8" descr="Make a new pos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547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Make a new pos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422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8108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Differences </a:t>
            </a:r>
            <a:r>
              <a:rPr lang="en-AU"/>
              <a:t>to academic </a:t>
            </a:r>
            <a:r>
              <a:rPr lang="en-AU" dirty="0"/>
              <a:t>writing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6" name="Group 5"/>
          <p:cNvGrpSpPr/>
          <p:nvPr/>
        </p:nvGrpSpPr>
        <p:grpSpPr>
          <a:xfrm>
            <a:off x="8431422" y="496356"/>
            <a:ext cx="714375" cy="476250"/>
            <a:chOff x="8431422" y="496356"/>
            <a:chExt cx="714375" cy="476250"/>
          </a:xfrm>
        </p:grpSpPr>
        <p:pic>
          <p:nvPicPr>
            <p:cNvPr id="7" name="Picture 8" descr="Make a new po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547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Make a new po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422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042321"/>
              </p:ext>
            </p:extLst>
          </p:nvPr>
        </p:nvGraphicFramePr>
        <p:xfrm>
          <a:off x="936884" y="2462433"/>
          <a:ext cx="7732663" cy="314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3382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Differences (content </a:t>
            </a:r>
            <a:r>
              <a:rPr lang="en-AU" sz="2800" dirty="0"/>
              <a:t>&amp;</a:t>
            </a:r>
            <a:r>
              <a:rPr lang="en-AU" dirty="0"/>
              <a:t> format)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82875" y="2020245"/>
            <a:ext cx="7057425" cy="3213236"/>
          </a:xfrm>
        </p:spPr>
        <p:txBody>
          <a:bodyPr anchor="t">
            <a:normAutofit/>
          </a:bodyPr>
          <a:lstStyle/>
          <a:p>
            <a:r>
              <a:rPr lang="en-AU" dirty="0"/>
              <a:t>General audience! </a:t>
            </a:r>
            <a:r>
              <a:rPr lang="en-AU" sz="1500" dirty="0"/>
              <a:t>[[</a:t>
            </a:r>
            <a:r>
              <a:rPr lang="en-AU" sz="1500" dirty="0">
                <a:hlinkClick r:id="rId3"/>
              </a:rPr>
              <a:t>WP:TECHNICAL</a:t>
            </a:r>
            <a:r>
              <a:rPr lang="en-AU" sz="1500" dirty="0"/>
              <a:t>]]</a:t>
            </a:r>
            <a:endParaRPr lang="en-AU" sz="1700" dirty="0"/>
          </a:p>
          <a:p>
            <a:pPr lvl="1"/>
            <a:r>
              <a:rPr lang="en-AU" dirty="0"/>
              <a:t>Everything should be understandable to a undergraduate</a:t>
            </a:r>
          </a:p>
          <a:p>
            <a:pPr lvl="1"/>
            <a:r>
              <a:rPr lang="en-AU" dirty="0"/>
              <a:t>The first paragraph should be understandable to a secondary school pupil</a:t>
            </a:r>
          </a:p>
          <a:p>
            <a:pPr marL="185734" lvl="1" indent="-185734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Calibri Light" panose="020F0302020204030204" pitchFamily="34" charset="0"/>
              <a:buChar char="‐"/>
            </a:pPr>
            <a:r>
              <a:rPr lang="en-AU" sz="2000" dirty="0" err="1"/>
              <a:t>Wikilink</a:t>
            </a:r>
            <a:r>
              <a:rPr lang="en-AU" sz="2000" dirty="0"/>
              <a:t> to key relevant topics </a:t>
            </a:r>
            <a:r>
              <a:rPr lang="en-AU" dirty="0"/>
              <a:t>[[</a:t>
            </a:r>
            <a:r>
              <a:rPr lang="en-AU" dirty="0">
                <a:hlinkClick r:id="rId4"/>
              </a:rPr>
              <a:t>WP:LINK</a:t>
            </a:r>
            <a:r>
              <a:rPr lang="en-AU" dirty="0"/>
              <a:t>]]</a:t>
            </a:r>
          </a:p>
          <a:p>
            <a:r>
              <a:rPr lang="en-AU" dirty="0"/>
              <a:t>Writing style </a:t>
            </a:r>
            <a:r>
              <a:rPr lang="en-AU" sz="1500" dirty="0"/>
              <a:t>[[</a:t>
            </a:r>
            <a:r>
              <a:rPr lang="en-AU" sz="1500" dirty="0">
                <a:hlinkClick r:id="rId5"/>
              </a:rPr>
              <a:t>WP:MOS</a:t>
            </a:r>
            <a:r>
              <a:rPr lang="en-AU" sz="1500" dirty="0"/>
              <a:t>]]</a:t>
            </a:r>
            <a:endParaRPr lang="en-AU" dirty="0"/>
          </a:p>
          <a:p>
            <a:pPr lvl="1"/>
            <a:r>
              <a:rPr lang="en-AU" dirty="0"/>
              <a:t>No referencing images, they should stand alone</a:t>
            </a:r>
          </a:p>
          <a:p>
            <a:pPr lvl="1"/>
            <a:r>
              <a:rPr lang="en-AU" dirty="0"/>
              <a:t>Minimise name-dropping</a:t>
            </a:r>
          </a:p>
          <a:p>
            <a:pPr lvl="1"/>
            <a:r>
              <a:rPr lang="en-AU" dirty="0"/>
              <a:t>Date-relevant statements become out of date quickly</a:t>
            </a:r>
          </a:p>
          <a:p>
            <a:pPr lvl="1"/>
            <a:r>
              <a:rPr lang="en-AU" dirty="0"/>
              <a:t>Avoid review-style colloquialisms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4184" y="6498000"/>
            <a:ext cx="8615363" cy="360000"/>
          </a:xfrm>
        </p:spPr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8431422" y="496356"/>
            <a:ext cx="714375" cy="476250"/>
            <a:chOff x="8431422" y="496356"/>
            <a:chExt cx="714375" cy="476250"/>
          </a:xfrm>
        </p:grpSpPr>
        <p:pic>
          <p:nvPicPr>
            <p:cNvPr id="8" name="Picture 8" descr="Make a new pos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547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Make a new pos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422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991073" y="5180022"/>
            <a:ext cx="2720487" cy="1121809"/>
            <a:chOff x="4513231" y="5201056"/>
            <a:chExt cx="2720487" cy="1121809"/>
          </a:xfrm>
          <a:solidFill>
            <a:srgbClr val="E0E0E0"/>
          </a:solidFill>
        </p:grpSpPr>
        <p:sp>
          <p:nvSpPr>
            <p:cNvPr id="26" name="TextBox 25"/>
            <p:cNvSpPr txBox="1"/>
            <p:nvPr/>
          </p:nvSpPr>
          <p:spPr>
            <a:xfrm>
              <a:off x="4513231" y="5201056"/>
              <a:ext cx="2720487" cy="1121809"/>
            </a:xfrm>
            <a:prstGeom prst="rect">
              <a:avLst/>
            </a:prstGeom>
            <a:grpFill/>
          </p:spPr>
          <p:txBody>
            <a:bodyPr wrap="square" lIns="432000" tIns="144000" rIns="432000" bIns="144000" rtlCol="0">
              <a:spAutoFit/>
            </a:bodyPr>
            <a:lstStyle/>
            <a:p>
              <a:r>
                <a:rPr lang="en-AU" dirty="0"/>
                <a:t>In this article we focus on examples from proteases…</a:t>
              </a:r>
              <a:endParaRPr lang="en-GB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531337" y="5219162"/>
              <a:ext cx="358838" cy="277442"/>
              <a:chOff x="4493237" y="5187412"/>
              <a:chExt cx="358838" cy="277442"/>
            </a:xfrm>
            <a:grpFill/>
          </p:grpSpPr>
          <p:pic>
            <p:nvPicPr>
              <p:cNvPr id="31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493237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2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672656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8" name="Group 27"/>
            <p:cNvGrpSpPr/>
            <p:nvPr/>
          </p:nvGrpSpPr>
          <p:grpSpPr>
            <a:xfrm rot="10800000">
              <a:off x="6856774" y="6027317"/>
              <a:ext cx="358838" cy="277442"/>
              <a:chOff x="6416219" y="4913477"/>
              <a:chExt cx="358838" cy="277442"/>
            </a:xfrm>
            <a:grpFill/>
          </p:grpSpPr>
          <p:pic>
            <p:nvPicPr>
              <p:cNvPr id="29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6416219" y="4913477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0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6595638" y="4913477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</p:grpSp>
      <p:grpSp>
        <p:nvGrpSpPr>
          <p:cNvPr id="33" name="Group 32"/>
          <p:cNvGrpSpPr/>
          <p:nvPr/>
        </p:nvGrpSpPr>
        <p:grpSpPr>
          <a:xfrm>
            <a:off x="6563760" y="3762446"/>
            <a:ext cx="2033362" cy="567811"/>
            <a:chOff x="4513233" y="5201056"/>
            <a:chExt cx="2033362" cy="567811"/>
          </a:xfrm>
          <a:solidFill>
            <a:srgbClr val="E0E0E0"/>
          </a:solidFill>
        </p:grpSpPr>
        <p:sp>
          <p:nvSpPr>
            <p:cNvPr id="34" name="TextBox 33"/>
            <p:cNvSpPr txBox="1"/>
            <p:nvPr/>
          </p:nvSpPr>
          <p:spPr>
            <a:xfrm>
              <a:off x="4513233" y="5201056"/>
              <a:ext cx="2033362" cy="567811"/>
            </a:xfrm>
            <a:prstGeom prst="rect">
              <a:avLst/>
            </a:prstGeom>
            <a:grpFill/>
          </p:spPr>
          <p:txBody>
            <a:bodyPr wrap="square" lIns="432000" tIns="144000" rIns="432000" bIns="144000" rtlCol="0">
              <a:spAutoFit/>
            </a:bodyPr>
            <a:lstStyle/>
            <a:p>
              <a:r>
                <a:rPr lang="en-AU" dirty="0"/>
                <a:t>See figure 5</a:t>
              </a:r>
              <a:endParaRPr lang="en-GB" dirty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531337" y="5219162"/>
              <a:ext cx="358838" cy="277442"/>
              <a:chOff x="4493237" y="5187412"/>
              <a:chExt cx="358838" cy="277442"/>
            </a:xfrm>
            <a:grpFill/>
          </p:grpSpPr>
          <p:pic>
            <p:nvPicPr>
              <p:cNvPr id="39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493237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672656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36" name="Group 35"/>
            <p:cNvGrpSpPr/>
            <p:nvPr/>
          </p:nvGrpSpPr>
          <p:grpSpPr>
            <a:xfrm rot="10800000">
              <a:off x="6169651" y="5473319"/>
              <a:ext cx="358838" cy="277442"/>
              <a:chOff x="7103342" y="5467475"/>
              <a:chExt cx="358838" cy="277442"/>
            </a:xfrm>
            <a:grpFill/>
          </p:grpSpPr>
          <p:pic>
            <p:nvPicPr>
              <p:cNvPr id="37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7103342" y="5467475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7282761" y="5467475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5823655" y="4606304"/>
            <a:ext cx="2773467" cy="844810"/>
            <a:chOff x="4513230" y="5201056"/>
            <a:chExt cx="2773467" cy="844810"/>
          </a:xfrm>
          <a:solidFill>
            <a:srgbClr val="E0E0E0"/>
          </a:solidFill>
        </p:grpSpPr>
        <p:sp>
          <p:nvSpPr>
            <p:cNvPr id="42" name="TextBox 41"/>
            <p:cNvSpPr txBox="1"/>
            <p:nvPr/>
          </p:nvSpPr>
          <p:spPr>
            <a:xfrm>
              <a:off x="4513230" y="5201056"/>
              <a:ext cx="2773467" cy="844810"/>
            </a:xfrm>
            <a:prstGeom prst="rect">
              <a:avLst/>
            </a:prstGeom>
            <a:grpFill/>
          </p:spPr>
          <p:txBody>
            <a:bodyPr wrap="square" lIns="432000" tIns="144000" rIns="432000" bIns="144000" rtlCol="0">
              <a:spAutoFit/>
            </a:bodyPr>
            <a:lstStyle/>
            <a:p>
              <a:r>
                <a:rPr lang="en-GB" dirty="0"/>
                <a:t>Jones </a:t>
              </a:r>
              <a:r>
                <a:rPr lang="en-GB" i="1" dirty="0"/>
                <a:t>et.al. </a:t>
              </a:r>
              <a:r>
                <a:rPr lang="en-GB" dirty="0"/>
                <a:t>have demonstrated that...</a:t>
              </a:r>
              <a:endParaRPr lang="en-GB" baseline="30000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531337" y="5219162"/>
              <a:ext cx="358838" cy="277442"/>
              <a:chOff x="4493237" y="5187412"/>
              <a:chExt cx="358838" cy="277442"/>
            </a:xfrm>
            <a:grpFill/>
          </p:grpSpPr>
          <p:pic>
            <p:nvPicPr>
              <p:cNvPr id="47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493237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8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672656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44" name="Group 43"/>
            <p:cNvGrpSpPr/>
            <p:nvPr/>
          </p:nvGrpSpPr>
          <p:grpSpPr>
            <a:xfrm rot="10800000">
              <a:off x="6903792" y="5725550"/>
              <a:ext cx="358838" cy="277442"/>
              <a:chOff x="6369201" y="5215244"/>
              <a:chExt cx="358838" cy="277442"/>
            </a:xfrm>
            <a:grpFill/>
          </p:grpSpPr>
          <p:pic>
            <p:nvPicPr>
              <p:cNvPr id="45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6369201" y="5215244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6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6548620" y="5215244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</p:grpSp>
      <p:grpSp>
        <p:nvGrpSpPr>
          <p:cNvPr id="49" name="Group 48"/>
          <p:cNvGrpSpPr/>
          <p:nvPr/>
        </p:nvGrpSpPr>
        <p:grpSpPr>
          <a:xfrm>
            <a:off x="4712143" y="5731874"/>
            <a:ext cx="3860912" cy="567811"/>
            <a:chOff x="4513230" y="5201056"/>
            <a:chExt cx="3860912" cy="567811"/>
          </a:xfrm>
          <a:solidFill>
            <a:srgbClr val="E0E0E0"/>
          </a:solidFill>
        </p:grpSpPr>
        <p:sp>
          <p:nvSpPr>
            <p:cNvPr id="50" name="TextBox 49"/>
            <p:cNvSpPr txBox="1"/>
            <p:nvPr/>
          </p:nvSpPr>
          <p:spPr>
            <a:xfrm>
              <a:off x="4513230" y="5201056"/>
              <a:ext cx="3860912" cy="567811"/>
            </a:xfrm>
            <a:prstGeom prst="rect">
              <a:avLst/>
            </a:prstGeom>
            <a:grpFill/>
          </p:spPr>
          <p:txBody>
            <a:bodyPr wrap="square" lIns="432000" tIns="144000" rIns="432000" bIns="144000" rtlCol="0">
              <a:spAutoFit/>
            </a:bodyPr>
            <a:lstStyle/>
            <a:p>
              <a:r>
                <a:rPr lang="en-GB" dirty="0"/>
                <a:t>Currently / the newest / recent…</a:t>
              </a:r>
              <a:endParaRPr lang="en-GB" baseline="30000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531337" y="5219162"/>
              <a:ext cx="358838" cy="277442"/>
              <a:chOff x="4493237" y="5187412"/>
              <a:chExt cx="358838" cy="277442"/>
            </a:xfrm>
            <a:grpFill/>
          </p:grpSpPr>
          <p:pic>
            <p:nvPicPr>
              <p:cNvPr id="55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493237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56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672656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52" name="Group 51"/>
            <p:cNvGrpSpPr/>
            <p:nvPr/>
          </p:nvGrpSpPr>
          <p:grpSpPr>
            <a:xfrm rot="10800000">
              <a:off x="8000100" y="5439504"/>
              <a:ext cx="358838" cy="277442"/>
              <a:chOff x="5272893" y="5501290"/>
              <a:chExt cx="358838" cy="277442"/>
            </a:xfrm>
            <a:grpFill/>
          </p:grpSpPr>
          <p:pic>
            <p:nvPicPr>
              <p:cNvPr id="53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5272893" y="5501290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54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5452312" y="5501290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</p:grpSp>
    </p:spTree>
    <p:extLst>
      <p:ext uri="{BB962C8B-B14F-4D97-AF65-F5344CB8AC3E}">
        <p14:creationId xmlns:p14="http://schemas.microsoft.com/office/powerpoint/2010/main" val="77562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Differences (references </a:t>
            </a:r>
            <a:r>
              <a:rPr lang="en-AU" sz="2800" dirty="0"/>
              <a:t>&amp;</a:t>
            </a:r>
            <a:r>
              <a:rPr lang="en-AU" dirty="0"/>
              <a:t> quality)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45696" y="2291327"/>
            <a:ext cx="3430956" cy="4263823"/>
          </a:xfrm>
        </p:spPr>
        <p:txBody>
          <a:bodyPr anchor="t">
            <a:normAutofit/>
          </a:bodyPr>
          <a:lstStyle/>
          <a:p>
            <a:r>
              <a:rPr lang="en-AU" dirty="0"/>
              <a:t>Secondary sources are preferred</a:t>
            </a:r>
            <a:br>
              <a:rPr lang="en-AU" dirty="0"/>
            </a:br>
            <a:r>
              <a:rPr lang="en-AU" sz="1500" dirty="0"/>
              <a:t>[[</a:t>
            </a:r>
            <a:r>
              <a:rPr lang="en-AU" sz="1500" dirty="0">
                <a:hlinkClick r:id="rId3"/>
              </a:rPr>
              <a:t>WP:SCIRS</a:t>
            </a:r>
            <a:r>
              <a:rPr lang="en-AU" sz="1500" dirty="0"/>
              <a:t>]] [[</a:t>
            </a:r>
            <a:r>
              <a:rPr lang="en-AU" sz="1500" dirty="0">
                <a:hlinkClick r:id="rId4"/>
              </a:rPr>
              <a:t>WP:MEDRS</a:t>
            </a:r>
            <a:r>
              <a:rPr lang="en-AU" sz="1500" dirty="0"/>
              <a:t>]]</a:t>
            </a:r>
            <a:endParaRPr lang="en-AU" dirty="0"/>
          </a:p>
          <a:p>
            <a:pPr lvl="1"/>
            <a:r>
              <a:rPr lang="en-AU" i="1" dirty="0"/>
              <a:t>Especially</a:t>
            </a:r>
            <a:r>
              <a:rPr lang="en-AU" dirty="0"/>
              <a:t> for medical statements</a:t>
            </a:r>
          </a:p>
          <a:p>
            <a:pPr lvl="1"/>
            <a:r>
              <a:rPr lang="en-AU" dirty="0"/>
              <a:t>Compromise: cite both secondary</a:t>
            </a:r>
            <a:br>
              <a:rPr lang="en-AU" dirty="0"/>
            </a:br>
            <a:r>
              <a:rPr lang="en-AU" dirty="0"/>
              <a:t>and primary research</a:t>
            </a:r>
          </a:p>
          <a:p>
            <a:r>
              <a:rPr lang="en-AU" dirty="0"/>
              <a:t>No original research </a:t>
            </a:r>
            <a:r>
              <a:rPr lang="en-AU" sz="1500" dirty="0"/>
              <a:t>[[</a:t>
            </a:r>
            <a:r>
              <a:rPr lang="en-AU" sz="1500" dirty="0">
                <a:hlinkClick r:id="rId5"/>
              </a:rPr>
              <a:t>WP:NOR</a:t>
            </a:r>
            <a:r>
              <a:rPr lang="en-AU" sz="1500" dirty="0"/>
              <a:t>]]</a:t>
            </a:r>
          </a:p>
          <a:p>
            <a:pPr lvl="1"/>
            <a:r>
              <a:rPr lang="en-AU" dirty="0"/>
              <a:t>Including synthesis of information</a:t>
            </a:r>
          </a:p>
          <a:p>
            <a:pPr lvl="1"/>
            <a:r>
              <a:rPr lang="en-AU" dirty="0"/>
              <a:t>Can only summarise published work</a:t>
            </a:r>
          </a:p>
          <a:p>
            <a:pPr>
              <a:buClr>
                <a:srgbClr val="343884"/>
              </a:buClr>
            </a:pPr>
            <a:r>
              <a:rPr lang="en-AU" dirty="0"/>
              <a:t>Constant post-publication</a:t>
            </a:r>
            <a:br>
              <a:rPr lang="en-AU" dirty="0"/>
            </a:br>
            <a:r>
              <a:rPr lang="en-AU" dirty="0"/>
              <a:t>review and update </a:t>
            </a:r>
            <a:r>
              <a:rPr lang="en-AU" sz="1500" dirty="0"/>
              <a:t>[[</a:t>
            </a:r>
            <a:r>
              <a:rPr lang="en-AU" sz="1500" dirty="0">
                <a:hlinkClick r:id="rId6"/>
              </a:rPr>
              <a:t>WP:WIP</a:t>
            </a:r>
            <a:r>
              <a:rPr lang="en-AU" sz="1500" dirty="0"/>
              <a:t>]]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4184" y="6498000"/>
            <a:ext cx="8615363" cy="360000"/>
          </a:xfrm>
        </p:spPr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8431422" y="496356"/>
            <a:ext cx="714375" cy="476250"/>
            <a:chOff x="8431422" y="496356"/>
            <a:chExt cx="714375" cy="476250"/>
          </a:xfrm>
        </p:grpSpPr>
        <p:pic>
          <p:nvPicPr>
            <p:cNvPr id="8" name="Picture 8" descr="Make a new pos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547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Make a new pos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422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File:Research design and evidence.svg">
            <a:extLst>
              <a:ext uri="{FF2B5EF4-FFF2-40B4-BE49-F238E27FC236}">
                <a16:creationId xmlns:a16="http://schemas.microsoft.com/office/drawing/2014/main" id="{9CDE8B21-EA51-48B9-ACD1-287949A2B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06" y="2234177"/>
            <a:ext cx="5132994" cy="38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53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Differences (peers </a:t>
            </a:r>
            <a:r>
              <a:rPr lang="en-AU" sz="2800" dirty="0"/>
              <a:t>&amp;</a:t>
            </a:r>
            <a:r>
              <a:rPr lang="en-AU" dirty="0"/>
              <a:t> collaboration)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82875" y="2020245"/>
            <a:ext cx="7057425" cy="4431499"/>
          </a:xfrm>
        </p:spPr>
        <p:txBody>
          <a:bodyPr anchor="t">
            <a:normAutofit/>
          </a:bodyPr>
          <a:lstStyle/>
          <a:p>
            <a:r>
              <a:rPr lang="en-AU" dirty="0"/>
              <a:t>No ownership </a:t>
            </a:r>
            <a:r>
              <a:rPr lang="en-AU" sz="1500" dirty="0"/>
              <a:t>[[</a:t>
            </a:r>
            <a:r>
              <a:rPr lang="en-AU" sz="1500" dirty="0">
                <a:hlinkClick r:id="rId3"/>
              </a:rPr>
              <a:t>WP:OWN</a:t>
            </a:r>
            <a:r>
              <a:rPr lang="en-AU" sz="1500" dirty="0"/>
              <a:t>]]</a:t>
            </a:r>
          </a:p>
          <a:p>
            <a:pPr lvl="1"/>
            <a:r>
              <a:rPr lang="en-AU" dirty="0"/>
              <a:t>There’s no official lead or corresponding author</a:t>
            </a:r>
          </a:p>
          <a:p>
            <a:r>
              <a:rPr lang="en-AU" dirty="0"/>
              <a:t>Everyone’s equal </a:t>
            </a:r>
            <a:r>
              <a:rPr lang="en-AU" sz="1500" dirty="0"/>
              <a:t>[[</a:t>
            </a:r>
            <a:r>
              <a:rPr lang="en-AU" sz="1500" dirty="0">
                <a:hlinkClick r:id="rId4"/>
              </a:rPr>
              <a:t>WP:FIVEPILLARS</a:t>
            </a:r>
            <a:r>
              <a:rPr lang="en-AU" sz="1500" dirty="0"/>
              <a:t>]] , [[</a:t>
            </a:r>
            <a:r>
              <a:rPr lang="en-AU" sz="1500" dirty="0">
                <a:hlinkClick r:id="rId5"/>
              </a:rPr>
              <a:t>WP:BE BOLD</a:t>
            </a:r>
            <a:r>
              <a:rPr lang="en-AU" sz="1500" dirty="0"/>
              <a:t>]]</a:t>
            </a:r>
          </a:p>
          <a:p>
            <a:pPr lvl="1"/>
            <a:r>
              <a:rPr lang="en-AU" dirty="0"/>
              <a:t>You may sometimes need to explain your edits to people with less knowledge then you</a:t>
            </a:r>
          </a:p>
          <a:p>
            <a:pPr lvl="1"/>
            <a:r>
              <a:rPr lang="en-AU" dirty="0"/>
              <a:t>Editors don’t have to be experts on the topic or on Wikipedia editing</a:t>
            </a:r>
          </a:p>
          <a:p>
            <a:pPr lvl="1"/>
            <a:r>
              <a:rPr lang="en-AU" dirty="0"/>
              <a:t>The average edit is more helpful than harmful</a:t>
            </a:r>
          </a:p>
          <a:p>
            <a:pPr>
              <a:buClr>
                <a:srgbClr val="343884"/>
              </a:buClr>
            </a:pPr>
            <a:r>
              <a:rPr lang="en-AU" dirty="0"/>
              <a:t>Notability </a:t>
            </a:r>
            <a:r>
              <a:rPr lang="en-AU" sz="1500" dirty="0">
                <a:solidFill>
                  <a:srgbClr val="000000"/>
                </a:solidFill>
              </a:rPr>
              <a:t>[[</a:t>
            </a:r>
            <a:r>
              <a:rPr lang="en-AU" sz="1500" dirty="0">
                <a:solidFill>
                  <a:srgbClr val="000000"/>
                </a:solidFill>
                <a:hlinkClick r:id="rId6"/>
              </a:rPr>
              <a:t>WP:NOTE</a:t>
            </a:r>
            <a:r>
              <a:rPr lang="en-AU" sz="1500" dirty="0">
                <a:solidFill>
                  <a:srgbClr val="000000"/>
                </a:solidFill>
              </a:rPr>
              <a:t>]]</a:t>
            </a:r>
            <a:endParaRPr lang="en-AU" sz="1500" dirty="0"/>
          </a:p>
          <a:p>
            <a:pPr lvl="1">
              <a:buClr>
                <a:srgbClr val="343884"/>
              </a:buClr>
            </a:pPr>
            <a:r>
              <a:rPr lang="en-AU" dirty="0"/>
              <a:t>Academic biographies must be particularly so </a:t>
            </a:r>
            <a:r>
              <a:rPr lang="en-AU" sz="1200" dirty="0">
                <a:solidFill>
                  <a:srgbClr val="000000"/>
                </a:solidFill>
              </a:rPr>
              <a:t>[[</a:t>
            </a:r>
            <a:r>
              <a:rPr lang="en-AU" sz="1200" dirty="0">
                <a:solidFill>
                  <a:srgbClr val="000000"/>
                </a:solidFill>
                <a:hlinkClick r:id="rId7"/>
              </a:rPr>
              <a:t>WP:PROF</a:t>
            </a:r>
            <a:r>
              <a:rPr lang="en-AU" sz="1200" dirty="0">
                <a:solidFill>
                  <a:srgbClr val="000000"/>
                </a:solidFill>
              </a:rPr>
              <a:t>]]</a:t>
            </a:r>
            <a:endParaRPr lang="en-AU" sz="1200" dirty="0"/>
          </a:p>
          <a:p>
            <a:r>
              <a:rPr lang="en-AU" dirty="0"/>
              <a:t>Disagreements </a:t>
            </a:r>
            <a:r>
              <a:rPr lang="en-AU" sz="1500" dirty="0"/>
              <a:t>[[</a:t>
            </a:r>
            <a:r>
              <a:rPr lang="en-AU" sz="1500" dirty="0">
                <a:hlinkClick r:id="rId8"/>
              </a:rPr>
              <a:t>WP:DISPUTE</a:t>
            </a:r>
            <a:r>
              <a:rPr lang="en-AU" sz="1500" dirty="0"/>
              <a:t>]]</a:t>
            </a:r>
          </a:p>
          <a:p>
            <a:pPr lvl="1"/>
            <a:r>
              <a:rPr lang="en-AU" dirty="0"/>
              <a:t>Article’s talk page</a:t>
            </a:r>
          </a:p>
          <a:p>
            <a:pPr lvl="1"/>
            <a:r>
              <a:rPr lang="en-AU" dirty="0"/>
              <a:t>Dispute resolution mediation request </a:t>
            </a:r>
            <a:r>
              <a:rPr lang="en-AU" sz="1200" dirty="0"/>
              <a:t>[[</a:t>
            </a:r>
            <a:r>
              <a:rPr lang="en-AU" sz="1200" dirty="0">
                <a:hlinkClick r:id="rId9"/>
              </a:rPr>
              <a:t>WP:DRR</a:t>
            </a:r>
            <a:r>
              <a:rPr lang="en-AU" sz="1200" dirty="0"/>
              <a:t>]]</a:t>
            </a:r>
            <a:endParaRPr lang="en-AU" sz="1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4184" y="6498000"/>
            <a:ext cx="8615363" cy="360000"/>
          </a:xfrm>
        </p:spPr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8431422" y="496356"/>
            <a:ext cx="714375" cy="476250"/>
            <a:chOff x="8431422" y="496356"/>
            <a:chExt cx="714375" cy="476250"/>
          </a:xfrm>
        </p:grpSpPr>
        <p:pic>
          <p:nvPicPr>
            <p:cNvPr id="8" name="Picture 8" descr="Make a new pos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547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Make a new pos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422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93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D1DCB-5C1F-4E56-A9A1-FD4770AB6D65}"/>
              </a:ext>
            </a:extLst>
          </p:cNvPr>
          <p:cNvGrpSpPr/>
          <p:nvPr/>
        </p:nvGrpSpPr>
        <p:grpSpPr>
          <a:xfrm>
            <a:off x="884256" y="4337155"/>
            <a:ext cx="7265444" cy="1173888"/>
            <a:chOff x="884256" y="4337155"/>
            <a:chExt cx="7265444" cy="117388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38DA7E2-2406-42C4-AA43-DAEE53322493}"/>
                </a:ext>
              </a:extLst>
            </p:cNvPr>
            <p:cNvGrpSpPr/>
            <p:nvPr/>
          </p:nvGrpSpPr>
          <p:grpSpPr>
            <a:xfrm>
              <a:off x="884256" y="4337155"/>
              <a:ext cx="7265444" cy="1173888"/>
              <a:chOff x="884256" y="5324379"/>
              <a:chExt cx="7265444" cy="1173888"/>
            </a:xfrm>
          </p:grpSpPr>
          <p:sp>
            <p:nvSpPr>
              <p:cNvPr id="29" name="Text Placeholder 5">
                <a:extLst>
                  <a:ext uri="{FF2B5EF4-FFF2-40B4-BE49-F238E27FC236}">
                    <a16:creationId xmlns:a16="http://schemas.microsoft.com/office/drawing/2014/main" id="{8534A5AA-E40E-44F2-B392-38794AD763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257" y="5324379"/>
                <a:ext cx="7265443" cy="578006"/>
              </a:xfrm>
              <a:prstGeom prst="rect">
                <a:avLst/>
              </a:prstGeom>
              <a:solidFill>
                <a:srgbClr val="FFE701"/>
              </a:solidFill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377" rtl="0" eaLnBrk="1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Calibri Light" panose="020F0302020204030204" pitchFamily="34" charset="0"/>
                  <a:buNone/>
                  <a:defRPr sz="2000" b="0" kern="1200" cap="small" spc="11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800" b="1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566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754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5943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131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320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50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>
                    <a:solidFill>
                      <a:schemeClr val="tx1"/>
                    </a:solidFill>
                  </a:rPr>
                  <a:t>Part of the wider knowledge ecosystem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Content Placeholder 8">
                <a:extLst>
                  <a:ext uri="{FF2B5EF4-FFF2-40B4-BE49-F238E27FC236}">
                    <a16:creationId xmlns:a16="http://schemas.microsoft.com/office/drawing/2014/main" id="{363297BB-F7AF-4A2B-91D9-08B8A686FA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256" y="5905698"/>
                <a:ext cx="7265443" cy="59256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185734" indent="-185734" algn="l" defTabSz="914377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Calibri Light" panose="020F0302020204030204" pitchFamily="34" charset="0"/>
                  <a:buChar char="‐"/>
                  <a:defRPr sz="1800" kern="1200" spc="11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44500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0238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82293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097253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1599960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899953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199945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99938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/>
                  <a:t>Connected projects and collaborations</a:t>
                </a:r>
              </a:p>
            </p:txBody>
          </p:sp>
        </p:grpSp>
        <p:pic>
          <p:nvPicPr>
            <p:cNvPr id="2050" name="Picture 2" descr="Image result for network icon">
              <a:extLst>
                <a:ext uri="{FF2B5EF4-FFF2-40B4-BE49-F238E27FC236}">
                  <a16:creationId xmlns:a16="http://schemas.microsoft.com/office/drawing/2014/main" id="{3879F53D-E64D-4CA9-83A3-46F015FC7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008" y="4375399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84257" y="3177172"/>
            <a:ext cx="3554841" cy="5796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How to edit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94859" y="3177172"/>
            <a:ext cx="3554841" cy="579600"/>
          </a:xfrm>
          <a:solidFill>
            <a:srgbClr val="6A6EC4"/>
          </a:solidFill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How to edit right!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379677" y="6498000"/>
            <a:ext cx="1738923" cy="360000"/>
          </a:xfrm>
          <a:prstGeom prst="rect">
            <a:avLst/>
          </a:prstGeom>
        </p:spPr>
        <p:txBody>
          <a:bodyPr/>
          <a:lstStyle/>
          <a:p>
            <a:fld id="{CE88B329-2985-4DFE-8A92-737A35BD3460}" type="slidenum">
              <a:rPr lang="en-GB" smtClean="0"/>
              <a:t>3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884257" y="3760488"/>
            <a:ext cx="3554841" cy="676639"/>
          </a:xfrm>
        </p:spPr>
        <p:txBody>
          <a:bodyPr>
            <a:normAutofit/>
          </a:bodyPr>
          <a:lstStyle/>
          <a:p>
            <a:r>
              <a:rPr lang="en-AU" dirty="0"/>
              <a:t>Text, images, references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94859" y="3760488"/>
            <a:ext cx="3554841" cy="714375"/>
          </a:xfrm>
        </p:spPr>
        <p:txBody>
          <a:bodyPr>
            <a:normAutofit/>
          </a:bodyPr>
          <a:lstStyle/>
          <a:p>
            <a:r>
              <a:rPr lang="en-AU" dirty="0"/>
              <a:t>Best practice and common pitfalls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884257" y="1777106"/>
            <a:ext cx="7265443" cy="1319013"/>
            <a:chOff x="884257" y="1444565"/>
            <a:chExt cx="7265443" cy="1319013"/>
          </a:xfrm>
        </p:grpSpPr>
        <p:sp>
          <p:nvSpPr>
            <p:cNvPr id="12" name="Text Placeholder 5"/>
            <p:cNvSpPr txBox="1">
              <a:spLocks/>
            </p:cNvSpPr>
            <p:nvPr/>
          </p:nvSpPr>
          <p:spPr>
            <a:xfrm>
              <a:off x="884257" y="1444565"/>
              <a:ext cx="7265443" cy="578006"/>
            </a:xfrm>
            <a:prstGeom prst="rect">
              <a:avLst/>
            </a:prstGeom>
            <a:solidFill>
              <a:srgbClr val="F6820E"/>
            </a:solidFill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None/>
                <a:defRPr sz="2000" b="0" kern="1200" cap="small" spc="11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8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>
                  <a:solidFill>
                    <a:schemeClr val="tx1"/>
                  </a:solidFill>
                </a:rPr>
                <a:t>Why should you be interested in editing Wikipedia?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Content Placeholder 8"/>
            <p:cNvSpPr txBox="1">
              <a:spLocks/>
            </p:cNvSpPr>
            <p:nvPr/>
          </p:nvSpPr>
          <p:spPr>
            <a:xfrm>
              <a:off x="884257" y="2024568"/>
              <a:ext cx="6915852" cy="73901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18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AU" dirty="0"/>
                <a:t>A brief introduction to the largest encyclopaedia of all time</a:t>
              </a:r>
            </a:p>
            <a:p>
              <a:pPr>
                <a:spcBef>
                  <a:spcPts val="600"/>
                </a:spcBef>
              </a:pPr>
              <a:r>
                <a:rPr lang="en-AU" dirty="0"/>
                <a:t>Why it needs you and why you need it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84256" y="5439009"/>
            <a:ext cx="7265444" cy="1173888"/>
            <a:chOff x="884256" y="5324379"/>
            <a:chExt cx="7265444" cy="1173888"/>
          </a:xfrm>
        </p:grpSpPr>
        <p:sp>
          <p:nvSpPr>
            <p:cNvPr id="10" name="Text Placeholder 5"/>
            <p:cNvSpPr txBox="1">
              <a:spLocks/>
            </p:cNvSpPr>
            <p:nvPr/>
          </p:nvSpPr>
          <p:spPr>
            <a:xfrm>
              <a:off x="884257" y="5324379"/>
              <a:ext cx="7265443" cy="5780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None/>
                <a:defRPr sz="2000" b="0" kern="1200" cap="small" spc="11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8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The hidden world behind Wikipedia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Content Placeholder 8"/>
            <p:cNvSpPr txBox="1">
              <a:spLocks/>
            </p:cNvSpPr>
            <p:nvPr/>
          </p:nvSpPr>
          <p:spPr>
            <a:xfrm>
              <a:off x="884256" y="5905698"/>
              <a:ext cx="7265443" cy="59256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18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Help, community and resources</a:t>
              </a:r>
              <a:endParaRPr lang="en-GB" dirty="0"/>
            </a:p>
            <a:p>
              <a:endParaRPr lang="en-AU" dirty="0"/>
            </a:p>
          </p:txBody>
        </p:sp>
      </p:grpSp>
      <p:pic>
        <p:nvPicPr>
          <p:cNvPr id="1030" name="Picture 6" descr="https://upload.wikimedia.org/wikipedia/commons/thumb/f/f4/Cite_newspaper.svg/75px-Cite_newspape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25" y="5331271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ke a new p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03" y="323251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Wikipedia-W-visual-balanced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94" y="1809749"/>
            <a:ext cx="700878" cy="5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435325" y="3232514"/>
            <a:ext cx="714375" cy="476250"/>
            <a:chOff x="7435325" y="3463623"/>
            <a:chExt cx="714375" cy="476250"/>
          </a:xfrm>
        </p:grpSpPr>
        <p:pic>
          <p:nvPicPr>
            <p:cNvPr id="21" name="Picture 8" descr="Make a new po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325" y="3463623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Make a new po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450" y="3463623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498000"/>
            <a:ext cx="8615363" cy="360000"/>
          </a:xfrm>
        </p:spPr>
        <p:txBody>
          <a:bodyPr/>
          <a:lstStyle/>
          <a:p>
            <a:r>
              <a:rPr lang="en-AU" dirty="0"/>
              <a:t>Icons: </a:t>
            </a:r>
            <a:r>
              <a:rPr lang="en-AU" dirty="0" err="1"/>
              <a:t>MGalloway</a:t>
            </a:r>
            <a:r>
              <a:rPr lang="en-AU" dirty="0"/>
              <a:t> WMF (Wikimedia commons)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884255" y="3096119"/>
            <a:ext cx="7335820" cy="340431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65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 uiExpand="1" build="p" animBg="1"/>
      <p:bldP spid="9" grpId="0" uiExpand="1" build="p"/>
      <p:bldP spid="7" grpId="0" uiExpand="1" build="p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D1DCB-5C1F-4E56-A9A1-FD4770AB6D65}"/>
              </a:ext>
            </a:extLst>
          </p:cNvPr>
          <p:cNvGrpSpPr/>
          <p:nvPr/>
        </p:nvGrpSpPr>
        <p:grpSpPr>
          <a:xfrm>
            <a:off x="884256" y="4337155"/>
            <a:ext cx="7265444" cy="1173888"/>
            <a:chOff x="884256" y="4337155"/>
            <a:chExt cx="7265444" cy="117388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38DA7E2-2406-42C4-AA43-DAEE53322493}"/>
                </a:ext>
              </a:extLst>
            </p:cNvPr>
            <p:cNvGrpSpPr/>
            <p:nvPr/>
          </p:nvGrpSpPr>
          <p:grpSpPr>
            <a:xfrm>
              <a:off x="884256" y="4337155"/>
              <a:ext cx="7265444" cy="1173888"/>
              <a:chOff x="884256" y="5324379"/>
              <a:chExt cx="7265444" cy="1173888"/>
            </a:xfrm>
          </p:grpSpPr>
          <p:sp>
            <p:nvSpPr>
              <p:cNvPr id="29" name="Text Placeholder 5">
                <a:extLst>
                  <a:ext uri="{FF2B5EF4-FFF2-40B4-BE49-F238E27FC236}">
                    <a16:creationId xmlns:a16="http://schemas.microsoft.com/office/drawing/2014/main" id="{8534A5AA-E40E-44F2-B392-38794AD763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257" y="5324379"/>
                <a:ext cx="7265443" cy="578006"/>
              </a:xfrm>
              <a:prstGeom prst="rect">
                <a:avLst/>
              </a:prstGeom>
              <a:solidFill>
                <a:srgbClr val="FFE701"/>
              </a:solidFill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377" rtl="0" eaLnBrk="1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Calibri Light" panose="020F0302020204030204" pitchFamily="34" charset="0"/>
                  <a:buNone/>
                  <a:defRPr sz="2000" b="0" kern="1200" cap="small" spc="11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800" b="1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566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754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5943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131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320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50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>
                    <a:solidFill>
                      <a:schemeClr val="tx1"/>
                    </a:solidFill>
                  </a:rPr>
                  <a:t>Part of the wider knowledge ecosystem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Content Placeholder 8">
                <a:extLst>
                  <a:ext uri="{FF2B5EF4-FFF2-40B4-BE49-F238E27FC236}">
                    <a16:creationId xmlns:a16="http://schemas.microsoft.com/office/drawing/2014/main" id="{363297BB-F7AF-4A2B-91D9-08B8A686FA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256" y="5905698"/>
                <a:ext cx="7265443" cy="59256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185734" indent="-185734" algn="l" defTabSz="914377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Calibri Light" panose="020F0302020204030204" pitchFamily="34" charset="0"/>
                  <a:buChar char="‐"/>
                  <a:defRPr sz="1800" kern="1200" spc="11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44500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0238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82293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097253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1599960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899953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199945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99938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/>
                  <a:t>Connected projects and collaborations</a:t>
                </a:r>
              </a:p>
            </p:txBody>
          </p:sp>
        </p:grpSp>
        <p:pic>
          <p:nvPicPr>
            <p:cNvPr id="2050" name="Picture 2" descr="Image result for network icon">
              <a:extLst>
                <a:ext uri="{FF2B5EF4-FFF2-40B4-BE49-F238E27FC236}">
                  <a16:creationId xmlns:a16="http://schemas.microsoft.com/office/drawing/2014/main" id="{3879F53D-E64D-4CA9-83A3-46F015FC7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008" y="4375399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84257" y="3177172"/>
            <a:ext cx="3554841" cy="5796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How to edit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94859" y="3177172"/>
            <a:ext cx="3554841" cy="579600"/>
          </a:xfrm>
          <a:solidFill>
            <a:srgbClr val="6A6EC4"/>
          </a:solidFill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How to edit right!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379677" y="6498000"/>
            <a:ext cx="1738923" cy="360000"/>
          </a:xfrm>
          <a:prstGeom prst="rect">
            <a:avLst/>
          </a:prstGeom>
        </p:spPr>
        <p:txBody>
          <a:bodyPr/>
          <a:lstStyle/>
          <a:p>
            <a:fld id="{CE88B329-2985-4DFE-8A92-737A35BD3460}" type="slidenum">
              <a:rPr lang="en-GB" smtClean="0"/>
              <a:t>30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884257" y="3760488"/>
            <a:ext cx="3554841" cy="676639"/>
          </a:xfrm>
        </p:spPr>
        <p:txBody>
          <a:bodyPr>
            <a:normAutofit/>
          </a:bodyPr>
          <a:lstStyle/>
          <a:p>
            <a:r>
              <a:rPr lang="en-AU" dirty="0"/>
              <a:t>Text, images, references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94859" y="3760488"/>
            <a:ext cx="3554841" cy="714375"/>
          </a:xfrm>
        </p:spPr>
        <p:txBody>
          <a:bodyPr>
            <a:normAutofit/>
          </a:bodyPr>
          <a:lstStyle/>
          <a:p>
            <a:r>
              <a:rPr lang="en-AU" dirty="0"/>
              <a:t>Best practice and common pitfalls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884257" y="1777106"/>
            <a:ext cx="7265443" cy="1319013"/>
            <a:chOff x="884257" y="1444565"/>
            <a:chExt cx="7265443" cy="1319013"/>
          </a:xfrm>
        </p:grpSpPr>
        <p:sp>
          <p:nvSpPr>
            <p:cNvPr id="12" name="Text Placeholder 5"/>
            <p:cNvSpPr txBox="1">
              <a:spLocks/>
            </p:cNvSpPr>
            <p:nvPr/>
          </p:nvSpPr>
          <p:spPr>
            <a:xfrm>
              <a:off x="884257" y="1444565"/>
              <a:ext cx="7265443" cy="578006"/>
            </a:xfrm>
            <a:prstGeom prst="rect">
              <a:avLst/>
            </a:prstGeom>
            <a:solidFill>
              <a:srgbClr val="F6820E"/>
            </a:solidFill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None/>
                <a:defRPr sz="2000" b="0" kern="1200" cap="small" spc="11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8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>
                  <a:solidFill>
                    <a:schemeClr val="tx1"/>
                  </a:solidFill>
                </a:rPr>
                <a:t>Why should you be interested in editing Wikipedia?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Content Placeholder 8"/>
            <p:cNvSpPr txBox="1">
              <a:spLocks/>
            </p:cNvSpPr>
            <p:nvPr/>
          </p:nvSpPr>
          <p:spPr>
            <a:xfrm>
              <a:off x="884257" y="2024568"/>
              <a:ext cx="6915852" cy="73901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18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AU" dirty="0"/>
                <a:t>A brief introduction to the largest encyclopaedia of all time</a:t>
              </a:r>
            </a:p>
            <a:p>
              <a:pPr>
                <a:spcBef>
                  <a:spcPts val="600"/>
                </a:spcBef>
              </a:pPr>
              <a:r>
                <a:rPr lang="en-AU" dirty="0"/>
                <a:t>Why it needs you and why you need it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84256" y="5439009"/>
            <a:ext cx="7265444" cy="1173888"/>
            <a:chOff x="884256" y="5324379"/>
            <a:chExt cx="7265444" cy="1173888"/>
          </a:xfrm>
        </p:grpSpPr>
        <p:sp>
          <p:nvSpPr>
            <p:cNvPr id="10" name="Text Placeholder 5"/>
            <p:cNvSpPr txBox="1">
              <a:spLocks/>
            </p:cNvSpPr>
            <p:nvPr/>
          </p:nvSpPr>
          <p:spPr>
            <a:xfrm>
              <a:off x="884257" y="5324379"/>
              <a:ext cx="7265443" cy="5780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None/>
                <a:defRPr sz="2000" b="0" kern="1200" cap="small" spc="11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8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The hidden world behind Wikipedia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Content Placeholder 8"/>
            <p:cNvSpPr txBox="1">
              <a:spLocks/>
            </p:cNvSpPr>
            <p:nvPr/>
          </p:nvSpPr>
          <p:spPr>
            <a:xfrm>
              <a:off x="884256" y="5905698"/>
              <a:ext cx="7265443" cy="59256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18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Help, community and resources</a:t>
              </a:r>
              <a:endParaRPr lang="en-GB" dirty="0"/>
            </a:p>
            <a:p>
              <a:endParaRPr lang="en-AU" dirty="0"/>
            </a:p>
          </p:txBody>
        </p:sp>
      </p:grpSp>
      <p:pic>
        <p:nvPicPr>
          <p:cNvPr id="1030" name="Picture 6" descr="https://upload.wikimedia.org/wikipedia/commons/thumb/f/f4/Cite_newspaper.svg/75px-Cite_newspape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25" y="5331271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ke a new p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03" y="323251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Wikipedia-W-visual-balanced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94" y="1809749"/>
            <a:ext cx="700878" cy="5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435325" y="3232514"/>
            <a:ext cx="714375" cy="476250"/>
            <a:chOff x="7435325" y="3463623"/>
            <a:chExt cx="714375" cy="476250"/>
          </a:xfrm>
        </p:grpSpPr>
        <p:pic>
          <p:nvPicPr>
            <p:cNvPr id="21" name="Picture 8" descr="Make a new po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325" y="3463623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Make a new po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450" y="3463623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498000"/>
            <a:ext cx="8615363" cy="360000"/>
          </a:xfrm>
        </p:spPr>
        <p:txBody>
          <a:bodyPr/>
          <a:lstStyle/>
          <a:p>
            <a:r>
              <a:rPr lang="en-AU" dirty="0"/>
              <a:t>Icons: </a:t>
            </a:r>
            <a:r>
              <a:rPr lang="en-AU" dirty="0" err="1"/>
              <a:t>MGalloway</a:t>
            </a:r>
            <a:r>
              <a:rPr lang="en-AU" dirty="0"/>
              <a:t> WMF (Wikimedia commons)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830D89-CC05-44F9-A49A-574AE0C12FAF}"/>
              </a:ext>
            </a:extLst>
          </p:cNvPr>
          <p:cNvSpPr/>
          <p:nvPr/>
        </p:nvSpPr>
        <p:spPr>
          <a:xfrm>
            <a:off x="884257" y="1694372"/>
            <a:ext cx="7340581" cy="246254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53EE4A-A4FC-498B-A7BA-6C9168C966C1}"/>
              </a:ext>
            </a:extLst>
          </p:cNvPr>
          <p:cNvSpPr/>
          <p:nvPr/>
        </p:nvSpPr>
        <p:spPr>
          <a:xfrm>
            <a:off x="502584" y="5360934"/>
            <a:ext cx="7965899" cy="91857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54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7787-BAE6-473C-8824-8D60C716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EA7FF-F104-4293-98F6-3CC54D9E2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23C4A-5057-4BE2-867B-D4F63FDEB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1F81F-B5A8-419F-8CAD-C5A0FDE951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A24430-3287-4561-A8C7-9882D23FF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601"/>
            <a:ext cx="9144000" cy="64487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73B932-B9FB-41CA-9582-3CFB869B806B}"/>
              </a:ext>
            </a:extLst>
          </p:cNvPr>
          <p:cNvSpPr/>
          <p:nvPr/>
        </p:nvSpPr>
        <p:spPr>
          <a:xfrm>
            <a:off x="104776" y="319088"/>
            <a:ext cx="1447800" cy="1514475"/>
          </a:xfrm>
          <a:prstGeom prst="rect">
            <a:avLst/>
          </a:prstGeom>
          <a:solidFill>
            <a:srgbClr val="343884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C9C691-F70B-45E2-A6AF-362CC0660F37}"/>
              </a:ext>
            </a:extLst>
          </p:cNvPr>
          <p:cNvSpPr/>
          <p:nvPr/>
        </p:nvSpPr>
        <p:spPr>
          <a:xfrm>
            <a:off x="5057776" y="1892661"/>
            <a:ext cx="1447800" cy="1514475"/>
          </a:xfrm>
          <a:prstGeom prst="rect">
            <a:avLst/>
          </a:prstGeom>
          <a:solidFill>
            <a:srgbClr val="343884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E1AF06-79C6-4955-ADF1-0554CEA549CA}"/>
              </a:ext>
            </a:extLst>
          </p:cNvPr>
          <p:cNvSpPr/>
          <p:nvPr/>
        </p:nvSpPr>
        <p:spPr>
          <a:xfrm>
            <a:off x="5057776" y="3547636"/>
            <a:ext cx="1447800" cy="1514475"/>
          </a:xfrm>
          <a:prstGeom prst="rect">
            <a:avLst/>
          </a:prstGeom>
          <a:solidFill>
            <a:srgbClr val="343884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AF9A47-B264-4594-8F66-E83594FAC8FE}"/>
              </a:ext>
            </a:extLst>
          </p:cNvPr>
          <p:cNvSpPr/>
          <p:nvPr/>
        </p:nvSpPr>
        <p:spPr>
          <a:xfrm>
            <a:off x="2578152" y="3547636"/>
            <a:ext cx="1447800" cy="1514475"/>
          </a:xfrm>
          <a:prstGeom prst="rect">
            <a:avLst/>
          </a:prstGeom>
          <a:solidFill>
            <a:srgbClr val="343884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209E-9702-4D2B-BDAE-43FD7FA2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massive media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02FE3-C0C1-4448-8E48-6D10F33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Multimedia file repository</a:t>
            </a:r>
          </a:p>
          <a:p>
            <a:pPr lvl="1"/>
            <a:r>
              <a:rPr lang="en-AU" sz="1800" dirty="0"/>
              <a:t>Images</a:t>
            </a:r>
          </a:p>
          <a:p>
            <a:pPr lvl="1"/>
            <a:r>
              <a:rPr lang="en-AU" sz="1800" dirty="0"/>
              <a:t>Video</a:t>
            </a:r>
          </a:p>
          <a:p>
            <a:pPr lvl="1"/>
            <a:r>
              <a:rPr lang="en-AU" sz="1800" dirty="0"/>
              <a:t>Sound</a:t>
            </a:r>
          </a:p>
          <a:p>
            <a:r>
              <a:rPr lang="en-AU" sz="2400" dirty="0"/>
              <a:t>Public domain / Freely-licensed</a:t>
            </a:r>
          </a:p>
          <a:p>
            <a:pPr lvl="1"/>
            <a:r>
              <a:rPr lang="en-AU" sz="1800" dirty="0"/>
              <a:t>Creative commons licenses</a:t>
            </a:r>
          </a:p>
          <a:p>
            <a:r>
              <a:rPr lang="en-AU" sz="2400" dirty="0"/>
              <a:t>Content scope</a:t>
            </a:r>
          </a:p>
          <a:p>
            <a:pPr lvl="1"/>
            <a:r>
              <a:rPr lang="en-AU" sz="1800" dirty="0"/>
              <a:t>Educational</a:t>
            </a:r>
          </a:p>
          <a:p>
            <a:pPr lvl="1"/>
            <a:r>
              <a:rPr lang="en-AU" sz="1800" dirty="0"/>
              <a:t>Informative</a:t>
            </a:r>
          </a:p>
          <a:p>
            <a:pPr lvl="1"/>
            <a:r>
              <a:rPr lang="en-AU" sz="1800" dirty="0"/>
              <a:t>Instructional</a:t>
            </a:r>
          </a:p>
          <a:p>
            <a:r>
              <a:rPr lang="en-AU" sz="2400" dirty="0"/>
              <a:t>Like all Wikimedia projects, free and volunteer-run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80377-F428-4370-AAEB-A2EEB984A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5DA8A-716B-4A5D-99F6-6804BEDEF2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2" descr="File:Commons-logo-2.svg">
            <a:extLst>
              <a:ext uri="{FF2B5EF4-FFF2-40B4-BE49-F238E27FC236}">
                <a16:creationId xmlns:a16="http://schemas.microsoft.com/office/drawing/2014/main" id="{19157FF7-F7AF-47E4-B06D-D32563AF0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97" y="262465"/>
            <a:ext cx="1251151" cy="168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829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9B828D-13AE-4BBD-85FF-1CCE70C4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future of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72AFAC-E303-407B-84B7-4D5CB33BC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876" y="1748641"/>
            <a:ext cx="6773576" cy="2484691"/>
          </a:xfrm>
        </p:spPr>
        <p:txBody>
          <a:bodyPr>
            <a:normAutofit/>
          </a:bodyPr>
          <a:lstStyle/>
          <a:p>
            <a:r>
              <a:rPr lang="en-AU" sz="2400" dirty="0"/>
              <a:t>Free, open, structured knowledge base</a:t>
            </a:r>
          </a:p>
          <a:p>
            <a:r>
              <a:rPr lang="en-AU" sz="2400" dirty="0"/>
              <a:t>Humans and machine readable and editable</a:t>
            </a:r>
          </a:p>
          <a:p>
            <a:pPr lvl="1"/>
            <a:r>
              <a:rPr lang="en-AU" sz="1800" dirty="0"/>
              <a:t>Multilingual, </a:t>
            </a:r>
            <a:r>
              <a:rPr lang="en-AU" sz="1800" dirty="0" err="1"/>
              <a:t>queryable</a:t>
            </a:r>
            <a:endParaRPr lang="en-AU" sz="1800" dirty="0"/>
          </a:p>
          <a:p>
            <a:r>
              <a:rPr lang="en-AU" sz="2400" dirty="0"/>
              <a:t>Standardised, centralised, highly interlinked</a:t>
            </a:r>
          </a:p>
          <a:p>
            <a:pPr lvl="1"/>
            <a:r>
              <a:rPr lang="en-AU" sz="1800" dirty="0"/>
              <a:t>Statements, sources, and connections to other databases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D96F53-D4B0-4700-B8B5-1EBEB9E944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https://upload.wikimedia.org/wikipedia/commons/thumb/a/ab/Wikidata-logo-v3.png/220px-Wikidata-logo-v3.png">
            <a:extLst>
              <a:ext uri="{FF2B5EF4-FFF2-40B4-BE49-F238E27FC236}">
                <a16:creationId xmlns:a16="http://schemas.microsoft.com/office/drawing/2014/main" id="{93433D07-00F0-4B05-B645-2CFF80C56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76"/>
          <a:stretch/>
        </p:blipFill>
        <p:spPr bwMode="auto">
          <a:xfrm>
            <a:off x="6917264" y="274428"/>
            <a:ext cx="2095500" cy="143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BE71B0-3C1C-4F51-BD56-72238BEF6343}"/>
              </a:ext>
            </a:extLst>
          </p:cNvPr>
          <p:cNvGraphicFramePr>
            <a:graphicFrameLocks noGrp="1"/>
          </p:cNvGraphicFramePr>
          <p:nvPr/>
        </p:nvGraphicFramePr>
        <p:xfrm>
          <a:off x="1218671" y="5102701"/>
          <a:ext cx="5901795" cy="1097280"/>
        </p:xfrm>
        <a:graphic>
          <a:graphicData uri="http://schemas.openxmlformats.org/drawingml/2006/table">
            <a:tbl>
              <a:tblPr/>
              <a:tblGrid>
                <a:gridCol w="1967265">
                  <a:extLst>
                    <a:ext uri="{9D8B030D-6E8A-4147-A177-3AD203B41FA5}">
                      <a16:colId xmlns:a16="http://schemas.microsoft.com/office/drawing/2014/main" val="1371850775"/>
                    </a:ext>
                  </a:extLst>
                </a:gridCol>
                <a:gridCol w="1967265">
                  <a:extLst>
                    <a:ext uri="{9D8B030D-6E8A-4147-A177-3AD203B41FA5}">
                      <a16:colId xmlns:a16="http://schemas.microsoft.com/office/drawing/2014/main" val="3254720063"/>
                    </a:ext>
                  </a:extLst>
                </a:gridCol>
                <a:gridCol w="1967265">
                  <a:extLst>
                    <a:ext uri="{9D8B030D-6E8A-4147-A177-3AD203B41FA5}">
                      <a16:colId xmlns:a16="http://schemas.microsoft.com/office/drawing/2014/main" val="9430455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>
                          <a:effectLst/>
                        </a:rPr>
                        <a:t>Item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effectLst/>
                        </a:rPr>
                        <a:t>Property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>
                          <a:effectLst/>
                        </a:rPr>
                        <a:t>Value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242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>
                          <a:effectLst/>
                        </a:rPr>
                        <a:t>Q42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>
                          <a:effectLst/>
                        </a:rPr>
                        <a:t>P69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>
                          <a:effectLst/>
                        </a:rPr>
                        <a:t>Q691283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830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>
                          <a:effectLst/>
                        </a:rPr>
                        <a:t>Douglas Adams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>
                          <a:effectLst/>
                        </a:rPr>
                        <a:t>educated at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effectLst/>
                        </a:rPr>
                        <a:t>St John's College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99917"/>
                  </a:ext>
                </a:extLst>
              </a:tr>
            </a:tbl>
          </a:graphicData>
        </a:graphic>
      </p:graphicFrame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8D1E78C-BCB4-4F2F-B934-74A6A84C3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</p:spPr>
        <p:txBody>
          <a:bodyPr/>
          <a:lstStyle/>
          <a:p>
            <a:fld id="{CE88B329-2985-4DFE-8A92-737A35BD3460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952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78342-C459-4ACE-850F-19B107053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Wikiversity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10FE8-DB56-44B0-8222-F7B4A36FC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Open courses, targeted to any education level</a:t>
            </a:r>
          </a:p>
          <a:p>
            <a:r>
              <a:rPr lang="en-AU" dirty="0"/>
              <a:t>Formatted as teaching resources</a:t>
            </a:r>
          </a:p>
          <a:p>
            <a:r>
              <a:rPr lang="en-AU" dirty="0"/>
              <a:t>Flexible organisation structure</a:t>
            </a:r>
          </a:p>
          <a:p>
            <a:r>
              <a:rPr lang="en-AU" dirty="0"/>
              <a:t>Example: “</a:t>
            </a:r>
            <a:r>
              <a:rPr lang="en-GB" dirty="0"/>
              <a:t>What We Wish They Knew: 13 Reasons Why”</a:t>
            </a:r>
          </a:p>
          <a:p>
            <a:pPr lvl="1"/>
            <a:r>
              <a:rPr lang="en-GB" dirty="0"/>
              <a:t>Organised epis-de-by-episode and theme-by-theme</a:t>
            </a:r>
          </a:p>
          <a:p>
            <a:pPr lvl="1"/>
            <a:r>
              <a:rPr lang="en-GB" dirty="0"/>
              <a:t>Information directory</a:t>
            </a:r>
          </a:p>
          <a:p>
            <a:r>
              <a:rPr lang="en-GB" dirty="0"/>
              <a:t>Example: “</a:t>
            </a:r>
            <a:r>
              <a:rPr lang="en-AU" dirty="0"/>
              <a:t>Dealing With a School Shooting”</a:t>
            </a:r>
          </a:p>
          <a:p>
            <a:pPr lvl="1"/>
            <a:r>
              <a:rPr lang="en-GB" dirty="0"/>
              <a:t>Written for </a:t>
            </a:r>
            <a:r>
              <a:rPr lang="en-AU" dirty="0"/>
              <a:t>caregivers, professionals and members of the public</a:t>
            </a:r>
          </a:p>
          <a:p>
            <a:pPr lvl="1"/>
            <a:r>
              <a:rPr lang="en-AU" dirty="0"/>
              <a:t>4-week process, questions, resources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B6F94-61CD-438C-9980-58ECC9584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B6E548-49E6-4068-8485-692249C680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DC3980-DD93-4203-B453-5ECF5C2051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677" t="27623" r="28802" b="49483"/>
          <a:stretch/>
        </p:blipFill>
        <p:spPr>
          <a:xfrm>
            <a:off x="7489815" y="333374"/>
            <a:ext cx="14192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68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4062EA18-58B2-4E98-8F4B-7B3B7997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Bridging the academic divide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1BBF4-60FC-40B1-AA80-D380CD325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DAB82DF-3338-4827-A552-8552CA9314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D8EE23-62D6-409E-ADBD-946D31A85E43}"/>
              </a:ext>
            </a:extLst>
          </p:cNvPr>
          <p:cNvGrpSpPr/>
          <p:nvPr/>
        </p:nvGrpSpPr>
        <p:grpSpPr>
          <a:xfrm>
            <a:off x="5331802" y="1070107"/>
            <a:ext cx="2171458" cy="1189334"/>
            <a:chOff x="5739055" y="1070107"/>
            <a:chExt cx="2171458" cy="1189334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CA7C63F5-7BD4-4EC2-A25F-8210C7C01A89}"/>
                </a:ext>
              </a:extLst>
            </p:cNvPr>
            <p:cNvSpPr/>
            <p:nvPr/>
          </p:nvSpPr>
          <p:spPr>
            <a:xfrm>
              <a:off x="5739055" y="1530002"/>
              <a:ext cx="788997" cy="271939"/>
            </a:xfrm>
            <a:prstGeom prst="homePlate">
              <a:avLst/>
            </a:pr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448A83AA-D3A0-4430-9ACB-716CF30FD1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6513765" y="1143001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D2BB13A-0557-46D9-86FD-805E6770D53C}"/>
                </a:ext>
              </a:extLst>
            </p:cNvPr>
            <p:cNvSpPr/>
            <p:nvPr/>
          </p:nvSpPr>
          <p:spPr>
            <a:xfrm>
              <a:off x="6625306" y="1070107"/>
              <a:ext cx="1173670" cy="1173669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5C5B1-52B1-4EAF-BC48-7D27F76F4AB3}"/>
              </a:ext>
            </a:extLst>
          </p:cNvPr>
          <p:cNvGrpSpPr/>
          <p:nvPr/>
        </p:nvGrpSpPr>
        <p:grpSpPr>
          <a:xfrm>
            <a:off x="3593839" y="983920"/>
            <a:ext cx="3394083" cy="1731599"/>
            <a:chOff x="4001092" y="983920"/>
            <a:chExt cx="3394083" cy="1731599"/>
          </a:xfrm>
        </p:grpSpPr>
        <p:pic>
          <p:nvPicPr>
            <p:cNvPr id="11" name="Picture 2" descr="File:Journal Icon.png">
              <a:extLst>
                <a:ext uri="{FF2B5EF4-FFF2-40B4-BE49-F238E27FC236}">
                  <a16:creationId xmlns:a16="http://schemas.microsoft.com/office/drawing/2014/main" id="{1A7546DD-BA96-4F22-8300-610A191A8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163" y="1224027"/>
              <a:ext cx="994077" cy="88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0B852B1-8B0C-43D1-83B4-38C0E628D922}"/>
                </a:ext>
              </a:extLst>
            </p:cNvPr>
            <p:cNvSpPr/>
            <p:nvPr/>
          </p:nvSpPr>
          <p:spPr>
            <a:xfrm>
              <a:off x="4565385" y="1058330"/>
              <a:ext cx="1173670" cy="1173670"/>
            </a:xfrm>
            <a:prstGeom prst="ellipse">
              <a:avLst/>
            </a:prstGeom>
            <a:noFill/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3B2EF21-902B-400E-B0ED-FCCCAEE25642}"/>
                </a:ext>
              </a:extLst>
            </p:cNvPr>
            <p:cNvSpPr/>
            <p:nvPr/>
          </p:nvSpPr>
          <p:spPr>
            <a:xfrm>
              <a:off x="4001092" y="983920"/>
              <a:ext cx="515666" cy="777301"/>
            </a:xfrm>
            <a:custGeom>
              <a:avLst/>
              <a:gdLst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18 w 1532461"/>
                <a:gd name="connsiteY15" fmla="*/ 386556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50250 w 1532461"/>
                <a:gd name="connsiteY15" fmla="*/ 448469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7897 w 1532461"/>
                <a:gd name="connsiteY15" fmla="*/ 310375 h 2309994"/>
                <a:gd name="connsiteX16" fmla="*/ 388714 w 1532461"/>
                <a:gd name="connsiteY16" fmla="*/ 0 h 230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2461" h="2309994">
                  <a:moveTo>
                    <a:pt x="388714" y="0"/>
                  </a:moveTo>
                  <a:cubicBezTo>
                    <a:pt x="576560" y="0"/>
                    <a:pt x="733285" y="133244"/>
                    <a:pt x="769531" y="310375"/>
                  </a:cubicBezTo>
                  <a:lnTo>
                    <a:pt x="777210" y="386556"/>
                  </a:lnTo>
                  <a:lnTo>
                    <a:pt x="778597" y="386556"/>
                  </a:lnTo>
                  <a:cubicBezTo>
                    <a:pt x="778597" y="697056"/>
                    <a:pt x="778598" y="1007555"/>
                    <a:pt x="778598" y="1318055"/>
                  </a:cubicBezTo>
                  <a:cubicBezTo>
                    <a:pt x="778598" y="1430806"/>
                    <a:pt x="870001" y="1522209"/>
                    <a:pt x="982752" y="1522209"/>
                  </a:cubicBezTo>
                  <a:lnTo>
                    <a:pt x="1149346" y="1522209"/>
                  </a:lnTo>
                  <a:lnTo>
                    <a:pt x="1149346" y="1513022"/>
                  </a:lnTo>
                  <a:lnTo>
                    <a:pt x="1532461" y="1911508"/>
                  </a:lnTo>
                  <a:lnTo>
                    <a:pt x="1149346" y="2309994"/>
                  </a:lnTo>
                  <a:lnTo>
                    <a:pt x="1149346" y="2300807"/>
                  </a:lnTo>
                  <a:lnTo>
                    <a:pt x="982752" y="2300807"/>
                  </a:lnTo>
                  <a:cubicBezTo>
                    <a:pt x="439993" y="2300807"/>
                    <a:pt x="0" y="1860814"/>
                    <a:pt x="0" y="1318055"/>
                  </a:cubicBezTo>
                  <a:lnTo>
                    <a:pt x="0" y="388714"/>
                  </a:lnTo>
                  <a:lnTo>
                    <a:pt x="0" y="386556"/>
                  </a:lnTo>
                  <a:lnTo>
                    <a:pt x="7897" y="310375"/>
                  </a:lnTo>
                  <a:cubicBezTo>
                    <a:pt x="44143" y="133244"/>
                    <a:pt x="200868" y="0"/>
                    <a:pt x="388714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1" name="Title 26">
              <a:extLst>
                <a:ext uri="{FF2B5EF4-FFF2-40B4-BE49-F238E27FC236}">
                  <a16:creationId xmlns:a16="http://schemas.microsoft.com/office/drawing/2014/main" id="{407DE2A1-55FE-4FB3-A1FF-E4C1CC928CEA}"/>
                </a:ext>
              </a:extLst>
            </p:cNvPr>
            <p:cNvSpPr txBox="1">
              <a:spLocks/>
            </p:cNvSpPr>
            <p:nvPr/>
          </p:nvSpPr>
          <p:spPr>
            <a:xfrm>
              <a:off x="4994875" y="2129163"/>
              <a:ext cx="2400300" cy="58635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200" b="0" kern="1200" cap="small" spc="-5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dirty="0"/>
                <a:t>Journal first</a:t>
              </a:r>
            </a:p>
          </p:txBody>
        </p:sp>
      </p:grpSp>
      <p:sp>
        <p:nvSpPr>
          <p:cNvPr id="50" name="Content Placeholder 29">
            <a:extLst>
              <a:ext uri="{FF2B5EF4-FFF2-40B4-BE49-F238E27FC236}">
                <a16:creationId xmlns:a16="http://schemas.microsoft.com/office/drawing/2014/main" id="{218989D3-A938-4DB5-A36E-E2EAA9C73FA1}"/>
              </a:ext>
            </a:extLst>
          </p:cNvPr>
          <p:cNvSpPr txBox="1">
            <a:spLocks/>
          </p:cNvSpPr>
          <p:nvPr/>
        </p:nvSpPr>
        <p:spPr>
          <a:xfrm>
            <a:off x="630936" y="1765300"/>
            <a:ext cx="2838957" cy="466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180000" rtlCol="0" anchor="b">
            <a:normAutofit fontScale="92500" lnSpcReduction="10000"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AU" dirty="0"/>
              <a:t>Content published into both Wikipedia and academic corpus</a:t>
            </a:r>
          </a:p>
          <a:p>
            <a:pPr marL="360363" lvl="1"/>
            <a:r>
              <a:rPr lang="en-AU" sz="1600" dirty="0"/>
              <a:t>Stable, citable, peer-reviewed version with the credibility of a scholarly journal</a:t>
            </a:r>
          </a:p>
          <a:p>
            <a:pPr marL="360363" lvl="1"/>
            <a:r>
              <a:rPr lang="en-AU" sz="1600" dirty="0"/>
              <a:t>Living version with extreme impact of Wikipedia</a:t>
            </a:r>
          </a:p>
          <a:p>
            <a:pPr marL="101597"/>
            <a:r>
              <a:rPr lang="en-AU" sz="2200" dirty="0"/>
              <a:t>Example journals</a:t>
            </a:r>
          </a:p>
          <a:p>
            <a:pPr marL="360363" lvl="1"/>
            <a:r>
              <a:rPr lang="en-AU" sz="1700" i="1" dirty="0"/>
              <a:t>PLOS Genetics </a:t>
            </a:r>
          </a:p>
          <a:p>
            <a:pPr marL="360363" lvl="1"/>
            <a:r>
              <a:rPr lang="en-AU" sz="1700" i="1" dirty="0"/>
              <a:t>PLOS </a:t>
            </a:r>
            <a:r>
              <a:rPr lang="en-AU" sz="1700" i="1" dirty="0" err="1"/>
              <a:t>CompBiol</a:t>
            </a:r>
            <a:endParaRPr lang="en-AU" sz="1700" i="1" dirty="0"/>
          </a:p>
          <a:p>
            <a:pPr marL="360363" lvl="1"/>
            <a:r>
              <a:rPr lang="en-AU" sz="1700" i="1" dirty="0" err="1"/>
              <a:t>Wiki.J.Med</a:t>
            </a:r>
            <a:endParaRPr lang="en-AU" sz="1700" i="1" dirty="0"/>
          </a:p>
          <a:p>
            <a:pPr marL="360363" lvl="1"/>
            <a:r>
              <a:rPr lang="en-AU" sz="1700" i="1" dirty="0" err="1"/>
              <a:t>Wiki.J.Sci</a:t>
            </a:r>
            <a:endParaRPr lang="en-AU" sz="1700" i="1" dirty="0"/>
          </a:p>
          <a:p>
            <a:pPr marL="360363" lvl="1"/>
            <a:r>
              <a:rPr lang="en-AU" sz="1700" i="1" dirty="0" err="1"/>
              <a:t>Wiki.J.Hum</a:t>
            </a:r>
            <a:endParaRPr lang="en-AU" sz="1700" i="1" dirty="0"/>
          </a:p>
          <a:p>
            <a:pPr marL="360363" lvl="1"/>
            <a:r>
              <a:rPr lang="en-AU" sz="1700" i="1" dirty="0"/>
              <a:t>Gene</a:t>
            </a:r>
          </a:p>
          <a:p>
            <a:pPr marL="360363" lvl="1"/>
            <a:r>
              <a:rPr lang="en-AU" sz="1700" i="1" dirty="0"/>
              <a:t>RNA Biology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573153A-6FC9-48BC-81AF-B47E09EC8AD3}"/>
              </a:ext>
            </a:extLst>
          </p:cNvPr>
          <p:cNvGrpSpPr/>
          <p:nvPr/>
        </p:nvGrpSpPr>
        <p:grpSpPr>
          <a:xfrm>
            <a:off x="409571" y="3442897"/>
            <a:ext cx="418148" cy="356054"/>
            <a:chOff x="-698374" y="2774364"/>
            <a:chExt cx="1396748" cy="1189334"/>
          </a:xfrm>
        </p:grpSpPr>
        <p:pic>
          <p:nvPicPr>
            <p:cNvPr id="52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97D3851A-32B6-4718-826B-F73CE70C4F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-698374" y="2847258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0BB611B-F826-4F5F-B739-1C9A4EC627FD}"/>
                </a:ext>
              </a:extLst>
            </p:cNvPr>
            <p:cNvSpPr/>
            <p:nvPr/>
          </p:nvSpPr>
          <p:spPr>
            <a:xfrm>
              <a:off x="-586833" y="2774364"/>
              <a:ext cx="1173670" cy="1173669"/>
            </a:xfrm>
            <a:prstGeom prst="ellipse">
              <a:avLst/>
            </a:prstGeom>
            <a:noFill/>
            <a:ln w="28575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C2FBC47-81C0-4224-9015-AE307238C72C}"/>
              </a:ext>
            </a:extLst>
          </p:cNvPr>
          <p:cNvGrpSpPr/>
          <p:nvPr/>
        </p:nvGrpSpPr>
        <p:grpSpPr>
          <a:xfrm>
            <a:off x="442962" y="2941589"/>
            <a:ext cx="351366" cy="351366"/>
            <a:chOff x="442962" y="2941589"/>
            <a:chExt cx="351366" cy="35136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047C826-7790-4EAC-8C97-B61961545FCE}"/>
                </a:ext>
              </a:extLst>
            </p:cNvPr>
            <p:cNvSpPr/>
            <p:nvPr/>
          </p:nvSpPr>
          <p:spPr>
            <a:xfrm>
              <a:off x="442962" y="2941589"/>
              <a:ext cx="351366" cy="351366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C6E2A24-251C-4C5A-9C3B-A176053FEEF8}"/>
                </a:ext>
              </a:extLst>
            </p:cNvPr>
            <p:cNvGrpSpPr/>
            <p:nvPr/>
          </p:nvGrpSpPr>
          <p:grpSpPr>
            <a:xfrm>
              <a:off x="442962" y="2941589"/>
              <a:ext cx="351366" cy="351366"/>
              <a:chOff x="2752791" y="2725714"/>
              <a:chExt cx="1173670" cy="1173670"/>
            </a:xfrm>
          </p:grpSpPr>
          <p:pic>
            <p:nvPicPr>
              <p:cNvPr id="55" name="Picture 2" descr="File:Journal Icon.png">
                <a:extLst>
                  <a:ext uri="{FF2B5EF4-FFF2-40B4-BE49-F238E27FC236}">
                    <a16:creationId xmlns:a16="http://schemas.microsoft.com/office/drawing/2014/main" id="{ECA9723A-7310-4BAA-9091-B984D50E94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569" y="2891411"/>
                <a:ext cx="994077" cy="8838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6337FE72-FAFF-4C93-BE83-8F02B1E93CC6}"/>
                  </a:ext>
                </a:extLst>
              </p:cNvPr>
              <p:cNvSpPr/>
              <p:nvPr/>
            </p:nvSpPr>
            <p:spPr>
              <a:xfrm>
                <a:off x="2752791" y="2725714"/>
                <a:ext cx="1173670" cy="117367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73C6EF-38CA-47D1-A972-F16585401893}"/>
              </a:ext>
            </a:extLst>
          </p:cNvPr>
          <p:cNvGrpSpPr/>
          <p:nvPr/>
        </p:nvGrpSpPr>
        <p:grpSpPr>
          <a:xfrm>
            <a:off x="4158132" y="2958882"/>
            <a:ext cx="2159053" cy="1178946"/>
            <a:chOff x="4565385" y="2874358"/>
            <a:chExt cx="2159053" cy="1178946"/>
          </a:xfrm>
        </p:grpSpPr>
        <p:sp>
          <p:nvSpPr>
            <p:cNvPr id="23" name="Arrow: U-Turn 22">
              <a:extLst>
                <a:ext uri="{FF2B5EF4-FFF2-40B4-BE49-F238E27FC236}">
                  <a16:creationId xmlns:a16="http://schemas.microsoft.com/office/drawing/2014/main" id="{526B2047-D082-43D0-89D6-E6FD5D0273E3}"/>
                </a:ext>
              </a:extLst>
            </p:cNvPr>
            <p:cNvSpPr/>
            <p:nvPr/>
          </p:nvSpPr>
          <p:spPr>
            <a:xfrm rot="16200000" flipH="1">
              <a:off x="5796284" y="2893276"/>
              <a:ext cx="668308" cy="1188000"/>
            </a:xfrm>
            <a:prstGeom prst="uturnArrow">
              <a:avLst>
                <a:gd name="adj1" fmla="val 45938"/>
                <a:gd name="adj2" fmla="val 20332"/>
                <a:gd name="adj3" fmla="val 20341"/>
                <a:gd name="adj4" fmla="val 50000"/>
                <a:gd name="adj5" fmla="val 84682"/>
              </a:avLst>
            </a:pr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141F52A-EF18-4FB4-B9A2-D942B679F35F}"/>
                </a:ext>
              </a:extLst>
            </p:cNvPr>
            <p:cNvSpPr/>
            <p:nvPr/>
          </p:nvSpPr>
          <p:spPr>
            <a:xfrm>
              <a:off x="4565385" y="2874358"/>
              <a:ext cx="1173670" cy="117367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Picture 2" descr="File:Journal Icon.png">
              <a:extLst>
                <a:ext uri="{FF2B5EF4-FFF2-40B4-BE49-F238E27FC236}">
                  <a16:creationId xmlns:a16="http://schemas.microsoft.com/office/drawing/2014/main" id="{8D79DEB7-8F1F-439A-BA9F-A39E9D7BBA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163" y="3045331"/>
              <a:ext cx="994077" cy="88389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2EFD296-4EC6-44BE-A7E4-2C2CB0400D75}"/>
                </a:ext>
              </a:extLst>
            </p:cNvPr>
            <p:cNvSpPr/>
            <p:nvPr/>
          </p:nvSpPr>
          <p:spPr>
            <a:xfrm>
              <a:off x="4565385" y="2879634"/>
              <a:ext cx="1173670" cy="1173670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6CF22E-025C-4AF7-B989-289BE68650D8}"/>
              </a:ext>
            </a:extLst>
          </p:cNvPr>
          <p:cNvGrpSpPr/>
          <p:nvPr/>
        </p:nvGrpSpPr>
        <p:grpSpPr>
          <a:xfrm>
            <a:off x="4587622" y="2926453"/>
            <a:ext cx="3370630" cy="1721632"/>
            <a:chOff x="4994875" y="2926453"/>
            <a:chExt cx="3370630" cy="1721632"/>
          </a:xfrm>
        </p:grpSpPr>
        <p:pic>
          <p:nvPicPr>
            <p:cNvPr id="29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92C76AE2-AECE-4D94-9AF9-1BFB659328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6513765" y="3048829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9845D1-6DB8-47F9-B604-F8B4F5CA9EF9}"/>
                </a:ext>
              </a:extLst>
            </p:cNvPr>
            <p:cNvSpPr/>
            <p:nvPr/>
          </p:nvSpPr>
          <p:spPr>
            <a:xfrm>
              <a:off x="6625306" y="2975935"/>
              <a:ext cx="1173670" cy="1173669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0E6B08-3F6F-4EE5-AB3F-8725C0FF0C7A}"/>
                </a:ext>
              </a:extLst>
            </p:cNvPr>
            <p:cNvSpPr/>
            <p:nvPr/>
          </p:nvSpPr>
          <p:spPr>
            <a:xfrm flipH="1">
              <a:off x="7849839" y="2926453"/>
              <a:ext cx="515666" cy="777301"/>
            </a:xfrm>
            <a:custGeom>
              <a:avLst/>
              <a:gdLst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18 w 1532461"/>
                <a:gd name="connsiteY15" fmla="*/ 386556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50250 w 1532461"/>
                <a:gd name="connsiteY15" fmla="*/ 448469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7897 w 1532461"/>
                <a:gd name="connsiteY15" fmla="*/ 310375 h 2309994"/>
                <a:gd name="connsiteX16" fmla="*/ 388714 w 1532461"/>
                <a:gd name="connsiteY16" fmla="*/ 0 h 230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2461" h="2309994">
                  <a:moveTo>
                    <a:pt x="388714" y="0"/>
                  </a:moveTo>
                  <a:cubicBezTo>
                    <a:pt x="576560" y="0"/>
                    <a:pt x="733285" y="133244"/>
                    <a:pt x="769531" y="310375"/>
                  </a:cubicBezTo>
                  <a:lnTo>
                    <a:pt x="777210" y="386556"/>
                  </a:lnTo>
                  <a:lnTo>
                    <a:pt x="778597" y="386556"/>
                  </a:lnTo>
                  <a:cubicBezTo>
                    <a:pt x="778597" y="697056"/>
                    <a:pt x="778598" y="1007555"/>
                    <a:pt x="778598" y="1318055"/>
                  </a:cubicBezTo>
                  <a:cubicBezTo>
                    <a:pt x="778598" y="1430806"/>
                    <a:pt x="870001" y="1522209"/>
                    <a:pt x="982752" y="1522209"/>
                  </a:cubicBezTo>
                  <a:lnTo>
                    <a:pt x="1149346" y="1522209"/>
                  </a:lnTo>
                  <a:lnTo>
                    <a:pt x="1149346" y="1513022"/>
                  </a:lnTo>
                  <a:lnTo>
                    <a:pt x="1532461" y="1911508"/>
                  </a:lnTo>
                  <a:lnTo>
                    <a:pt x="1149346" y="2309994"/>
                  </a:lnTo>
                  <a:lnTo>
                    <a:pt x="1149346" y="2300807"/>
                  </a:lnTo>
                  <a:lnTo>
                    <a:pt x="982752" y="2300807"/>
                  </a:lnTo>
                  <a:cubicBezTo>
                    <a:pt x="439993" y="2300807"/>
                    <a:pt x="0" y="1860814"/>
                    <a:pt x="0" y="1318055"/>
                  </a:cubicBezTo>
                  <a:lnTo>
                    <a:pt x="0" y="388714"/>
                  </a:lnTo>
                  <a:lnTo>
                    <a:pt x="0" y="386556"/>
                  </a:lnTo>
                  <a:lnTo>
                    <a:pt x="7897" y="310375"/>
                  </a:lnTo>
                  <a:cubicBezTo>
                    <a:pt x="44143" y="133244"/>
                    <a:pt x="200868" y="0"/>
                    <a:pt x="388714" y="0"/>
                  </a:cubicBezTo>
                  <a:close/>
                </a:path>
              </a:pathLst>
            </a:cu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2" name="Title 26">
              <a:extLst>
                <a:ext uri="{FF2B5EF4-FFF2-40B4-BE49-F238E27FC236}">
                  <a16:creationId xmlns:a16="http://schemas.microsoft.com/office/drawing/2014/main" id="{9FF5DE91-1C09-490E-8C0D-14996489D527}"/>
                </a:ext>
              </a:extLst>
            </p:cNvPr>
            <p:cNvSpPr txBox="1">
              <a:spLocks/>
            </p:cNvSpPr>
            <p:nvPr/>
          </p:nvSpPr>
          <p:spPr>
            <a:xfrm>
              <a:off x="4994875" y="4061729"/>
              <a:ext cx="2400300" cy="58635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200" b="0" kern="1200" cap="small" spc="-5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dirty="0"/>
                <a:t>Wikipedia first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E6CE93-BD45-4C8F-952C-CE4A79F62F38}"/>
              </a:ext>
            </a:extLst>
          </p:cNvPr>
          <p:cNvGrpSpPr/>
          <p:nvPr/>
        </p:nvGrpSpPr>
        <p:grpSpPr>
          <a:xfrm>
            <a:off x="5646616" y="4843802"/>
            <a:ext cx="1856644" cy="1245058"/>
            <a:chOff x="6053869" y="4659386"/>
            <a:chExt cx="1856644" cy="1245058"/>
          </a:xfrm>
        </p:grpSpPr>
        <p:pic>
          <p:nvPicPr>
            <p:cNvPr id="37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A272C0C4-1FE3-4341-B5D7-3FAC7C25B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6513765" y="4788004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8D98584-999B-477D-B057-2D79B749B313}"/>
                </a:ext>
              </a:extLst>
            </p:cNvPr>
            <p:cNvSpPr/>
            <p:nvPr/>
          </p:nvSpPr>
          <p:spPr>
            <a:xfrm>
              <a:off x="6625306" y="4715110"/>
              <a:ext cx="1173670" cy="1173669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F5E8B6E-FDA9-49FB-98C3-2DE18CEDB7EB}"/>
                </a:ext>
              </a:extLst>
            </p:cNvPr>
            <p:cNvSpPr/>
            <p:nvPr/>
          </p:nvSpPr>
          <p:spPr>
            <a:xfrm>
              <a:off x="6053869" y="4659386"/>
              <a:ext cx="515666" cy="777301"/>
            </a:xfrm>
            <a:custGeom>
              <a:avLst/>
              <a:gdLst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18 w 1532461"/>
                <a:gd name="connsiteY15" fmla="*/ 386556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50250 w 1532461"/>
                <a:gd name="connsiteY15" fmla="*/ 448469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7897 w 1532461"/>
                <a:gd name="connsiteY15" fmla="*/ 310375 h 2309994"/>
                <a:gd name="connsiteX16" fmla="*/ 388714 w 1532461"/>
                <a:gd name="connsiteY16" fmla="*/ 0 h 230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2461" h="2309994">
                  <a:moveTo>
                    <a:pt x="388714" y="0"/>
                  </a:moveTo>
                  <a:cubicBezTo>
                    <a:pt x="576560" y="0"/>
                    <a:pt x="733285" y="133244"/>
                    <a:pt x="769531" y="310375"/>
                  </a:cubicBezTo>
                  <a:lnTo>
                    <a:pt x="777210" y="386556"/>
                  </a:lnTo>
                  <a:lnTo>
                    <a:pt x="778597" y="386556"/>
                  </a:lnTo>
                  <a:cubicBezTo>
                    <a:pt x="778597" y="697056"/>
                    <a:pt x="778598" y="1007555"/>
                    <a:pt x="778598" y="1318055"/>
                  </a:cubicBezTo>
                  <a:cubicBezTo>
                    <a:pt x="778598" y="1430806"/>
                    <a:pt x="870001" y="1522209"/>
                    <a:pt x="982752" y="1522209"/>
                  </a:cubicBezTo>
                  <a:lnTo>
                    <a:pt x="1149346" y="1522209"/>
                  </a:lnTo>
                  <a:lnTo>
                    <a:pt x="1149346" y="1513022"/>
                  </a:lnTo>
                  <a:lnTo>
                    <a:pt x="1532461" y="1911508"/>
                  </a:lnTo>
                  <a:lnTo>
                    <a:pt x="1149346" y="2309994"/>
                  </a:lnTo>
                  <a:lnTo>
                    <a:pt x="1149346" y="2300807"/>
                  </a:lnTo>
                  <a:lnTo>
                    <a:pt x="982752" y="2300807"/>
                  </a:lnTo>
                  <a:cubicBezTo>
                    <a:pt x="439993" y="2300807"/>
                    <a:pt x="0" y="1860814"/>
                    <a:pt x="0" y="1318055"/>
                  </a:cubicBezTo>
                  <a:lnTo>
                    <a:pt x="0" y="388714"/>
                  </a:lnTo>
                  <a:lnTo>
                    <a:pt x="0" y="386556"/>
                  </a:lnTo>
                  <a:lnTo>
                    <a:pt x="7897" y="310375"/>
                  </a:lnTo>
                  <a:cubicBezTo>
                    <a:pt x="44143" y="133244"/>
                    <a:pt x="200868" y="0"/>
                    <a:pt x="388714" y="0"/>
                  </a:cubicBezTo>
                  <a:close/>
                </a:path>
              </a:pathLst>
            </a:cu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8CBEADB-4555-4510-A1A9-B1475D07BADA}"/>
              </a:ext>
            </a:extLst>
          </p:cNvPr>
          <p:cNvGrpSpPr/>
          <p:nvPr/>
        </p:nvGrpSpPr>
        <p:grpSpPr>
          <a:xfrm>
            <a:off x="4158132" y="4843802"/>
            <a:ext cx="2829790" cy="1591714"/>
            <a:chOff x="4565385" y="4843802"/>
            <a:chExt cx="2829790" cy="159171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922816A-39EE-4452-970A-90B05ABA0C4F}"/>
                </a:ext>
              </a:extLst>
            </p:cNvPr>
            <p:cNvSpPr/>
            <p:nvPr/>
          </p:nvSpPr>
          <p:spPr>
            <a:xfrm>
              <a:off x="4565385" y="4882473"/>
              <a:ext cx="1173670" cy="117367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4" name="Picture 2" descr="File:Journal Icon.png">
              <a:extLst>
                <a:ext uri="{FF2B5EF4-FFF2-40B4-BE49-F238E27FC236}">
                  <a16:creationId xmlns:a16="http://schemas.microsoft.com/office/drawing/2014/main" id="{A1198613-BE7F-4AD2-B45E-2883E7F26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163" y="5053446"/>
              <a:ext cx="994077" cy="88389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B302B26-B139-4C59-93E0-87AF1E5EECC3}"/>
                </a:ext>
              </a:extLst>
            </p:cNvPr>
            <p:cNvSpPr/>
            <p:nvPr/>
          </p:nvSpPr>
          <p:spPr>
            <a:xfrm>
              <a:off x="4565385" y="4887749"/>
              <a:ext cx="1173670" cy="1173670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3462169-A645-4FB3-8D2D-A84435B12FAF}"/>
                </a:ext>
              </a:extLst>
            </p:cNvPr>
            <p:cNvSpPr/>
            <p:nvPr/>
          </p:nvSpPr>
          <p:spPr>
            <a:xfrm flipH="1">
              <a:off x="5800182" y="4843802"/>
              <a:ext cx="515666" cy="777301"/>
            </a:xfrm>
            <a:custGeom>
              <a:avLst/>
              <a:gdLst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18 w 1532461"/>
                <a:gd name="connsiteY15" fmla="*/ 386556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50250 w 1532461"/>
                <a:gd name="connsiteY15" fmla="*/ 448469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7897 w 1532461"/>
                <a:gd name="connsiteY15" fmla="*/ 310375 h 2309994"/>
                <a:gd name="connsiteX16" fmla="*/ 388714 w 1532461"/>
                <a:gd name="connsiteY16" fmla="*/ 0 h 230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2461" h="2309994">
                  <a:moveTo>
                    <a:pt x="388714" y="0"/>
                  </a:moveTo>
                  <a:cubicBezTo>
                    <a:pt x="576560" y="0"/>
                    <a:pt x="733285" y="133244"/>
                    <a:pt x="769531" y="310375"/>
                  </a:cubicBezTo>
                  <a:lnTo>
                    <a:pt x="777210" y="386556"/>
                  </a:lnTo>
                  <a:lnTo>
                    <a:pt x="778597" y="386556"/>
                  </a:lnTo>
                  <a:cubicBezTo>
                    <a:pt x="778597" y="697056"/>
                    <a:pt x="778598" y="1007555"/>
                    <a:pt x="778598" y="1318055"/>
                  </a:cubicBezTo>
                  <a:cubicBezTo>
                    <a:pt x="778598" y="1430806"/>
                    <a:pt x="870001" y="1522209"/>
                    <a:pt x="982752" y="1522209"/>
                  </a:cubicBezTo>
                  <a:lnTo>
                    <a:pt x="1149346" y="1522209"/>
                  </a:lnTo>
                  <a:lnTo>
                    <a:pt x="1149346" y="1513022"/>
                  </a:lnTo>
                  <a:lnTo>
                    <a:pt x="1532461" y="1911508"/>
                  </a:lnTo>
                  <a:lnTo>
                    <a:pt x="1149346" y="2309994"/>
                  </a:lnTo>
                  <a:lnTo>
                    <a:pt x="1149346" y="2300807"/>
                  </a:lnTo>
                  <a:lnTo>
                    <a:pt x="982752" y="2300807"/>
                  </a:lnTo>
                  <a:cubicBezTo>
                    <a:pt x="439993" y="2300807"/>
                    <a:pt x="0" y="1860814"/>
                    <a:pt x="0" y="1318055"/>
                  </a:cubicBezTo>
                  <a:lnTo>
                    <a:pt x="0" y="388714"/>
                  </a:lnTo>
                  <a:lnTo>
                    <a:pt x="0" y="386556"/>
                  </a:lnTo>
                  <a:lnTo>
                    <a:pt x="7897" y="310375"/>
                  </a:lnTo>
                  <a:cubicBezTo>
                    <a:pt x="44143" y="133244"/>
                    <a:pt x="200868" y="0"/>
                    <a:pt x="388714" y="0"/>
                  </a:cubicBezTo>
                  <a:close/>
                </a:path>
              </a:pathLst>
            </a:cu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2" name="Title 26">
              <a:extLst>
                <a:ext uri="{FF2B5EF4-FFF2-40B4-BE49-F238E27FC236}">
                  <a16:creationId xmlns:a16="http://schemas.microsoft.com/office/drawing/2014/main" id="{BC79F81B-FC20-4DE2-BF4C-59D871E89F05}"/>
                </a:ext>
              </a:extLst>
            </p:cNvPr>
            <p:cNvSpPr txBox="1">
              <a:spLocks/>
            </p:cNvSpPr>
            <p:nvPr/>
          </p:nvSpPr>
          <p:spPr>
            <a:xfrm>
              <a:off x="4994875" y="5849160"/>
              <a:ext cx="2400300" cy="58635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200" b="0" kern="1200" cap="small" spc="-5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dirty="0"/>
                <a:t>Parallel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A72C33-0206-49FF-B42F-487C7B2940B9}"/>
              </a:ext>
            </a:extLst>
          </p:cNvPr>
          <p:cNvGrpSpPr/>
          <p:nvPr/>
        </p:nvGrpSpPr>
        <p:grpSpPr>
          <a:xfrm>
            <a:off x="8352343" y="441552"/>
            <a:ext cx="813826" cy="801722"/>
            <a:chOff x="8330174" y="429336"/>
            <a:chExt cx="813826" cy="801722"/>
          </a:xfrm>
        </p:grpSpPr>
        <p:pic>
          <p:nvPicPr>
            <p:cNvPr id="20" name="Picture 2" descr="WikiJournal logo (flat blue yellow).svg">
              <a:extLst>
                <a:ext uri="{FF2B5EF4-FFF2-40B4-BE49-F238E27FC236}">
                  <a16:creationId xmlns:a16="http://schemas.microsoft.com/office/drawing/2014/main" id="{ADDA7A19-27D2-4DB0-B3F5-7A5005173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3643" y="429336"/>
              <a:ext cx="586889" cy="586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itle 26">
              <a:extLst>
                <a:ext uri="{FF2B5EF4-FFF2-40B4-BE49-F238E27FC236}">
                  <a16:creationId xmlns:a16="http://schemas.microsoft.com/office/drawing/2014/main" id="{6F5D014F-F8E1-42D2-9D7C-5259B088875A}"/>
                </a:ext>
              </a:extLst>
            </p:cNvPr>
            <p:cNvSpPr txBox="1">
              <a:spLocks/>
            </p:cNvSpPr>
            <p:nvPr/>
          </p:nvSpPr>
          <p:spPr>
            <a:xfrm>
              <a:off x="8330174" y="1074477"/>
              <a:ext cx="813826" cy="156581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200" b="0" kern="1200" cap="small" spc="-5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sz="11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WikiJournal</a:t>
              </a:r>
              <a:endParaRPr lang="en-AU" sz="1100" dirty="0">
                <a:latin typeface="Sorts Mill Goudy" panose="02000503000000000000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CB6D57B-D826-4867-AFD1-0C59F345A59A}"/>
              </a:ext>
            </a:extLst>
          </p:cNvPr>
          <p:cNvGrpSpPr/>
          <p:nvPr/>
        </p:nvGrpSpPr>
        <p:grpSpPr>
          <a:xfrm>
            <a:off x="7693445" y="401090"/>
            <a:ext cx="658898" cy="822937"/>
            <a:chOff x="206005" y="3119802"/>
            <a:chExt cx="658898" cy="822937"/>
          </a:xfrm>
        </p:grpSpPr>
        <p:pic>
          <p:nvPicPr>
            <p:cNvPr id="47" name="Picture 2" descr="https://upload.wikimedia.org/wikipedia/commons/thumb/b/b0/PLOS_logo_2012.svg/800px-PLOS_logo_2012.svg.png">
              <a:extLst>
                <a:ext uri="{FF2B5EF4-FFF2-40B4-BE49-F238E27FC236}">
                  <a16:creationId xmlns:a16="http://schemas.microsoft.com/office/drawing/2014/main" id="{ED572C2F-D163-436B-8E70-6ED8286D3B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8" t="-1" r="43392" b="9566"/>
            <a:stretch/>
          </p:blipFill>
          <p:spPr bwMode="auto">
            <a:xfrm>
              <a:off x="369359" y="3801625"/>
              <a:ext cx="332190" cy="14111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https://upload.wikimedia.org/wikipedia/commons/thumb/b/b0/PLOS_logo_2012.svg/800px-PLOS_logo_2012.svg.png">
              <a:extLst>
                <a:ext uri="{FF2B5EF4-FFF2-40B4-BE49-F238E27FC236}">
                  <a16:creationId xmlns:a16="http://schemas.microsoft.com/office/drawing/2014/main" id="{48E4C3D1-78BE-4C8B-82ED-8C2B9883DC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81645" b="-4414"/>
            <a:stretch/>
          </p:blipFill>
          <p:spPr bwMode="auto">
            <a:xfrm>
              <a:off x="206005" y="3119802"/>
              <a:ext cx="658898" cy="67467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533A439-1402-4F71-9371-A8501E25DD2F}"/>
              </a:ext>
            </a:extLst>
          </p:cNvPr>
          <p:cNvGrpSpPr/>
          <p:nvPr/>
        </p:nvGrpSpPr>
        <p:grpSpPr>
          <a:xfrm>
            <a:off x="379362" y="5804035"/>
            <a:ext cx="511582" cy="405162"/>
            <a:chOff x="8281431" y="2557943"/>
            <a:chExt cx="881060" cy="697784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DD1042DD-2699-46B0-B99B-08F8A7B99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r="4840"/>
            <a:stretch/>
          </p:blipFill>
          <p:spPr>
            <a:xfrm>
              <a:off x="8323003" y="2557943"/>
              <a:ext cx="797933" cy="227037"/>
            </a:xfrm>
            <a:prstGeom prst="rect">
              <a:avLst/>
            </a:prstGeom>
          </p:spPr>
        </p:pic>
        <p:pic>
          <p:nvPicPr>
            <p:cNvPr id="60" name="Picture 4" descr="https://upload.wikimedia.org/wikipedia/en/c/c1/RNA_Biology_cover.jpg">
              <a:extLst>
                <a:ext uri="{FF2B5EF4-FFF2-40B4-BE49-F238E27FC236}">
                  <a16:creationId xmlns:a16="http://schemas.microsoft.com/office/drawing/2014/main" id="{B1052E5F-BD6F-4BED-B434-26757BCC7B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6" t="2714" r="7454" b="74335"/>
            <a:stretch/>
          </p:blipFill>
          <p:spPr bwMode="auto">
            <a:xfrm>
              <a:off x="8281431" y="2933854"/>
              <a:ext cx="881060" cy="321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457ADD-3D37-4E1A-AEE9-CB7046D4D29F}"/>
              </a:ext>
            </a:extLst>
          </p:cNvPr>
          <p:cNvGrpSpPr/>
          <p:nvPr/>
        </p:nvGrpSpPr>
        <p:grpSpPr>
          <a:xfrm>
            <a:off x="447484" y="4466920"/>
            <a:ext cx="375338" cy="456238"/>
            <a:chOff x="446588" y="4466920"/>
            <a:chExt cx="375338" cy="456238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7E58F57-41A1-4D67-BE3C-A69A03D1757D}"/>
                </a:ext>
              </a:extLst>
            </p:cNvPr>
            <p:cNvSpPr/>
            <p:nvPr/>
          </p:nvSpPr>
          <p:spPr>
            <a:xfrm>
              <a:off x="517334" y="4536385"/>
              <a:ext cx="227204" cy="22720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1" name="Picture 2" descr="https://upload.wikimedia.org/wikipedia/commons/thumb/b/b0/PLOS_logo_2012.svg/800px-PLOS_logo_2012.svg.png">
              <a:extLst>
                <a:ext uri="{FF2B5EF4-FFF2-40B4-BE49-F238E27FC236}">
                  <a16:creationId xmlns:a16="http://schemas.microsoft.com/office/drawing/2014/main" id="{243DA836-C86A-4DD5-A4F2-7668811D50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81645" b="-23952"/>
            <a:stretch/>
          </p:blipFill>
          <p:spPr bwMode="auto">
            <a:xfrm>
              <a:off x="446588" y="4466920"/>
              <a:ext cx="375338" cy="45623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" name="Picture 2" descr="WikiJournal logo (flat blue yellow).svg">
            <a:extLst>
              <a:ext uri="{FF2B5EF4-FFF2-40B4-BE49-F238E27FC236}">
                <a16:creationId xmlns:a16="http://schemas.microsoft.com/office/drawing/2014/main" id="{F4A340B3-0E40-4208-8D6B-A2BE1C049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9" y="5157827"/>
            <a:ext cx="366808" cy="3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1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5A84BEE-2F3D-4F06-8FF7-315EEE5060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07681" y="1702461"/>
            <a:ext cx="4714876" cy="47051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C5332A-5119-4E2D-A133-8553195F3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99" y="1695944"/>
            <a:ext cx="3393376" cy="47250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E37F43-04D5-42F1-BC9F-B5C310EEE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681" y="1702461"/>
            <a:ext cx="4714876" cy="4705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FEF599-9754-4FA6-A5E0-9274346B2BE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5199" y="1693225"/>
            <a:ext cx="3393376" cy="47250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C028CA-C260-4B08-AAD6-9AB34B17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Academic and </a:t>
            </a:r>
            <a:r>
              <a:rPr lang="en-AU" dirty="0" err="1"/>
              <a:t>Wikipedic</a:t>
            </a:r>
            <a:r>
              <a:rPr lang="en-AU" dirty="0"/>
              <a:t> versions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107A9-0FA5-4664-AE63-27343EB23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F57E2B-192C-4102-B99F-4704D1ADBC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F7D9850-2863-4833-8C1F-00894E57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766" y="3722255"/>
            <a:ext cx="4469066" cy="269079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04D0C49-B279-45E7-88F9-24008F0C4AC2}"/>
              </a:ext>
            </a:extLst>
          </p:cNvPr>
          <p:cNvSpPr/>
          <p:nvPr/>
        </p:nvSpPr>
        <p:spPr>
          <a:xfrm rot="5400000">
            <a:off x="5338223" y="3255986"/>
            <a:ext cx="2690800" cy="3623339"/>
          </a:xfrm>
          <a:prstGeom prst="triangle">
            <a:avLst>
              <a:gd name="adj" fmla="val 100000"/>
            </a:avLst>
          </a:prstGeom>
          <a:solidFill>
            <a:srgbClr val="F2F2F2">
              <a:alpha val="7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36B56-FB7B-4EDF-90EA-AF08C42ABD0F}"/>
              </a:ext>
            </a:extLst>
          </p:cNvPr>
          <p:cNvSpPr/>
          <p:nvPr/>
        </p:nvSpPr>
        <p:spPr>
          <a:xfrm>
            <a:off x="445198" y="5745018"/>
            <a:ext cx="4376183" cy="64654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63FFA-FACE-456E-AD0C-92FB28470636}"/>
              </a:ext>
            </a:extLst>
          </p:cNvPr>
          <p:cNvGrpSpPr/>
          <p:nvPr/>
        </p:nvGrpSpPr>
        <p:grpSpPr>
          <a:xfrm>
            <a:off x="8352343" y="441552"/>
            <a:ext cx="813826" cy="801722"/>
            <a:chOff x="8330174" y="429336"/>
            <a:chExt cx="813826" cy="801722"/>
          </a:xfrm>
        </p:grpSpPr>
        <p:pic>
          <p:nvPicPr>
            <p:cNvPr id="17" name="Picture 2" descr="WikiJournal logo (flat blue yellow).svg">
              <a:extLst>
                <a:ext uri="{FF2B5EF4-FFF2-40B4-BE49-F238E27FC236}">
                  <a16:creationId xmlns:a16="http://schemas.microsoft.com/office/drawing/2014/main" id="{6E53B243-D372-4FE8-B8AA-FA8F4F5F3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3643" y="429336"/>
              <a:ext cx="586889" cy="586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itle 26">
              <a:extLst>
                <a:ext uri="{FF2B5EF4-FFF2-40B4-BE49-F238E27FC236}">
                  <a16:creationId xmlns:a16="http://schemas.microsoft.com/office/drawing/2014/main" id="{412E3B1B-E9C7-47FD-B4DC-61C6EE3C9E8B}"/>
                </a:ext>
              </a:extLst>
            </p:cNvPr>
            <p:cNvSpPr txBox="1">
              <a:spLocks/>
            </p:cNvSpPr>
            <p:nvPr/>
          </p:nvSpPr>
          <p:spPr>
            <a:xfrm>
              <a:off x="8330174" y="1074477"/>
              <a:ext cx="813826" cy="156581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200" b="0" kern="1200" cap="small" spc="-5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sz="11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WikiJournal</a:t>
              </a:r>
              <a:endParaRPr lang="en-AU" sz="1100" dirty="0">
                <a:latin typeface="Sorts Mill Goudy" panose="02000503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DA3D32-7B38-4F89-A4E1-FCE8D95400B3}"/>
              </a:ext>
            </a:extLst>
          </p:cNvPr>
          <p:cNvGrpSpPr/>
          <p:nvPr/>
        </p:nvGrpSpPr>
        <p:grpSpPr>
          <a:xfrm>
            <a:off x="7693445" y="401090"/>
            <a:ext cx="658898" cy="822937"/>
            <a:chOff x="206005" y="3119802"/>
            <a:chExt cx="658898" cy="822937"/>
          </a:xfrm>
        </p:grpSpPr>
        <p:pic>
          <p:nvPicPr>
            <p:cNvPr id="20" name="Picture 2" descr="https://upload.wikimedia.org/wikipedia/commons/thumb/b/b0/PLOS_logo_2012.svg/800px-PLOS_logo_2012.svg.png">
              <a:extLst>
                <a:ext uri="{FF2B5EF4-FFF2-40B4-BE49-F238E27FC236}">
                  <a16:creationId xmlns:a16="http://schemas.microsoft.com/office/drawing/2014/main" id="{9B08E377-D56B-48E1-BA06-511F17388A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8" t="-1" r="43392" b="9566"/>
            <a:stretch/>
          </p:blipFill>
          <p:spPr bwMode="auto">
            <a:xfrm>
              <a:off x="369359" y="3801625"/>
              <a:ext cx="332190" cy="14111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s://upload.wikimedia.org/wikipedia/commons/thumb/b/b0/PLOS_logo_2012.svg/800px-PLOS_logo_2012.svg.png">
              <a:extLst>
                <a:ext uri="{FF2B5EF4-FFF2-40B4-BE49-F238E27FC236}">
                  <a16:creationId xmlns:a16="http://schemas.microsoft.com/office/drawing/2014/main" id="{A3D86458-4803-458A-8D4A-844DA8290A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81645" b="-4414"/>
            <a:stretch/>
          </p:blipFill>
          <p:spPr bwMode="auto">
            <a:xfrm>
              <a:off x="206005" y="3119802"/>
              <a:ext cx="658898" cy="67467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58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4D5EC3-8C29-4864-ACC1-F8567846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International projects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1196C3-98C7-4041-9EB5-40B3DECA5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875" y="1748641"/>
            <a:ext cx="8234125" cy="4431499"/>
          </a:xfrm>
        </p:spPr>
        <p:txBody>
          <a:bodyPr>
            <a:normAutofit/>
          </a:bodyPr>
          <a:lstStyle/>
          <a:p>
            <a:r>
              <a:rPr lang="en-AU" sz="2400" dirty="0" err="1"/>
              <a:t>WikiEdu</a:t>
            </a:r>
            <a:endParaRPr lang="en-AU" sz="2400" dirty="0"/>
          </a:p>
          <a:p>
            <a:pPr lvl="1"/>
            <a:r>
              <a:rPr lang="en-AU" sz="1800" dirty="0"/>
              <a:t>Wikipedia editing as part of assessed student coursework</a:t>
            </a:r>
          </a:p>
          <a:p>
            <a:pPr lvl="1"/>
            <a:r>
              <a:rPr lang="en-AU" sz="1800" dirty="0"/>
              <a:t>Used in psychology courses at dozens of US universities</a:t>
            </a:r>
          </a:p>
          <a:p>
            <a:pPr lvl="1"/>
            <a:r>
              <a:rPr lang="en-AU" sz="1800" dirty="0"/>
              <a:t>	e.g. UCLA, Uni North Carolina, Uni Michigan, FIU</a:t>
            </a:r>
          </a:p>
          <a:p>
            <a:r>
              <a:rPr lang="en-AU" sz="2400" dirty="0" err="1"/>
              <a:t>WikiJournals</a:t>
            </a:r>
            <a:endParaRPr lang="en-AU" sz="2400" dirty="0"/>
          </a:p>
          <a:p>
            <a:pPr lvl="1"/>
            <a:r>
              <a:rPr lang="en-AU" sz="1800" dirty="0"/>
              <a:t>Academic journals that dual-publish 1) stable version of record, 2) into Wikipedia</a:t>
            </a:r>
          </a:p>
          <a:p>
            <a:r>
              <a:rPr lang="en-AU" sz="2400" dirty="0"/>
              <a:t>ORCID integration</a:t>
            </a:r>
          </a:p>
          <a:p>
            <a:r>
              <a:rPr lang="en-AU" sz="2400" dirty="0" err="1"/>
              <a:t>WikiCite</a:t>
            </a:r>
            <a:endParaRPr lang="en-AU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75D930-B57A-4F2A-BDB5-FA68A58FFC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90A282F-CF3A-4172-B8D0-E88001F55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</p:spPr>
        <p:txBody>
          <a:bodyPr/>
          <a:lstStyle/>
          <a:p>
            <a:fld id="{CE88B329-2985-4DFE-8A92-737A35BD3460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972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Project and collaboration formats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D5C8D-E882-4AE9-B35F-BC5A17F9F2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CF3C9214-6A38-4B8A-80BB-5086EDC4788C}"/>
              </a:ext>
            </a:extLst>
          </p:cNvPr>
          <p:cNvSpPr/>
          <p:nvPr/>
        </p:nvSpPr>
        <p:spPr>
          <a:xfrm rot="5400000">
            <a:off x="82829" y="3701907"/>
            <a:ext cx="4660614" cy="846666"/>
          </a:xfrm>
          <a:prstGeom prst="leftRightArrow">
            <a:avLst/>
          </a:prstGeom>
          <a:gradFill flip="none" rotWithShape="1">
            <a:gsLst>
              <a:gs pos="0">
                <a:srgbClr val="5050C0"/>
              </a:gs>
              <a:gs pos="74000">
                <a:srgbClr val="B33B3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13C7A3-5079-4590-9235-4A32D6458B79}"/>
              </a:ext>
            </a:extLst>
          </p:cNvPr>
          <p:cNvSpPr txBox="1"/>
          <p:nvPr/>
        </p:nvSpPr>
        <p:spPr>
          <a:xfrm>
            <a:off x="503820" y="2245571"/>
            <a:ext cx="1665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2400" dirty="0"/>
              <a:t>Institutional</a:t>
            </a:r>
          </a:p>
          <a:p>
            <a:pPr algn="r"/>
            <a:r>
              <a:rPr lang="en-AU" sz="2400" dirty="0"/>
              <a:t>/ Long-term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10A0C-CDFD-419C-88FD-A106D1980327}"/>
              </a:ext>
            </a:extLst>
          </p:cNvPr>
          <p:cNvSpPr txBox="1"/>
          <p:nvPr/>
        </p:nvSpPr>
        <p:spPr>
          <a:xfrm>
            <a:off x="2659942" y="2220613"/>
            <a:ext cx="577555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Wikipedian in Residence</a:t>
            </a:r>
          </a:p>
          <a:p>
            <a:r>
              <a:rPr lang="en-AU" sz="2400" dirty="0"/>
              <a:t>Formal, ongoing partnerships </a:t>
            </a:r>
          </a:p>
          <a:p>
            <a:endParaRPr lang="en-AU" sz="2400" dirty="0"/>
          </a:p>
          <a:p>
            <a:endParaRPr lang="en-AU" sz="2400" dirty="0"/>
          </a:p>
          <a:p>
            <a:r>
              <a:rPr lang="en-AU" sz="2400" dirty="0"/>
              <a:t>Repeating meetups</a:t>
            </a:r>
          </a:p>
          <a:p>
            <a:r>
              <a:rPr lang="en-AU" sz="2400" dirty="0"/>
              <a:t>Edit-a-thons / </a:t>
            </a:r>
            <a:r>
              <a:rPr lang="en-AU" sz="2400" dirty="0" err="1"/>
              <a:t>Wikibombs</a:t>
            </a:r>
            <a:endParaRPr lang="en-AU" sz="2400" dirty="0"/>
          </a:p>
          <a:p>
            <a:endParaRPr lang="en-AU" sz="2400" dirty="0"/>
          </a:p>
          <a:p>
            <a:endParaRPr lang="en-AU" sz="2400" dirty="0"/>
          </a:p>
          <a:p>
            <a:r>
              <a:rPr lang="en-AU" sz="2400" dirty="0" err="1"/>
              <a:t>Treasurehunts</a:t>
            </a:r>
            <a:r>
              <a:rPr lang="en-AU" sz="2400" dirty="0"/>
              <a:t> (content, images, citations)</a:t>
            </a:r>
          </a:p>
          <a:p>
            <a:r>
              <a:rPr lang="en-AU" sz="2400" dirty="0"/>
              <a:t>Edit training (Wikipedia, </a:t>
            </a:r>
            <a:r>
              <a:rPr lang="en-AU" sz="2400" dirty="0" err="1"/>
              <a:t>Wikidata</a:t>
            </a:r>
            <a:r>
              <a:rPr lang="en-AU" sz="2400" dirty="0"/>
              <a:t>, Commons)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45AC6A-C660-4030-9CAD-A8371E02286D}"/>
              </a:ext>
            </a:extLst>
          </p:cNvPr>
          <p:cNvSpPr txBox="1"/>
          <p:nvPr/>
        </p:nvSpPr>
        <p:spPr>
          <a:xfrm>
            <a:off x="442137" y="5175308"/>
            <a:ext cx="1726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2400" dirty="0"/>
              <a:t>Individual</a:t>
            </a:r>
          </a:p>
          <a:p>
            <a:pPr algn="r"/>
            <a:r>
              <a:rPr lang="en-AU" sz="2400" dirty="0"/>
              <a:t>/ Short-term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E0870B0-818A-4FA4-B4B7-794C993FC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</p:spPr>
        <p:txBody>
          <a:bodyPr/>
          <a:lstStyle/>
          <a:p>
            <a:fld id="{CE88B329-2985-4DFE-8A92-737A35BD3460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33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D1DCB-5C1F-4E56-A9A1-FD4770AB6D65}"/>
              </a:ext>
            </a:extLst>
          </p:cNvPr>
          <p:cNvGrpSpPr/>
          <p:nvPr/>
        </p:nvGrpSpPr>
        <p:grpSpPr>
          <a:xfrm>
            <a:off x="884256" y="4337155"/>
            <a:ext cx="7265444" cy="1173888"/>
            <a:chOff x="884256" y="4337155"/>
            <a:chExt cx="7265444" cy="117388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38DA7E2-2406-42C4-AA43-DAEE53322493}"/>
                </a:ext>
              </a:extLst>
            </p:cNvPr>
            <p:cNvGrpSpPr/>
            <p:nvPr/>
          </p:nvGrpSpPr>
          <p:grpSpPr>
            <a:xfrm>
              <a:off x="884256" y="4337155"/>
              <a:ext cx="7265444" cy="1173888"/>
              <a:chOff x="884256" y="5324379"/>
              <a:chExt cx="7265444" cy="1173888"/>
            </a:xfrm>
          </p:grpSpPr>
          <p:sp>
            <p:nvSpPr>
              <p:cNvPr id="29" name="Text Placeholder 5">
                <a:extLst>
                  <a:ext uri="{FF2B5EF4-FFF2-40B4-BE49-F238E27FC236}">
                    <a16:creationId xmlns:a16="http://schemas.microsoft.com/office/drawing/2014/main" id="{8534A5AA-E40E-44F2-B392-38794AD763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257" y="5324379"/>
                <a:ext cx="7265443" cy="578006"/>
              </a:xfrm>
              <a:prstGeom prst="rect">
                <a:avLst/>
              </a:prstGeom>
              <a:solidFill>
                <a:srgbClr val="FFE701"/>
              </a:solidFill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377" rtl="0" eaLnBrk="1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Calibri Light" panose="020F0302020204030204" pitchFamily="34" charset="0"/>
                  <a:buNone/>
                  <a:defRPr sz="2000" b="0" kern="1200" cap="small" spc="11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800" b="1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566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754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5943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131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320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50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>
                    <a:solidFill>
                      <a:schemeClr val="tx1"/>
                    </a:solidFill>
                  </a:rPr>
                  <a:t>Part of the wider knowledge ecosystem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Content Placeholder 8">
                <a:extLst>
                  <a:ext uri="{FF2B5EF4-FFF2-40B4-BE49-F238E27FC236}">
                    <a16:creationId xmlns:a16="http://schemas.microsoft.com/office/drawing/2014/main" id="{363297BB-F7AF-4A2B-91D9-08B8A686FA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256" y="5905698"/>
                <a:ext cx="7265443" cy="59256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185734" indent="-185734" algn="l" defTabSz="914377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Calibri Light" panose="020F0302020204030204" pitchFamily="34" charset="0"/>
                  <a:buChar char="‐"/>
                  <a:defRPr sz="1800" kern="1200" spc="11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44500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0238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82293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097253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1599960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899953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199945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99938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/>
                  <a:t>Connected projects and collaborations</a:t>
                </a:r>
              </a:p>
            </p:txBody>
          </p:sp>
        </p:grpSp>
        <p:pic>
          <p:nvPicPr>
            <p:cNvPr id="2050" name="Picture 2" descr="Image result for network icon">
              <a:extLst>
                <a:ext uri="{FF2B5EF4-FFF2-40B4-BE49-F238E27FC236}">
                  <a16:creationId xmlns:a16="http://schemas.microsoft.com/office/drawing/2014/main" id="{3879F53D-E64D-4CA9-83A3-46F015FC7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008" y="4375399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84257" y="3177172"/>
            <a:ext cx="3554841" cy="5796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How to edit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94859" y="3177172"/>
            <a:ext cx="3554841" cy="579600"/>
          </a:xfrm>
          <a:solidFill>
            <a:srgbClr val="6A6EC4"/>
          </a:solidFill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How to edit right!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379677" y="6498000"/>
            <a:ext cx="1738923" cy="360000"/>
          </a:xfrm>
          <a:prstGeom prst="rect">
            <a:avLst/>
          </a:prstGeom>
        </p:spPr>
        <p:txBody>
          <a:bodyPr/>
          <a:lstStyle/>
          <a:p>
            <a:fld id="{CE88B329-2985-4DFE-8A92-737A35BD3460}" type="slidenum">
              <a:rPr lang="en-GB" smtClean="0"/>
              <a:t>39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884257" y="3760488"/>
            <a:ext cx="3554841" cy="676639"/>
          </a:xfrm>
        </p:spPr>
        <p:txBody>
          <a:bodyPr>
            <a:normAutofit/>
          </a:bodyPr>
          <a:lstStyle/>
          <a:p>
            <a:r>
              <a:rPr lang="en-AU" dirty="0"/>
              <a:t>Text, images, references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94859" y="3760488"/>
            <a:ext cx="3554841" cy="714375"/>
          </a:xfrm>
        </p:spPr>
        <p:txBody>
          <a:bodyPr>
            <a:normAutofit/>
          </a:bodyPr>
          <a:lstStyle/>
          <a:p>
            <a:r>
              <a:rPr lang="en-AU" dirty="0"/>
              <a:t>Best practice and common pitfalls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884257" y="1777106"/>
            <a:ext cx="7265443" cy="1319013"/>
            <a:chOff x="884257" y="1444565"/>
            <a:chExt cx="7265443" cy="1319013"/>
          </a:xfrm>
        </p:grpSpPr>
        <p:sp>
          <p:nvSpPr>
            <p:cNvPr id="12" name="Text Placeholder 5"/>
            <p:cNvSpPr txBox="1">
              <a:spLocks/>
            </p:cNvSpPr>
            <p:nvPr/>
          </p:nvSpPr>
          <p:spPr>
            <a:xfrm>
              <a:off x="884257" y="1444565"/>
              <a:ext cx="7265443" cy="578006"/>
            </a:xfrm>
            <a:prstGeom prst="rect">
              <a:avLst/>
            </a:prstGeom>
            <a:solidFill>
              <a:srgbClr val="F6820E"/>
            </a:solidFill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None/>
                <a:defRPr sz="2000" b="0" kern="1200" cap="small" spc="11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8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>
                  <a:solidFill>
                    <a:schemeClr val="tx1"/>
                  </a:solidFill>
                </a:rPr>
                <a:t>Why should you be interested in editing Wikipedia?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Content Placeholder 8"/>
            <p:cNvSpPr txBox="1">
              <a:spLocks/>
            </p:cNvSpPr>
            <p:nvPr/>
          </p:nvSpPr>
          <p:spPr>
            <a:xfrm>
              <a:off x="884257" y="2024568"/>
              <a:ext cx="6915852" cy="73901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18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AU" dirty="0"/>
                <a:t>A brief introduction to the largest encyclopaedia of all time</a:t>
              </a:r>
            </a:p>
            <a:p>
              <a:pPr>
                <a:spcBef>
                  <a:spcPts val="600"/>
                </a:spcBef>
              </a:pPr>
              <a:r>
                <a:rPr lang="en-AU" dirty="0"/>
                <a:t>Why it needs you and why you need it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84256" y="5439009"/>
            <a:ext cx="7265444" cy="1173888"/>
            <a:chOff x="884256" y="5324379"/>
            <a:chExt cx="7265444" cy="1173888"/>
          </a:xfrm>
        </p:grpSpPr>
        <p:sp>
          <p:nvSpPr>
            <p:cNvPr id="10" name="Text Placeholder 5"/>
            <p:cNvSpPr txBox="1">
              <a:spLocks/>
            </p:cNvSpPr>
            <p:nvPr/>
          </p:nvSpPr>
          <p:spPr>
            <a:xfrm>
              <a:off x="884257" y="5324379"/>
              <a:ext cx="7265443" cy="5780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None/>
                <a:defRPr sz="2000" b="0" kern="1200" cap="small" spc="11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8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The hidden world behind Wikipedia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Content Placeholder 8"/>
            <p:cNvSpPr txBox="1">
              <a:spLocks/>
            </p:cNvSpPr>
            <p:nvPr/>
          </p:nvSpPr>
          <p:spPr>
            <a:xfrm>
              <a:off x="884256" y="5905698"/>
              <a:ext cx="7265443" cy="59256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18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Help, community and resources</a:t>
              </a:r>
              <a:endParaRPr lang="en-GB" dirty="0"/>
            </a:p>
            <a:p>
              <a:endParaRPr lang="en-AU" dirty="0"/>
            </a:p>
          </p:txBody>
        </p:sp>
      </p:grpSp>
      <p:pic>
        <p:nvPicPr>
          <p:cNvPr id="1030" name="Picture 6" descr="https://upload.wikimedia.org/wikipedia/commons/thumb/f/f4/Cite_newspaper.svg/75px-Cite_newspape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25" y="5331271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ke a new p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03" y="323251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Wikipedia-W-visual-balanced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94" y="1809749"/>
            <a:ext cx="700878" cy="5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435325" y="3232514"/>
            <a:ext cx="714375" cy="476250"/>
            <a:chOff x="7435325" y="3463623"/>
            <a:chExt cx="714375" cy="476250"/>
          </a:xfrm>
        </p:grpSpPr>
        <p:pic>
          <p:nvPicPr>
            <p:cNvPr id="21" name="Picture 8" descr="Make a new po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325" y="3463623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Make a new po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450" y="3463623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498000"/>
            <a:ext cx="8615363" cy="360000"/>
          </a:xfrm>
        </p:spPr>
        <p:txBody>
          <a:bodyPr/>
          <a:lstStyle/>
          <a:p>
            <a:r>
              <a:rPr lang="en-AU" dirty="0"/>
              <a:t>Icons: </a:t>
            </a:r>
            <a:r>
              <a:rPr lang="en-AU" dirty="0" err="1"/>
              <a:t>MGalloway</a:t>
            </a:r>
            <a:r>
              <a:rPr lang="en-AU" dirty="0"/>
              <a:t> WMF (Wikimedia commons)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830D89-CC05-44F9-A49A-574AE0C12FAF}"/>
              </a:ext>
            </a:extLst>
          </p:cNvPr>
          <p:cNvSpPr/>
          <p:nvPr/>
        </p:nvSpPr>
        <p:spPr>
          <a:xfrm>
            <a:off x="884257" y="1694371"/>
            <a:ext cx="7340581" cy="355390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8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Use of the internet for medical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i="0" dirty="0"/>
              <a:t>Fox, S; Duggan, M. (2013). Health online.</a:t>
            </a:r>
            <a:r>
              <a:rPr lang="en-AU" dirty="0"/>
              <a:t> Pew Research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/>
          </p:nvPr>
        </p:nvGraphicFramePr>
        <p:xfrm>
          <a:off x="0" y="1749425"/>
          <a:ext cx="4671237" cy="443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66100" y="3107088"/>
            <a:ext cx="686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7129" y="3107088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4810125" y="1892663"/>
            <a:ext cx="3805238" cy="33805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/>
              <a:t>72% </a:t>
            </a:r>
            <a:r>
              <a:rPr lang="en-AU" dirty="0"/>
              <a:t>of internet users report having looked online for health information within the past year</a:t>
            </a:r>
          </a:p>
          <a:p>
            <a:r>
              <a:rPr lang="en-AU" b="1" dirty="0"/>
              <a:t>53% </a:t>
            </a:r>
            <a:r>
              <a:rPr lang="en-AU" dirty="0"/>
              <a:t>state that it influenced their decision</a:t>
            </a:r>
          </a:p>
          <a:p>
            <a:r>
              <a:rPr lang="en-AU" b="1" dirty="0"/>
              <a:t>35% </a:t>
            </a:r>
            <a:r>
              <a:rPr lang="en-AU" dirty="0"/>
              <a:t>did not follow up their searches by visiting a clinician</a:t>
            </a:r>
          </a:p>
        </p:txBody>
      </p:sp>
      <p:pic>
        <p:nvPicPr>
          <p:cNvPr id="9" name="Picture 8" descr="File:Wikipedia-W-visual-balanced.svg">
            <a:extLst>
              <a:ext uri="{FF2B5EF4-FFF2-40B4-BE49-F238E27FC236}">
                <a16:creationId xmlns:a16="http://schemas.microsoft.com/office/drawing/2014/main" id="{7B20241A-B3CC-4BDC-929A-3ECDADBF0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36" y="810261"/>
            <a:ext cx="6896452" cy="764540"/>
          </a:xfrm>
        </p:spPr>
        <p:txBody>
          <a:bodyPr/>
          <a:lstStyle/>
          <a:p>
            <a:r>
              <a:rPr lang="en-AU" dirty="0"/>
              <a:t>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49" y="1748640"/>
            <a:ext cx="7472363" cy="3872513"/>
          </a:xfrm>
        </p:spPr>
        <p:txBody>
          <a:bodyPr>
            <a:noAutofit/>
          </a:bodyPr>
          <a:lstStyle/>
          <a:p>
            <a:r>
              <a:rPr lang="en-AU" sz="2400" dirty="0"/>
              <a:t>General community portal </a:t>
            </a:r>
            <a:r>
              <a:rPr lang="en-AU" sz="1600" dirty="0"/>
              <a:t>[[</a:t>
            </a:r>
            <a:r>
              <a:rPr lang="en-AU" sz="1600" dirty="0">
                <a:hlinkClick r:id="rId2"/>
              </a:rPr>
              <a:t>WP:COM</a:t>
            </a:r>
            <a:r>
              <a:rPr lang="en-AU" sz="1600" dirty="0"/>
              <a:t>]]</a:t>
            </a:r>
            <a:endParaRPr lang="en-AU" sz="2400" dirty="0"/>
          </a:p>
          <a:p>
            <a:pPr lvl="1"/>
            <a:r>
              <a:rPr lang="en-AU" sz="1600" dirty="0"/>
              <a:t>Help, suggestions, news</a:t>
            </a:r>
          </a:p>
          <a:p>
            <a:r>
              <a:rPr lang="en-AU" sz="2400" dirty="0"/>
              <a:t>Regional Wikimedia Chapters </a:t>
            </a:r>
            <a:r>
              <a:rPr lang="en-GB" sz="1600" dirty="0">
                <a:hlinkClick r:id="rId3"/>
              </a:rPr>
              <a:t>meta.wikimedia.org/wiki/Affiliates</a:t>
            </a:r>
            <a:endParaRPr lang="en-AU" sz="2400" dirty="0"/>
          </a:p>
          <a:p>
            <a:r>
              <a:rPr lang="en-AU" sz="2400" dirty="0" err="1"/>
              <a:t>Wikiprojects</a:t>
            </a:r>
            <a:r>
              <a:rPr lang="en-AU" sz="2400" dirty="0"/>
              <a:t> </a:t>
            </a:r>
            <a:r>
              <a:rPr lang="en-AU" sz="1600" dirty="0"/>
              <a:t>[[</a:t>
            </a:r>
            <a:r>
              <a:rPr lang="en-AU" sz="1600" dirty="0">
                <a:hlinkClick r:id="rId4"/>
              </a:rPr>
              <a:t>WP:WPDIR</a:t>
            </a:r>
            <a:r>
              <a:rPr lang="en-AU" sz="1600" dirty="0"/>
              <a:t>]]</a:t>
            </a:r>
            <a:endParaRPr lang="en-AU" dirty="0"/>
          </a:p>
          <a:p>
            <a:pPr lvl="1"/>
            <a:r>
              <a:rPr lang="en-AU" sz="1600" dirty="0"/>
              <a:t>Psychology</a:t>
            </a:r>
          </a:p>
          <a:p>
            <a:pPr lvl="1"/>
            <a:r>
              <a:rPr lang="en-AU" sz="1600" dirty="0"/>
              <a:t>Medicine</a:t>
            </a:r>
          </a:p>
          <a:p>
            <a:pPr lvl="1"/>
            <a:r>
              <a:rPr lang="en-AU" sz="1600" dirty="0"/>
              <a:t>Sociology</a:t>
            </a:r>
          </a:p>
          <a:p>
            <a:pPr lvl="1"/>
            <a:r>
              <a:rPr lang="en-AU" sz="1600" dirty="0"/>
              <a:t>Neurobiology</a:t>
            </a:r>
          </a:p>
          <a:p>
            <a:pPr lvl="1"/>
            <a:r>
              <a:rPr lang="en-AU" sz="1600" dirty="0"/>
              <a:t>Women's Health</a:t>
            </a:r>
          </a:p>
          <a:p>
            <a:pPr lvl="1"/>
            <a:r>
              <a:rPr lang="en-AU" sz="1600" dirty="0"/>
              <a:t>LGBT studies</a:t>
            </a:r>
          </a:p>
          <a:p>
            <a:pPr lvl="1"/>
            <a:r>
              <a:rPr lang="en-AU" sz="1600" dirty="0"/>
              <a:t>Death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" y="437241"/>
            <a:ext cx="1435443" cy="60607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805" y="3695700"/>
            <a:ext cx="1002920" cy="202237"/>
          </a:xfrm>
          <a:prstGeom prst="rect">
            <a:avLst/>
          </a:prstGeom>
          <a:solidFill>
            <a:srgbClr val="0000FF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6" descr="https://upload.wikimedia.org/wikipedia/commons/thumb/f/f4/Cite_newspaper.svg/75px-Cite_newspaper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291281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32E338D-9263-45FC-8965-F286997E3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</p:spPr>
        <p:txBody>
          <a:bodyPr/>
          <a:lstStyle/>
          <a:p>
            <a:fld id="{CE88B329-2985-4DFE-8A92-737A35BD3460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5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5329-74EC-44E4-BE92-8CC18A65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74" y="231590"/>
            <a:ext cx="7774114" cy="764540"/>
          </a:xfrm>
        </p:spPr>
        <p:txBody>
          <a:bodyPr>
            <a:normAutofit/>
          </a:bodyPr>
          <a:lstStyle/>
          <a:p>
            <a:r>
              <a:rPr lang="en-AU" dirty="0"/>
              <a:t>WikiProject Psychology </a:t>
            </a:r>
            <a:r>
              <a:rPr lang="en-AU" sz="3200" dirty="0"/>
              <a:t>[[</a:t>
            </a:r>
            <a:r>
              <a:rPr lang="en-AU" sz="3200" dirty="0">
                <a:hlinkClick r:id="rId2"/>
              </a:rPr>
              <a:t>WP:PSY</a:t>
            </a:r>
            <a:r>
              <a:rPr lang="en-AU" sz="3200" dirty="0"/>
              <a:t>]]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21BE-F0AC-4352-8AC0-A0E8F7A59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A3AF7-58EF-49EC-898D-3E9214F26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F53B4-382B-43C3-A042-A8585057CD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738CB1-4D81-4020-AFA3-7AF9B0666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4" y="907568"/>
            <a:ext cx="9054976" cy="5577377"/>
          </a:xfrm>
          <a:prstGeom prst="rect">
            <a:avLst/>
          </a:prstGeom>
        </p:spPr>
      </p:pic>
      <p:pic>
        <p:nvPicPr>
          <p:cNvPr id="8" name="Picture 7" descr="https://upload.wikimedia.org/wikipedia/commons/thumb/f/f4/Cite_newspaper.svg/75px-Cite_newspaper.svg.png">
            <a:extLst>
              <a:ext uri="{FF2B5EF4-FFF2-40B4-BE49-F238E27FC236}">
                <a16:creationId xmlns:a16="http://schemas.microsoft.com/office/drawing/2014/main" id="{4BCB45F1-AF43-4D2D-BAB0-76A03E1F7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291281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306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36" y="810261"/>
            <a:ext cx="6896451" cy="764540"/>
          </a:xfrm>
        </p:spPr>
        <p:txBody>
          <a:bodyPr/>
          <a:lstStyle/>
          <a:p>
            <a:r>
              <a:rPr lang="en-AU" dirty="0"/>
              <a:t>Further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836" y="1748641"/>
            <a:ext cx="7414359" cy="4431499"/>
          </a:xfrm>
        </p:spPr>
        <p:txBody>
          <a:bodyPr>
            <a:normAutofit/>
          </a:bodyPr>
          <a:lstStyle/>
          <a:p>
            <a:r>
              <a:rPr lang="en-AU" sz="2800" dirty="0"/>
              <a:t>Interactive help (scarily fast response times)</a:t>
            </a:r>
          </a:p>
          <a:p>
            <a:pPr lvl="1"/>
            <a:r>
              <a:rPr lang="en-AU" sz="1800" dirty="0"/>
              <a:t>Teahouse for new editors </a:t>
            </a:r>
            <a:r>
              <a:rPr lang="en-AU" sz="1600" dirty="0"/>
              <a:t>[[</a:t>
            </a:r>
            <a:r>
              <a:rPr lang="en-AU" sz="1600" dirty="0">
                <a:hlinkClick r:id="rId2"/>
              </a:rPr>
              <a:t>WP:TH</a:t>
            </a:r>
            <a:r>
              <a:rPr lang="en-AU" sz="1600" dirty="0"/>
              <a:t>]]</a:t>
            </a:r>
          </a:p>
          <a:p>
            <a:pPr lvl="1"/>
            <a:r>
              <a:rPr lang="en-AU" sz="1800" dirty="0"/>
              <a:t>Helpdesk for experienced editors </a:t>
            </a:r>
            <a:r>
              <a:rPr lang="en-AU" sz="1600" dirty="0"/>
              <a:t>[[</a:t>
            </a:r>
            <a:r>
              <a:rPr lang="en-AU" sz="1600" dirty="0">
                <a:hlinkClick r:id="rId3"/>
              </a:rPr>
              <a:t>WP:HD</a:t>
            </a:r>
            <a:r>
              <a:rPr lang="en-AU" sz="1600" dirty="0"/>
              <a:t>]]</a:t>
            </a:r>
            <a:endParaRPr lang="en-AU" sz="1800" dirty="0"/>
          </a:p>
          <a:p>
            <a:r>
              <a:rPr lang="en-AU" sz="2800" dirty="0"/>
              <a:t>Tutorials</a:t>
            </a:r>
          </a:p>
          <a:p>
            <a:pPr lvl="1"/>
            <a:r>
              <a:rPr lang="en-AU" sz="1800" dirty="0"/>
              <a:t>General tutorial </a:t>
            </a:r>
            <a:r>
              <a:rPr lang="en-AU" sz="1600" dirty="0"/>
              <a:t>[[</a:t>
            </a:r>
            <a:r>
              <a:rPr lang="en-AU" sz="1600" dirty="0" err="1">
                <a:hlinkClick r:id="rId4"/>
              </a:rPr>
              <a:t>Help:Intro</a:t>
            </a:r>
            <a:r>
              <a:rPr lang="en-AU" sz="1600" dirty="0"/>
              <a:t>]]</a:t>
            </a:r>
            <a:endParaRPr lang="en-AU" sz="1800" dirty="0"/>
          </a:p>
          <a:p>
            <a:r>
              <a:rPr lang="en-AU" sz="2800" dirty="0"/>
              <a:t>Academic-specific advice</a:t>
            </a:r>
          </a:p>
          <a:p>
            <a:pPr lvl="1"/>
            <a:r>
              <a:rPr lang="en-AU" sz="1800" dirty="0">
                <a:hlinkClick r:id="rId5"/>
              </a:rPr>
              <a:t>Ten simple rules for editing Wikipedia</a:t>
            </a:r>
            <a:r>
              <a:rPr lang="en-AU" sz="1800" dirty="0"/>
              <a:t> - </a:t>
            </a:r>
            <a:r>
              <a:rPr lang="en-GB" sz="1600" dirty="0"/>
              <a:t>Logan et. al. </a:t>
            </a:r>
            <a:r>
              <a:rPr lang="en-AU" sz="1600" dirty="0"/>
              <a:t>(2010) </a:t>
            </a:r>
            <a:r>
              <a:rPr lang="en-AU" sz="1600" i="1" dirty="0" err="1"/>
              <a:t>Plos</a:t>
            </a:r>
            <a:r>
              <a:rPr lang="en-AU" sz="1600" i="1" dirty="0"/>
              <a:t> Comp. Bio.</a:t>
            </a:r>
          </a:p>
          <a:p>
            <a:pPr lvl="0">
              <a:buClr>
                <a:srgbClr val="343884"/>
              </a:buClr>
            </a:pPr>
            <a:r>
              <a:rPr lang="en-AU" sz="2400" dirty="0">
                <a:solidFill>
                  <a:srgbClr val="000000"/>
                </a:solidFill>
              </a:rPr>
              <a:t>This presentation is freely available online</a:t>
            </a:r>
          </a:p>
          <a:p>
            <a:pPr lvl="1">
              <a:buClr>
                <a:srgbClr val="343884"/>
              </a:buClr>
            </a:pPr>
            <a:r>
              <a:rPr lang="en-AU" sz="1600" dirty="0">
                <a:solidFill>
                  <a:srgbClr val="000000"/>
                </a:solidFill>
                <a:hlinkClick r:id="rId6"/>
              </a:rPr>
              <a:t>https://en.wikipedia.org/wiki/File:Wikipedia_Workshop.pdf</a:t>
            </a:r>
            <a:r>
              <a:rPr lang="en-AU" sz="1600" dirty="0">
                <a:solidFill>
                  <a:srgbClr val="000000"/>
                </a:solidFill>
              </a:rPr>
              <a:t> </a:t>
            </a:r>
          </a:p>
          <a:p>
            <a:pPr lvl="1">
              <a:buClr>
                <a:srgbClr val="343884"/>
              </a:buClr>
            </a:pPr>
            <a:r>
              <a:rPr lang="en-AU" sz="1600" dirty="0">
                <a:solidFill>
                  <a:srgbClr val="000000"/>
                </a:solidFill>
              </a:rPr>
              <a:t>Just search “</a:t>
            </a:r>
            <a:r>
              <a:rPr lang="en-AU" sz="1600" dirty="0">
                <a:solidFill>
                  <a:srgbClr val="000000"/>
                </a:solidFill>
                <a:hlinkClick r:id="rId6"/>
              </a:rPr>
              <a:t>File:Wikipedia_Workshop.pdf</a:t>
            </a:r>
            <a:r>
              <a:rPr lang="en-AU" sz="1600" dirty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 descr="https://upload.wikimedia.org/wikipedia/commons/thumb/f/f4/Cite_newspaper.svg/75px-Cite_newspaper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291281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" y="437241"/>
            <a:ext cx="1435443" cy="60607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5805" y="3366501"/>
            <a:ext cx="1002920" cy="202237"/>
          </a:xfrm>
          <a:prstGeom prst="rect">
            <a:avLst/>
          </a:prstGeom>
          <a:solidFill>
            <a:srgbClr val="0000FF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71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8033"/>
            <a:ext cx="5140036" cy="5820044"/>
          </a:xfrm>
        </p:spPr>
        <p:txBody>
          <a:bodyPr anchor="ctr">
            <a:normAutofit/>
          </a:bodyPr>
          <a:lstStyle/>
          <a:p>
            <a:pPr marL="0" indent="0" defTabSz="1974850">
              <a:buNone/>
            </a:pPr>
            <a:r>
              <a:rPr lang="en-GB" sz="2800" dirty="0"/>
              <a:t>Contact</a:t>
            </a:r>
            <a:endParaRPr lang="en-GB" sz="1800" dirty="0"/>
          </a:p>
          <a:p>
            <a:pPr marL="271463" lvl="1" defTabSz="1974850"/>
            <a:r>
              <a:rPr lang="en-GB" sz="1800" dirty="0"/>
              <a:t>Email 	Thomas.Shafee@gmail.com</a:t>
            </a:r>
          </a:p>
          <a:p>
            <a:pPr marL="271463" lvl="1" defTabSz="1974850"/>
            <a:r>
              <a:rPr lang="en-GB" sz="1800" dirty="0"/>
              <a:t>Google Scholar 	Thomas Shafee</a:t>
            </a:r>
          </a:p>
          <a:p>
            <a:pPr marL="271463" lvl="1" defTabSz="1974850"/>
            <a:r>
              <a:rPr lang="en-GB" sz="1800" dirty="0"/>
              <a:t>ResearchGate	Thomas Shafee</a:t>
            </a:r>
          </a:p>
          <a:p>
            <a:pPr marL="271463" lvl="1" defTabSz="1974850"/>
            <a:r>
              <a:rPr lang="en-GB" sz="1800" dirty="0"/>
              <a:t>LinkedIn	Thomas Shafee</a:t>
            </a:r>
          </a:p>
          <a:p>
            <a:pPr marL="0" indent="0" defTabSz="1974850">
              <a:buNone/>
            </a:pPr>
            <a:r>
              <a:rPr lang="en-GB" sz="2800" dirty="0"/>
              <a:t>Journals</a:t>
            </a:r>
          </a:p>
          <a:p>
            <a:pPr marL="271463" lvl="1" defTabSz="1974850"/>
            <a:r>
              <a:rPr lang="en-GB" sz="1800" i="1" dirty="0"/>
              <a:t>WikiJournal of Medicine </a:t>
            </a:r>
            <a:r>
              <a:rPr lang="en-GB" sz="1800" dirty="0"/>
              <a:t>(WikiJMed.org)</a:t>
            </a:r>
          </a:p>
          <a:p>
            <a:pPr marL="271463" lvl="1" defTabSz="1974850"/>
            <a:r>
              <a:rPr lang="en-GB" sz="1800" i="1" dirty="0"/>
              <a:t>WikiJournal of Science </a:t>
            </a:r>
            <a:r>
              <a:rPr lang="en-GB" sz="1800" dirty="0"/>
              <a:t>(WikiJSci.org)</a:t>
            </a:r>
          </a:p>
          <a:p>
            <a:pPr marL="271463" lvl="1" defTabSz="1974850"/>
            <a:r>
              <a:rPr lang="en-GB" sz="1800" i="1" dirty="0"/>
              <a:t>PLOS </a:t>
            </a:r>
            <a:r>
              <a:rPr lang="en-GB" sz="1800" dirty="0"/>
              <a:t>(TopicPagesWiki.plos.org)</a:t>
            </a:r>
            <a:endParaRPr lang="en-GB" sz="2800" dirty="0"/>
          </a:p>
          <a:p>
            <a:pPr marL="0" indent="0" defTabSz="1974850">
              <a:buNone/>
            </a:pPr>
            <a:r>
              <a:rPr lang="en-GB" sz="2800" dirty="0"/>
              <a:t>Wikipedia</a:t>
            </a:r>
            <a:endParaRPr lang="en-GB" sz="1800" dirty="0"/>
          </a:p>
          <a:p>
            <a:pPr marL="271463" lvl="1" defTabSz="2690813"/>
            <a:r>
              <a:rPr lang="en-GB" sz="1800" dirty="0"/>
              <a:t>My userpage 	Search “</a:t>
            </a:r>
            <a:r>
              <a:rPr lang="en-GB" sz="1800" dirty="0" err="1"/>
              <a:t>User:tshafee</a:t>
            </a:r>
            <a:r>
              <a:rPr lang="en-GB" sz="1800" dirty="0"/>
              <a:t>”</a:t>
            </a:r>
          </a:p>
          <a:p>
            <a:pPr marL="271463" lvl="1" defTabSz="2690813"/>
            <a:r>
              <a:rPr lang="en-GB" sz="1800" dirty="0"/>
              <a:t>WikiProject Medicine 	Search “WP:MED”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235EA3-C4A6-45DD-8064-E21692913CB7}"/>
              </a:ext>
            </a:extLst>
          </p:cNvPr>
          <p:cNvSpPr txBox="1">
            <a:spLocks/>
          </p:cNvSpPr>
          <p:nvPr/>
        </p:nvSpPr>
        <p:spPr>
          <a:xfrm>
            <a:off x="5846323" y="1156218"/>
            <a:ext cx="3297677" cy="3678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AU" sz="1400" dirty="0"/>
              <a:t>Shafee, T; Mietchen, D; Su, A. (2017). “</a:t>
            </a:r>
            <a:r>
              <a:rPr lang="en-AU" sz="1400" b="1" u="sng" dirty="0"/>
              <a:t>Academics can help shape Wikipedia</a:t>
            </a:r>
            <a:r>
              <a:rPr lang="en-AU" sz="1400" dirty="0"/>
              <a:t>”. </a:t>
            </a:r>
            <a:r>
              <a:rPr lang="en-AU" sz="1400" i="1" dirty="0"/>
              <a:t>Science</a:t>
            </a:r>
            <a:r>
              <a:rPr lang="en-AU" sz="1400" dirty="0"/>
              <a:t>. 357 (6351): 557–558.</a:t>
            </a:r>
          </a:p>
          <a:p>
            <a:pPr marL="0" indent="0" fontAlgn="base">
              <a:buNone/>
            </a:pPr>
            <a:r>
              <a:rPr lang="en-AU" sz="1400" dirty="0"/>
              <a:t>Shafee, T; </a:t>
            </a:r>
            <a:r>
              <a:rPr lang="en-AU" sz="1400" dirty="0" err="1"/>
              <a:t>Masukume</a:t>
            </a:r>
            <a:r>
              <a:rPr lang="en-AU" sz="1400" dirty="0"/>
              <a:t>, G; </a:t>
            </a:r>
            <a:r>
              <a:rPr lang="en-AU" sz="1400" dirty="0" err="1"/>
              <a:t>Kipersztok</a:t>
            </a:r>
            <a:r>
              <a:rPr lang="en-AU" sz="1400" dirty="0"/>
              <a:t>, L; Das, D; Häggström, M; Heilman, J. (2017). “</a:t>
            </a:r>
            <a:r>
              <a:rPr lang="en-AU" sz="1400" b="1" u="sng" dirty="0"/>
              <a:t>The evolution of Wikipedia’s medical content: past, present and future</a:t>
            </a:r>
            <a:r>
              <a:rPr lang="en-AU" sz="1400" dirty="0"/>
              <a:t>”. </a:t>
            </a:r>
            <a:r>
              <a:rPr lang="en-AU" sz="1400" i="1" dirty="0"/>
              <a:t>JECH</a:t>
            </a:r>
            <a:r>
              <a:rPr lang="en-AU" sz="1400" dirty="0"/>
              <a:t>. 71(10).</a:t>
            </a:r>
          </a:p>
          <a:p>
            <a:pPr marL="0" indent="0" fontAlgn="base">
              <a:buNone/>
            </a:pPr>
            <a:r>
              <a:rPr lang="en-AU" sz="1400" dirty="0"/>
              <a:t>Shafee, T (2017) “</a:t>
            </a:r>
            <a:r>
              <a:rPr lang="en-AU" sz="1400" b="1" u="sng" dirty="0"/>
              <a:t>Wikipedia-integrated publishing: A comparison of successful models</a:t>
            </a:r>
            <a:r>
              <a:rPr lang="en-AU" sz="1400" dirty="0"/>
              <a:t>”. </a:t>
            </a:r>
            <a:r>
              <a:rPr lang="en-AU" sz="1400" i="1" dirty="0"/>
              <a:t>Health Inform.</a:t>
            </a:r>
            <a:r>
              <a:rPr lang="en-AU" sz="1400" dirty="0"/>
              <a:t> 27(2)</a:t>
            </a:r>
          </a:p>
          <a:p>
            <a:pPr marL="0" indent="0" fontAlgn="base">
              <a:buNone/>
            </a:pPr>
            <a:r>
              <a:rPr lang="en-AU" sz="1400" dirty="0"/>
              <a:t>WikiJSci Editorial Board (2018). “</a:t>
            </a:r>
            <a:r>
              <a:rPr lang="en-AU" sz="1400" b="1" u="sng" dirty="0"/>
              <a:t>The aims and scope of WikiJournal of Science</a:t>
            </a:r>
            <a:r>
              <a:rPr lang="en-AU" sz="1400" dirty="0"/>
              <a:t>”.</a:t>
            </a:r>
            <a:r>
              <a:rPr lang="en-AU" sz="1400" b="1" dirty="0"/>
              <a:t> </a:t>
            </a:r>
            <a:r>
              <a:rPr lang="en-AU" sz="1400" i="1" dirty="0"/>
              <a:t>WikiJournal of Science </a:t>
            </a:r>
            <a:r>
              <a:rPr lang="en-AU" sz="1400" dirty="0"/>
              <a:t>1(1):1</a:t>
            </a:r>
          </a:p>
          <a:p>
            <a:pPr marL="0" indent="0" fontAlgn="base">
              <a:buNone/>
            </a:pPr>
            <a:endParaRPr lang="en-AU" sz="1400" dirty="0"/>
          </a:p>
          <a:p>
            <a:pPr marL="0" indent="0" fontAlgn="base">
              <a:buNone/>
            </a:pP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19103398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36" y="810261"/>
            <a:ext cx="6896452" cy="764540"/>
          </a:xfrm>
        </p:spPr>
        <p:txBody>
          <a:bodyPr/>
          <a:lstStyle/>
          <a:p>
            <a:r>
              <a:rPr lang="en-AU" dirty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50" y="1748641"/>
            <a:ext cx="6013402" cy="4253807"/>
          </a:xfrm>
        </p:spPr>
        <p:txBody>
          <a:bodyPr>
            <a:normAutofit/>
          </a:bodyPr>
          <a:lstStyle/>
          <a:p>
            <a:r>
              <a:rPr lang="en-AU" dirty="0"/>
              <a:t>Useful for understanding article connectivity</a:t>
            </a:r>
          </a:p>
          <a:p>
            <a:r>
              <a:rPr lang="en-AU" dirty="0"/>
              <a:t>Page information</a:t>
            </a:r>
          </a:p>
          <a:p>
            <a:pPr lvl="1"/>
            <a:r>
              <a:rPr lang="en-AU" dirty="0">
                <a:hlinkClick r:id="rId2"/>
              </a:rPr>
              <a:t>Revision history search</a:t>
            </a:r>
            <a:r>
              <a:rPr lang="en-AU" dirty="0"/>
              <a:t> – Tracks down who made an edit</a:t>
            </a:r>
          </a:p>
          <a:p>
            <a:pPr lvl="1"/>
            <a:r>
              <a:rPr lang="en-AU" dirty="0">
                <a:hlinkClick r:id="rId3"/>
              </a:rPr>
              <a:t>Revision history statistics</a:t>
            </a:r>
            <a:r>
              <a:rPr lang="en-AU" dirty="0"/>
              <a:t> – Statistics on edits</a:t>
            </a:r>
          </a:p>
          <a:p>
            <a:pPr lvl="1"/>
            <a:r>
              <a:rPr lang="en-AU" dirty="0">
                <a:hlinkClick r:id="rId4"/>
              </a:rPr>
              <a:t>Page view statistics</a:t>
            </a:r>
            <a:r>
              <a:rPr lang="en-AU" dirty="0"/>
              <a:t> – Statistics on reader visits</a:t>
            </a:r>
          </a:p>
          <a:p>
            <a:r>
              <a:rPr lang="en-AU" dirty="0" err="1"/>
              <a:t>WikiWand</a:t>
            </a:r>
            <a:r>
              <a:rPr lang="en-AU" dirty="0"/>
              <a:t> (prettifying Wikipedia)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" y="437241"/>
            <a:ext cx="1435443" cy="60607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805" y="4447137"/>
            <a:ext cx="1002920" cy="1229386"/>
          </a:xfrm>
          <a:prstGeom prst="rect">
            <a:avLst/>
          </a:prstGeom>
          <a:solidFill>
            <a:srgbClr val="0000FF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6" descr="https://upload.wikimedia.org/wikipedia/commons/thumb/f/f4/Cite_newspaper.svg/75px-Cite_newspaper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291281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2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36" y="810261"/>
            <a:ext cx="6896452" cy="764540"/>
          </a:xfrm>
        </p:spPr>
        <p:txBody>
          <a:bodyPr/>
          <a:lstStyle/>
          <a:p>
            <a:r>
              <a:rPr lang="en-AU" dirty="0"/>
              <a:t>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50" y="1748641"/>
            <a:ext cx="6013402" cy="2307311"/>
          </a:xfrm>
        </p:spPr>
        <p:txBody>
          <a:bodyPr>
            <a:normAutofit lnSpcReduction="10000"/>
          </a:bodyPr>
          <a:lstStyle/>
          <a:p>
            <a:r>
              <a:rPr lang="en-AU" dirty="0"/>
              <a:t>General community portal </a:t>
            </a:r>
            <a:r>
              <a:rPr lang="en-AU" sz="1400" dirty="0"/>
              <a:t>[[</a:t>
            </a:r>
            <a:r>
              <a:rPr lang="en-AU" sz="1400" dirty="0">
                <a:hlinkClick r:id="rId2"/>
              </a:rPr>
              <a:t>WP:COM</a:t>
            </a:r>
            <a:r>
              <a:rPr lang="en-AU" sz="1400" dirty="0"/>
              <a:t>]]</a:t>
            </a:r>
            <a:endParaRPr lang="en-AU" dirty="0"/>
          </a:p>
          <a:p>
            <a:pPr lvl="1"/>
            <a:r>
              <a:rPr lang="en-AU" dirty="0"/>
              <a:t>Help, suggestions, news</a:t>
            </a:r>
          </a:p>
          <a:p>
            <a:r>
              <a:rPr lang="en-AU" dirty="0" err="1"/>
              <a:t>Wikiprojects</a:t>
            </a:r>
            <a:r>
              <a:rPr lang="en-AU" dirty="0"/>
              <a:t> </a:t>
            </a:r>
            <a:r>
              <a:rPr lang="en-AU" sz="1400" dirty="0"/>
              <a:t>[[</a:t>
            </a:r>
            <a:r>
              <a:rPr lang="en-AU" sz="1400" dirty="0">
                <a:hlinkClick r:id="rId3"/>
              </a:rPr>
              <a:t>WP:WPDIR</a:t>
            </a:r>
            <a:r>
              <a:rPr lang="en-AU" sz="1400" dirty="0"/>
              <a:t>]]</a:t>
            </a:r>
            <a:endParaRPr lang="en-AU" sz="1800" dirty="0"/>
          </a:p>
          <a:p>
            <a:pPr lvl="1"/>
            <a:r>
              <a:rPr lang="en-AU" dirty="0"/>
              <a:t>Molecular and Cell Biology</a:t>
            </a:r>
          </a:p>
          <a:p>
            <a:pPr lvl="1"/>
            <a:r>
              <a:rPr lang="en-AU" dirty="0"/>
              <a:t>Computational biology </a:t>
            </a:r>
            <a:r>
              <a:rPr lang="en-AU" dirty="0">
                <a:solidFill>
                  <a:srgbClr val="000000"/>
                </a:solidFill>
              </a:rPr>
              <a:t>(Yearly </a:t>
            </a:r>
            <a:r>
              <a:rPr lang="en-AU" dirty="0">
                <a:solidFill>
                  <a:srgbClr val="000000"/>
                </a:solidFill>
                <a:hlinkClick r:id="rId4"/>
              </a:rPr>
              <a:t>$500 competition</a:t>
            </a:r>
            <a:r>
              <a:rPr lang="en-AU" dirty="0">
                <a:solidFill>
                  <a:srgbClr val="000000"/>
                </a:solidFill>
              </a:rPr>
              <a:t>)</a:t>
            </a:r>
            <a:endParaRPr lang="en-AU" dirty="0"/>
          </a:p>
          <a:p>
            <a:pPr lvl="1"/>
            <a:r>
              <a:rPr lang="en-AU" dirty="0"/>
              <a:t>Genetics</a:t>
            </a:r>
          </a:p>
          <a:p>
            <a:pPr lvl="1"/>
            <a:r>
              <a:rPr lang="en-AU" dirty="0"/>
              <a:t>Biophysics</a:t>
            </a:r>
          </a:p>
          <a:p>
            <a:pPr lvl="1"/>
            <a:r>
              <a:rPr lang="en-AU" dirty="0"/>
              <a:t>Chemistry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" y="437241"/>
            <a:ext cx="1435443" cy="60607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805" y="3695700"/>
            <a:ext cx="1002920" cy="202237"/>
          </a:xfrm>
          <a:prstGeom prst="rect">
            <a:avLst/>
          </a:prstGeom>
          <a:solidFill>
            <a:srgbClr val="0000FF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6" descr="https://upload.wikimedia.org/wikipedia/commons/thumb/f/f4/Cite_newspaper.svg/75px-Cite_newspaper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291281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hlinkClick r:id="rId7"/>
          </p:cNvPr>
          <p:cNvSpPr/>
          <p:nvPr/>
        </p:nvSpPr>
        <p:spPr>
          <a:xfrm>
            <a:off x="6787530" y="2673114"/>
            <a:ext cx="1999282" cy="12987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cap="small" dirty="0">
                <a:solidFill>
                  <a:schemeClr val="tx1"/>
                </a:solidFill>
              </a:rPr>
              <a:t>Example</a:t>
            </a:r>
          </a:p>
          <a:p>
            <a:pPr algn="ctr"/>
            <a:endParaRPr lang="en-AU" cap="small" dirty="0">
              <a:solidFill>
                <a:schemeClr val="tx1"/>
              </a:solidFill>
            </a:endParaRPr>
          </a:p>
          <a:p>
            <a:pPr algn="ctr"/>
            <a:r>
              <a:rPr lang="en-AU" sz="1400" dirty="0">
                <a:solidFill>
                  <a:schemeClr val="tx1"/>
                </a:solidFill>
              </a:rPr>
              <a:t>- Request help -</a:t>
            </a:r>
          </a:p>
          <a:p>
            <a:pPr algn="ctr"/>
            <a:r>
              <a:rPr lang="en-AU" sz="1400" dirty="0">
                <a:solidFill>
                  <a:schemeClr val="tx1"/>
                </a:solidFill>
              </a:rPr>
              <a:t>- Sign -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t="26228"/>
          <a:stretch/>
        </p:blipFill>
        <p:spPr>
          <a:xfrm>
            <a:off x="1543050" y="4367644"/>
            <a:ext cx="5212065" cy="19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9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FA52DB0D-BA3D-4E2E-A8C4-9EE5D27DA279}"/>
              </a:ext>
            </a:extLst>
          </p:cNvPr>
          <p:cNvGrpSpPr/>
          <p:nvPr/>
        </p:nvGrpSpPr>
        <p:grpSpPr>
          <a:xfrm>
            <a:off x="5576287" y="3655679"/>
            <a:ext cx="3545345" cy="2688562"/>
            <a:chOff x="5581050" y="3655679"/>
            <a:chExt cx="3545345" cy="268856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38E1899-92A0-4ED5-8E95-46DA85701820}"/>
                </a:ext>
              </a:extLst>
            </p:cNvPr>
            <p:cNvSpPr/>
            <p:nvPr/>
          </p:nvSpPr>
          <p:spPr>
            <a:xfrm>
              <a:off x="5824069" y="4406430"/>
              <a:ext cx="261611" cy="11734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buSzPct val="100000"/>
              </a:pPr>
              <a:endParaRPr lang="en-AU" sz="1400" b="1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17815" y="4919305"/>
              <a:ext cx="2510932" cy="14249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>
                <a:buSzPct val="100000"/>
              </a:pPr>
              <a:r>
                <a:rPr lang="en-AU" sz="1400" b="1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Article disruptors</a:t>
              </a:r>
            </a:p>
            <a:p>
              <a:pPr marL="228600" lvl="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Vandals</a:t>
              </a:r>
            </a:p>
            <a:p>
              <a:pPr marL="228600" lvl="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Hoaxers</a:t>
              </a:r>
            </a:p>
            <a:p>
              <a:pPr marL="228600" lvl="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Spammers</a:t>
              </a:r>
            </a:p>
            <a:p>
              <a:pPr marL="228600" lvl="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Viewpoint pushers</a:t>
              </a:r>
            </a:p>
            <a:p>
              <a:pPr marL="228600" lvl="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“Article Owners”</a:t>
              </a:r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4999387" y="4776129"/>
              <a:ext cx="1424935" cy="2616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buSzPct val="100000"/>
              </a:pPr>
              <a:r>
                <a:rPr lang="en-AU" sz="1100" dirty="0">
                  <a:solidFill>
                    <a:srgbClr val="000000"/>
                  </a:solidFill>
                  <a:sym typeface="Questrial"/>
                </a:rPr>
                <a:t>Degrade</a:t>
              </a:r>
              <a:r>
                <a:rPr lang="en-AU" sz="1100" dirty="0">
                  <a:solidFill>
                    <a:srgbClr val="000000"/>
                  </a:solidFill>
                </a:rPr>
                <a:t> </a:t>
              </a:r>
              <a:r>
                <a:rPr lang="en-AU" sz="1100" dirty="0">
                  <a:solidFill>
                    <a:srgbClr val="000000"/>
                  </a:solidFill>
                  <a:sym typeface="Questrial"/>
                </a:rPr>
                <a:t>articles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36560" y="4023963"/>
              <a:ext cx="1489835" cy="38246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buSzPct val="100000"/>
              </a:pPr>
              <a:r>
                <a:rPr lang="en-AU" sz="1100" dirty="0">
                  <a:solidFill>
                    <a:srgbClr val="000000"/>
                  </a:solidFill>
                  <a:sym typeface="Questrial"/>
                </a:rPr>
                <a:t>Revert</a:t>
              </a:r>
              <a:r>
                <a:rPr lang="en-AU" sz="1100" dirty="0"/>
                <a:t> </a:t>
              </a:r>
              <a:endParaRPr lang="en-AU" sz="2400" dirty="0">
                <a:solidFill>
                  <a:srgbClr val="000000"/>
                </a:solidFill>
                <a:sym typeface="Questrial"/>
              </a:endParaRPr>
            </a:p>
            <a:p>
              <a:pPr>
                <a:buSzPct val="100000"/>
              </a:pPr>
              <a:r>
                <a:rPr lang="en-AU" sz="1100" dirty="0">
                  <a:solidFill>
                    <a:srgbClr val="000000"/>
                  </a:solidFill>
                  <a:ea typeface="Questrial"/>
                  <a:cs typeface="Questrial"/>
                  <a:sym typeface="Questrial"/>
                </a:rPr>
                <a:t>vandalism</a:t>
              </a:r>
              <a:endParaRPr lang="en-AU" sz="2400" dirty="0">
                <a:solidFill>
                  <a:srgbClr val="000000"/>
                </a:solidFill>
                <a:ea typeface="Questrial"/>
                <a:cs typeface="Questrial"/>
              </a:endParaRP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79DAD8E8-18E7-4C26-B5F0-B5B6227745F6}"/>
                </a:ext>
              </a:extLst>
            </p:cNvPr>
            <p:cNvSpPr/>
            <p:nvPr/>
          </p:nvSpPr>
          <p:spPr>
            <a:xfrm>
              <a:off x="7341811" y="3655679"/>
              <a:ext cx="261611" cy="1263626"/>
            </a:xfrm>
            <a:prstGeom prst="downArrow">
              <a:avLst>
                <a:gd name="adj1" fmla="val 100000"/>
                <a:gd name="adj2" fmla="val 793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buSzPct val="100000"/>
              </a:pPr>
              <a:endParaRPr lang="en-A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7D368E-FBE4-4E59-B973-2F137BAE0D53}"/>
                </a:ext>
              </a:extLst>
            </p:cNvPr>
            <p:cNvSpPr/>
            <p:nvPr/>
          </p:nvSpPr>
          <p:spPr>
            <a:xfrm rot="5400000">
              <a:off x="5896876" y="5506981"/>
              <a:ext cx="246708" cy="3925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buSzPct val="100000"/>
              </a:pPr>
              <a:endParaRPr lang="en-AU" sz="1400" b="1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209533" y="3795663"/>
            <a:ext cx="2316250" cy="994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buSzPct val="100000"/>
            </a:pPr>
            <a:r>
              <a:rPr lang="en-AU" sz="1400" b="1" dirty="0">
                <a:solidFill>
                  <a:schemeClr val="tx1"/>
                </a:solidFill>
                <a:ea typeface="Questrial"/>
                <a:cs typeface="Questrial"/>
                <a:sym typeface="Questrial"/>
              </a:rPr>
              <a:t>Content creators</a:t>
            </a:r>
          </a:p>
          <a:p>
            <a:pPr marL="228600" lvl="0" indent="-228600">
              <a:buSzPct val="100000"/>
              <a:buFontTx/>
              <a:buChar char="•"/>
            </a:pPr>
            <a:r>
              <a:rPr lang="en-AU" sz="1400" dirty="0">
                <a:solidFill>
                  <a:schemeClr val="tx1"/>
                </a:solidFill>
                <a:ea typeface="Questrial"/>
                <a:cs typeface="Questrial"/>
                <a:sym typeface="Questrial"/>
              </a:rPr>
              <a:t>New article creation</a:t>
            </a:r>
          </a:p>
          <a:p>
            <a:pPr marL="228600" lvl="0" indent="-228600">
              <a:buSzPct val="100000"/>
              <a:buFontTx/>
              <a:buChar char="•"/>
            </a:pPr>
            <a:r>
              <a:rPr lang="en-AU" sz="1400" dirty="0">
                <a:solidFill>
                  <a:schemeClr val="tx1"/>
                </a:solidFill>
                <a:ea typeface="Questrial"/>
                <a:cs typeface="Questrial"/>
                <a:sym typeface="Questrial"/>
              </a:rPr>
              <a:t>Article improvement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50939BA-609D-4FBA-AF3E-188A7D062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Who writes Wikipedia?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D86255-FE07-47E2-8A2B-ECBF0951D5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1" name="Picture 30" descr="File:Wikipedia-W-visual-balanced.svg">
            <a:extLst>
              <a:ext uri="{FF2B5EF4-FFF2-40B4-BE49-F238E27FC236}">
                <a16:creationId xmlns:a16="http://schemas.microsoft.com/office/drawing/2014/main" id="{E8D06C43-8B6E-4B04-9F59-7997559AA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3E0576F-4669-46AC-A31E-46348A1D85C7}"/>
              </a:ext>
            </a:extLst>
          </p:cNvPr>
          <p:cNvGrpSpPr/>
          <p:nvPr/>
        </p:nvGrpSpPr>
        <p:grpSpPr>
          <a:xfrm>
            <a:off x="5466006" y="1823446"/>
            <a:ext cx="3257978" cy="2582985"/>
            <a:chOff x="5470769" y="1823446"/>
            <a:chExt cx="3257978" cy="258298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D8C0EA7-FBD8-4603-A32C-637E66CAE3A2}"/>
                </a:ext>
              </a:extLst>
            </p:cNvPr>
            <p:cNvSpPr/>
            <p:nvPr/>
          </p:nvSpPr>
          <p:spPr>
            <a:xfrm>
              <a:off x="5824069" y="2944484"/>
              <a:ext cx="261611" cy="12152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buSzPct val="100000"/>
              </a:pPr>
              <a:endParaRPr lang="en-AU" sz="1400" b="1">
                <a:solidFill>
                  <a:schemeClr val="tx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504F19F-1DCE-4CAA-A48E-D067D6932124}"/>
                </a:ext>
              </a:extLst>
            </p:cNvPr>
            <p:cNvSpPr/>
            <p:nvPr/>
          </p:nvSpPr>
          <p:spPr>
            <a:xfrm rot="5400000">
              <a:off x="5902008" y="2619742"/>
              <a:ext cx="246708" cy="402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buSzPct val="100000"/>
              </a:pPr>
              <a:endParaRPr lang="en-AU" sz="1400" b="1">
                <a:solidFill>
                  <a:schemeClr val="tx1"/>
                </a:solidFill>
              </a:endParaRPr>
            </a:p>
          </p:txBody>
        </p:sp>
        <p:sp>
          <p:nvSpPr>
            <p:cNvPr id="42" name="Arrow: Down 41">
              <a:extLst>
                <a:ext uri="{FF2B5EF4-FFF2-40B4-BE49-F238E27FC236}">
                  <a16:creationId xmlns:a16="http://schemas.microsoft.com/office/drawing/2014/main" id="{2C9C4D0D-1C09-49BA-ACCC-B780502AE188}"/>
                </a:ext>
              </a:extLst>
            </p:cNvPr>
            <p:cNvSpPr/>
            <p:nvPr/>
          </p:nvSpPr>
          <p:spPr>
            <a:xfrm rot="5400000">
              <a:off x="5682414" y="4003091"/>
              <a:ext cx="246708" cy="559972"/>
            </a:xfrm>
            <a:prstGeom prst="downArrow">
              <a:avLst>
                <a:gd name="adj1" fmla="val 100000"/>
                <a:gd name="adj2" fmla="val 793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buSzPct val="100000"/>
              </a:pPr>
              <a:endParaRPr lang="en-AU" sz="1400" b="1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5132837" y="3253875"/>
              <a:ext cx="1106752" cy="43088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buSzPct val="100000"/>
              </a:pPr>
              <a:r>
                <a:rPr lang="en-AU" sz="1100" dirty="0">
                  <a:solidFill>
                    <a:srgbClr val="000000"/>
                  </a:solidFill>
                  <a:sym typeface="Questrial"/>
                </a:rPr>
                <a:t>Improve</a:t>
              </a:r>
              <a:r>
                <a:rPr lang="en-AU" sz="1100" dirty="0">
                  <a:latin typeface="Calibri"/>
                  <a:cs typeface="+mn-ea"/>
                </a:rPr>
                <a:t> </a:t>
              </a:r>
              <a:r>
                <a:rPr lang="en-AU" sz="1100" dirty="0">
                  <a:solidFill>
                    <a:srgbClr val="000000"/>
                  </a:solidFill>
                  <a:ea typeface="Questrial"/>
                  <a:cs typeface="Questrial"/>
                  <a:sym typeface="Questrial"/>
                </a:rPr>
                <a:t>articles</a:t>
              </a:r>
              <a:br>
                <a:rPr lang="en-US" dirty="0">
                  <a:latin typeface="+mn-ea"/>
                  <a:cs typeface="+mn-ea"/>
                </a:rPr>
              </a:br>
              <a:r>
                <a:rPr lang="en-AU" sz="1100" dirty="0">
                  <a:solidFill>
                    <a:srgbClr val="000000"/>
                  </a:solidFill>
                  <a:ea typeface="Questrial"/>
                  <a:cs typeface="Questrial"/>
                  <a:sym typeface="Questrial"/>
                </a:rPr>
                <a:t>once created</a:t>
              </a:r>
              <a:endParaRPr lang="en-AU" sz="2400" dirty="0">
                <a:solidFill>
                  <a:srgbClr val="000000"/>
                </a:solidFill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16486" y="1823446"/>
              <a:ext cx="2512261" cy="20467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>
                <a:buSzPct val="100000"/>
              </a:pPr>
              <a:r>
                <a:rPr lang="en-AU" sz="1400" b="1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Article curators</a:t>
              </a:r>
            </a:p>
            <a:p>
              <a:pPr marL="228600" lvl="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New Page Patrol</a:t>
              </a:r>
            </a:p>
            <a:p>
              <a:pPr marL="22860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Recent Changes Patrol</a:t>
              </a:r>
            </a:p>
            <a:p>
              <a:pPr marL="228600" lvl="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Copyeditors</a:t>
              </a:r>
            </a:p>
            <a:p>
              <a:pPr marL="228600" lvl="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Spellcheckers</a:t>
              </a:r>
            </a:p>
            <a:p>
              <a:pPr marL="228600" lvl="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Taggers</a:t>
              </a:r>
            </a:p>
            <a:p>
              <a:pPr marL="22860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Vandalism </a:t>
              </a:r>
              <a:r>
                <a:rPr lang="en-AU" sz="1400" dirty="0" err="1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reverters</a:t>
              </a:r>
              <a:endParaRPr lang="en-AU" sz="1400" dirty="0">
                <a:solidFill>
                  <a:schemeClr val="tx1"/>
                </a:solidFill>
                <a:ea typeface="Questrial"/>
                <a:cs typeface="Questrial"/>
                <a:sym typeface="Questrial"/>
              </a:endParaRPr>
            </a:p>
            <a:p>
              <a:pPr marL="228600" lvl="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Articles for deletion (</a:t>
              </a:r>
              <a:r>
                <a:rPr lang="en-AU" sz="1400" dirty="0" err="1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AfD</a:t>
              </a: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)</a:t>
              </a:r>
            </a:p>
            <a:p>
              <a:pPr marL="228600" lvl="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Bots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6D1410F-AE7C-4189-8727-D632CDC1F68A}"/>
              </a:ext>
            </a:extLst>
          </p:cNvPr>
          <p:cNvGrpSpPr/>
          <p:nvPr/>
        </p:nvGrpSpPr>
        <p:grpSpPr>
          <a:xfrm>
            <a:off x="371475" y="1798882"/>
            <a:ext cx="5927417" cy="3114583"/>
            <a:chOff x="371475" y="1798882"/>
            <a:chExt cx="5927417" cy="31145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A4A838C-F808-48F7-981D-07935181E9B5}"/>
                </a:ext>
              </a:extLst>
            </p:cNvPr>
            <p:cNvGrpSpPr/>
            <p:nvPr/>
          </p:nvGrpSpPr>
          <p:grpSpPr>
            <a:xfrm>
              <a:off x="371475" y="1798882"/>
              <a:ext cx="5927417" cy="3114583"/>
              <a:chOff x="371475" y="1798882"/>
              <a:chExt cx="5927417" cy="3114583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25B63D03-2A5A-4B71-94C5-694188E97D88}"/>
                  </a:ext>
                </a:extLst>
              </p:cNvPr>
              <p:cNvGrpSpPr/>
              <p:nvPr/>
            </p:nvGrpSpPr>
            <p:grpSpPr>
              <a:xfrm>
                <a:off x="371475" y="1798882"/>
                <a:ext cx="5927417" cy="2621970"/>
                <a:chOff x="371475" y="1723466"/>
                <a:chExt cx="5927417" cy="262197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2940844" y="3089945"/>
                  <a:ext cx="1330636" cy="430887"/>
                </a:xfrm>
                <a:prstGeom prst="rect">
                  <a:avLst/>
                </a:prstGeom>
              </p:spPr>
              <p:txBody>
                <a:bodyPr wrap="square" anchor="t">
                  <a:spAutoFit/>
                </a:bodyPr>
                <a:lstStyle/>
                <a:p>
                  <a:pPr algn="r"/>
                  <a:r>
                    <a:rPr lang="en-AU" sz="1100" dirty="0">
                      <a:solidFill>
                        <a:srgbClr val="000000"/>
                      </a:solidFill>
                      <a:ea typeface="Questrial"/>
                      <a:cs typeface="Questrial"/>
                      <a:sym typeface="Questrial"/>
                    </a:rPr>
                    <a:t>Builds and improves infrastructure</a:t>
                  </a:r>
                  <a:endParaRPr lang="en-AU" sz="1100" dirty="0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371475" y="1725105"/>
                  <a:ext cx="2112213" cy="185515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lvl="0">
                    <a:buSzPct val="100000"/>
                  </a:pPr>
                  <a:r>
                    <a:rPr lang="en-AU" sz="1400" b="1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Wikimedia Foundation</a:t>
                  </a:r>
                </a:p>
                <a:p>
                  <a:pPr marL="171450" lvl="0" indent="-171450"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AU" sz="1400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Wikimedia foundation</a:t>
                  </a:r>
                </a:p>
                <a:p>
                  <a:pPr marL="171450" lvl="0" indent="-171450"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AU" sz="1400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Wikimedia Board of Trustees</a:t>
                  </a:r>
                </a:p>
                <a:p>
                  <a:pPr marL="171450" lvl="0" indent="-171450"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AU" sz="1400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Wikimedia staff</a:t>
                  </a: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414898" y="1748029"/>
                  <a:ext cx="1905520" cy="133704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lvl="0">
                    <a:buSzPct val="100000"/>
                  </a:pPr>
                  <a:r>
                    <a:rPr lang="en-AU" sz="1400" b="1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Technical </a:t>
                  </a:r>
                </a:p>
                <a:p>
                  <a:pPr marL="228600" lvl="0" indent="-228600">
                    <a:buSzPct val="100000"/>
                    <a:buFontTx/>
                    <a:buChar char="•"/>
                  </a:pPr>
                  <a:r>
                    <a:rPr lang="en-AU" sz="1400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Wikimedia tech staff</a:t>
                  </a:r>
                </a:p>
                <a:p>
                  <a:pPr marL="228600" lvl="0" indent="-228600">
                    <a:buSzPct val="100000"/>
                    <a:buFontTx/>
                    <a:buChar char="•"/>
                  </a:pPr>
                  <a:r>
                    <a:rPr lang="en-AU" sz="1400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Template makers</a:t>
                  </a:r>
                </a:p>
                <a:p>
                  <a:pPr marL="228600" lvl="0" indent="-228600">
                    <a:buSzPct val="100000"/>
                    <a:buFontTx/>
                    <a:buChar char="•"/>
                  </a:pPr>
                  <a:r>
                    <a:rPr lang="en-AU" sz="1400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Instructional content writers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2444809" y="1723466"/>
                  <a:ext cx="1052535" cy="600164"/>
                </a:xfrm>
                <a:prstGeom prst="rect">
                  <a:avLst/>
                </a:prstGeom>
              </p:spPr>
              <p:txBody>
                <a:bodyPr wrap="square" anchor="t">
                  <a:spAutoFit/>
                </a:bodyPr>
                <a:lstStyle/>
                <a:p>
                  <a:r>
                    <a:rPr lang="en-AU" sz="1100" dirty="0">
                      <a:solidFill>
                        <a:srgbClr val="000000"/>
                      </a:solidFill>
                      <a:ea typeface="Questrial"/>
                      <a:cs typeface="Questrial"/>
                      <a:sym typeface="Questrial"/>
                    </a:rPr>
                    <a:t>Hosts and administers ecosystem</a:t>
                  </a:r>
                  <a:endParaRPr lang="en-AU" sz="1100" dirty="0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540578" y="3962969"/>
                  <a:ext cx="981359" cy="3824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AU" sz="1100" dirty="0">
                      <a:solidFill>
                        <a:srgbClr val="000000"/>
                      </a:solidFill>
                      <a:ea typeface="Questrial"/>
                      <a:cs typeface="Questrial"/>
                      <a:sym typeface="Questrial"/>
                    </a:rPr>
                    <a:t>May assist</a:t>
                  </a:r>
                  <a:br>
                    <a:rPr lang="en-AU" sz="1100" dirty="0">
                      <a:solidFill>
                        <a:srgbClr val="000000"/>
                      </a:solidFill>
                      <a:ea typeface="Questrial"/>
                      <a:cs typeface="Questrial"/>
                      <a:sym typeface="Questrial"/>
                    </a:rPr>
                  </a:br>
                  <a:r>
                    <a:rPr lang="en-AU" sz="1100" dirty="0">
                      <a:solidFill>
                        <a:srgbClr val="000000"/>
                      </a:solidFill>
                      <a:ea typeface="Questrial"/>
                      <a:cs typeface="Questrial"/>
                      <a:sym typeface="Questrial"/>
                    </a:rPr>
                    <a:t>with disputes</a:t>
                  </a:r>
                  <a:endParaRPr lang="en-AU" sz="1100" dirty="0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CBC6225-8F22-437D-A70C-2176F0229B2E}"/>
                    </a:ext>
                  </a:extLst>
                </p:cNvPr>
                <p:cNvSpPr/>
                <p:nvPr/>
              </p:nvSpPr>
              <p:spPr>
                <a:xfrm>
                  <a:off x="5270804" y="1738946"/>
                  <a:ext cx="1028088" cy="600164"/>
                </a:xfrm>
                <a:prstGeom prst="rect">
                  <a:avLst/>
                </a:prstGeom>
              </p:spPr>
              <p:txBody>
                <a:bodyPr wrap="square" anchor="t">
                  <a:spAutoFit/>
                </a:bodyPr>
                <a:lstStyle/>
                <a:p>
                  <a:r>
                    <a:rPr lang="en-AU" sz="1100" dirty="0">
                      <a:solidFill>
                        <a:srgbClr val="000000"/>
                      </a:solidFill>
                      <a:ea typeface="Questrial"/>
                      <a:cs typeface="Questrial"/>
                      <a:sym typeface="Questrial"/>
                    </a:rPr>
                    <a:t>Builds and</a:t>
                  </a:r>
                </a:p>
                <a:p>
                  <a:r>
                    <a:rPr lang="en-AU" sz="1100" dirty="0">
                      <a:solidFill>
                        <a:srgbClr val="000000"/>
                      </a:solidFill>
                      <a:ea typeface="Questrial"/>
                      <a:cs typeface="Questrial"/>
                      <a:sym typeface="Questrial"/>
                    </a:rPr>
                    <a:t>improves infrastructure</a:t>
                  </a:r>
                  <a:endParaRPr lang="en-AU" sz="1100" dirty="0"/>
                </a:p>
              </p:txBody>
            </p:sp>
          </p:grpSp>
          <p:sp>
            <p:nvSpPr>
              <p:cNvPr id="39" name="Arrow: Down 38">
                <a:extLst>
                  <a:ext uri="{FF2B5EF4-FFF2-40B4-BE49-F238E27FC236}">
                    <a16:creationId xmlns:a16="http://schemas.microsoft.com/office/drawing/2014/main" id="{60F0759E-6C7A-4756-8FBB-9A7F53CE9FAB}"/>
                  </a:ext>
                </a:extLst>
              </p:cNvPr>
              <p:cNvSpPr/>
              <p:nvPr/>
            </p:nvSpPr>
            <p:spPr>
              <a:xfrm>
                <a:off x="1289375" y="3655679"/>
                <a:ext cx="261611" cy="1257786"/>
              </a:xfrm>
              <a:prstGeom prst="downArrow">
                <a:avLst>
                  <a:gd name="adj1" fmla="val 100000"/>
                  <a:gd name="adj2" fmla="val 7937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SzPct val="100000"/>
                </a:pPr>
                <a:endParaRPr lang="en-AU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Arrow: Down 50">
                <a:extLst>
                  <a:ext uri="{FF2B5EF4-FFF2-40B4-BE49-F238E27FC236}">
                    <a16:creationId xmlns:a16="http://schemas.microsoft.com/office/drawing/2014/main" id="{1BA268D3-55C2-4574-A00C-725AF21BE35F}"/>
                  </a:ext>
                </a:extLst>
              </p:cNvPr>
              <p:cNvSpPr/>
              <p:nvPr/>
            </p:nvSpPr>
            <p:spPr>
              <a:xfrm>
                <a:off x="4236852" y="3160493"/>
                <a:ext cx="261611" cy="634919"/>
              </a:xfrm>
              <a:prstGeom prst="downArrow">
                <a:avLst>
                  <a:gd name="adj1" fmla="val 100000"/>
                  <a:gd name="adj2" fmla="val 7937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SzPct val="100000"/>
                </a:pPr>
                <a:endParaRPr lang="en-AU" sz="1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Arrow: Down 48">
              <a:extLst>
                <a:ext uri="{FF2B5EF4-FFF2-40B4-BE49-F238E27FC236}">
                  <a16:creationId xmlns:a16="http://schemas.microsoft.com/office/drawing/2014/main" id="{0A633508-B5D8-4EBC-9D96-BA6C07666821}"/>
                </a:ext>
              </a:extLst>
            </p:cNvPr>
            <p:cNvSpPr/>
            <p:nvPr/>
          </p:nvSpPr>
          <p:spPr>
            <a:xfrm rot="16200000">
              <a:off x="2823480" y="2021249"/>
              <a:ext cx="261611" cy="941198"/>
            </a:xfrm>
            <a:prstGeom prst="downArrow">
              <a:avLst>
                <a:gd name="adj1" fmla="val 100000"/>
                <a:gd name="adj2" fmla="val 793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buSzPct val="100000"/>
              </a:pPr>
              <a:endParaRPr lang="en-A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Arrow: Down 49">
              <a:extLst>
                <a:ext uri="{FF2B5EF4-FFF2-40B4-BE49-F238E27FC236}">
                  <a16:creationId xmlns:a16="http://schemas.microsoft.com/office/drawing/2014/main" id="{0C3265D9-EFF0-4506-BCC8-FCCBED03C1B9}"/>
                </a:ext>
              </a:extLst>
            </p:cNvPr>
            <p:cNvSpPr/>
            <p:nvPr/>
          </p:nvSpPr>
          <p:spPr>
            <a:xfrm rot="16200000">
              <a:off x="5640397" y="2040812"/>
              <a:ext cx="261611" cy="901570"/>
            </a:xfrm>
            <a:prstGeom prst="downArrow">
              <a:avLst>
                <a:gd name="adj1" fmla="val 100000"/>
                <a:gd name="adj2" fmla="val 793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buSzPct val="100000"/>
              </a:pPr>
              <a:endParaRPr lang="en-AU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FF5949-2793-40A5-974E-4C1D64F00A54}"/>
              </a:ext>
            </a:extLst>
          </p:cNvPr>
          <p:cNvGrpSpPr/>
          <p:nvPr/>
        </p:nvGrpSpPr>
        <p:grpSpPr>
          <a:xfrm>
            <a:off x="371475" y="4124686"/>
            <a:ext cx="5850512" cy="2219555"/>
            <a:chOff x="371475" y="4124686"/>
            <a:chExt cx="5850512" cy="221955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664B347-49EA-4A89-99D1-5AEB10392E09}"/>
                </a:ext>
              </a:extLst>
            </p:cNvPr>
            <p:cNvGrpSpPr/>
            <p:nvPr/>
          </p:nvGrpSpPr>
          <p:grpSpPr>
            <a:xfrm flipH="1">
              <a:off x="2478346" y="4153347"/>
              <a:ext cx="731189" cy="1666868"/>
              <a:chOff x="5064754" y="4153347"/>
              <a:chExt cx="731189" cy="1666868"/>
            </a:xfrm>
          </p:grpSpPr>
          <p:sp>
            <p:nvSpPr>
              <p:cNvPr id="80" name="Arrow: Down 79">
                <a:extLst>
                  <a:ext uri="{FF2B5EF4-FFF2-40B4-BE49-F238E27FC236}">
                    <a16:creationId xmlns:a16="http://schemas.microsoft.com/office/drawing/2014/main" id="{D9C609B4-6C34-4E01-82AC-A130DAA9B085}"/>
                  </a:ext>
                </a:extLst>
              </p:cNvPr>
              <p:cNvSpPr/>
              <p:nvPr/>
            </p:nvSpPr>
            <p:spPr>
              <a:xfrm rot="5400000">
                <a:off x="5241629" y="3976472"/>
                <a:ext cx="246708" cy="600458"/>
              </a:xfrm>
              <a:prstGeom prst="downArrow">
                <a:avLst>
                  <a:gd name="adj1" fmla="val 100000"/>
                  <a:gd name="adj2" fmla="val 7937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SzPct val="100000"/>
                </a:pPr>
                <a:endParaRPr lang="en-AU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5F84D42-52CE-485C-96ED-D0704B14F507}"/>
                  </a:ext>
                </a:extLst>
              </p:cNvPr>
              <p:cNvSpPr/>
              <p:nvPr/>
            </p:nvSpPr>
            <p:spPr>
              <a:xfrm>
                <a:off x="5403530" y="4397161"/>
                <a:ext cx="261611" cy="117634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SzPct val="100000"/>
                </a:pPr>
                <a:endParaRPr lang="en-AU" sz="1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A8C061C-CE3A-425D-A55C-BAF8EF3ABD3B}"/>
                  </a:ext>
                </a:extLst>
              </p:cNvPr>
              <p:cNvSpPr/>
              <p:nvPr/>
            </p:nvSpPr>
            <p:spPr>
              <a:xfrm rot="5400000">
                <a:off x="5476334" y="5500605"/>
                <a:ext cx="246708" cy="3925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SzPct val="100000"/>
                </a:pPr>
                <a:endParaRPr lang="en-AU" sz="14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BC15788-83CF-4CE4-BC01-AE62A6EDD78F}"/>
                </a:ext>
              </a:extLst>
            </p:cNvPr>
            <p:cNvGrpSpPr/>
            <p:nvPr/>
          </p:nvGrpSpPr>
          <p:grpSpPr>
            <a:xfrm>
              <a:off x="371475" y="4124686"/>
              <a:ext cx="5850512" cy="2219555"/>
              <a:chOff x="371475" y="4124686"/>
              <a:chExt cx="5850512" cy="2219555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78DB2471-BAC6-445B-913F-4050F7DE3F83}"/>
                  </a:ext>
                </a:extLst>
              </p:cNvPr>
              <p:cNvGrpSpPr/>
              <p:nvPr/>
            </p:nvGrpSpPr>
            <p:grpSpPr>
              <a:xfrm>
                <a:off x="371475" y="4124686"/>
                <a:ext cx="5386432" cy="2219555"/>
                <a:chOff x="371475" y="4049270"/>
                <a:chExt cx="5386432" cy="2219555"/>
              </a:xfrm>
            </p:grpSpPr>
            <p:sp>
              <p:nvSpPr>
                <p:cNvPr id="17" name="Rectangle 16"/>
                <p:cNvSpPr/>
                <p:nvPr/>
              </p:nvSpPr>
              <p:spPr>
                <a:xfrm rot="16200000">
                  <a:off x="2220703" y="4643084"/>
                  <a:ext cx="1449237" cy="261610"/>
                </a:xfrm>
                <a:prstGeom prst="rect">
                  <a:avLst/>
                </a:prstGeom>
              </p:spPr>
              <p:txBody>
                <a:bodyPr wrap="square" anchor="t">
                  <a:spAutoFit/>
                </a:bodyPr>
                <a:lstStyle/>
                <a:p>
                  <a:r>
                    <a:rPr lang="en-AU" sz="1100" dirty="0">
                      <a:solidFill>
                        <a:srgbClr val="000000"/>
                      </a:solidFill>
                      <a:ea typeface="Questrial"/>
                      <a:cs typeface="Questrial"/>
                      <a:sym typeface="Questrial"/>
                    </a:rPr>
                    <a:t>Dispute resolution</a:t>
                  </a:r>
                  <a:endParaRPr lang="en-AU" sz="1100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921679" y="5627820"/>
                  <a:ext cx="2836228" cy="261610"/>
                </a:xfrm>
                <a:prstGeom prst="rect">
                  <a:avLst/>
                </a:prstGeom>
              </p:spPr>
              <p:txBody>
                <a:bodyPr wrap="square" anchor="t">
                  <a:spAutoFit/>
                </a:bodyPr>
                <a:lstStyle/>
                <a:p>
                  <a:r>
                    <a:rPr lang="en-AU" sz="1100" dirty="0">
                      <a:solidFill>
                        <a:srgbClr val="000000"/>
                      </a:solidFill>
                      <a:ea typeface="Questrial"/>
                      <a:cs typeface="Questrial"/>
                      <a:sym typeface="Questrial"/>
                    </a:rPr>
                    <a:t>Dispute resolution</a:t>
                  </a:r>
                  <a:r>
                    <a:rPr lang="en-AU" sz="1100" dirty="0">
                      <a:sym typeface="Questrial"/>
                    </a:rPr>
                    <a:t> </a:t>
                  </a:r>
                  <a:r>
                    <a:rPr lang="en-AU" sz="1100" dirty="0">
                      <a:solidFill>
                        <a:srgbClr val="000000"/>
                      </a:solidFill>
                      <a:ea typeface="Questrial"/>
                      <a:cs typeface="Questrial"/>
                      <a:sym typeface="Questrial"/>
                    </a:rPr>
                    <a:t>about viewpoint pushing</a:t>
                  </a:r>
                  <a:endParaRPr lang="en-AU" sz="1100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71475" y="4843889"/>
                  <a:ext cx="2112212" cy="142493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lvl="0">
                    <a:buSzPct val="100000"/>
                  </a:pPr>
                  <a:r>
                    <a:rPr lang="en-AU" sz="1400" b="1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Elected committees</a:t>
                  </a:r>
                </a:p>
                <a:p>
                  <a:pPr marL="228600" indent="-228600">
                    <a:buSzPct val="100000"/>
                    <a:buFontTx/>
                    <a:buChar char="•"/>
                  </a:pPr>
                  <a:r>
                    <a:rPr lang="en-AU" sz="1400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Arbitration Committee</a:t>
                  </a:r>
                </a:p>
                <a:p>
                  <a:pPr marL="228600" lvl="0" indent="-228600">
                    <a:buSzPct val="100000"/>
                    <a:buFontTx/>
                    <a:buChar char="•"/>
                  </a:pPr>
                  <a:r>
                    <a:rPr lang="en-AU" sz="1400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Mediation Committee</a:t>
                  </a:r>
                </a:p>
                <a:p>
                  <a:pPr marL="228600" lvl="0" indent="-228600">
                    <a:buSzPct val="100000"/>
                    <a:buFontTx/>
                    <a:buChar char="•"/>
                  </a:pPr>
                  <a:r>
                    <a:rPr lang="en-AU" sz="1400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Stewards</a:t>
                  </a:r>
                </a:p>
                <a:p>
                  <a:pPr marL="228600" lvl="0" indent="-228600">
                    <a:buSzPct val="100000"/>
                    <a:buFontTx/>
                    <a:buChar char="•"/>
                  </a:pPr>
                  <a:r>
                    <a:rPr lang="en-AU" sz="1400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Bureaucrats</a:t>
                  </a:r>
                </a:p>
                <a:p>
                  <a:pPr marL="228600" lvl="0" indent="-228600">
                    <a:buSzPct val="100000"/>
                    <a:buFontTx/>
                    <a:buChar char="•"/>
                  </a:pPr>
                  <a:r>
                    <a:rPr lang="en-AU" sz="1400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Admins</a:t>
                  </a:r>
                </a:p>
                <a:p>
                  <a:pPr marL="228600" lvl="0" indent="-228600">
                    <a:buSzPct val="100000"/>
                    <a:buFontTx/>
                    <a:buChar char="•"/>
                  </a:pPr>
                  <a:endParaRPr lang="en-AU" sz="1400" dirty="0">
                    <a:solidFill>
                      <a:schemeClr val="tx1"/>
                    </a:solidFill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53" name="Arrow: Down 52">
                <a:extLst>
                  <a:ext uri="{FF2B5EF4-FFF2-40B4-BE49-F238E27FC236}">
                    <a16:creationId xmlns:a16="http://schemas.microsoft.com/office/drawing/2014/main" id="{CEB24527-FD3D-413E-80FF-ADDD974D4CD5}"/>
                  </a:ext>
                </a:extLst>
              </p:cNvPr>
              <p:cNvSpPr/>
              <p:nvPr/>
            </p:nvSpPr>
            <p:spPr>
              <a:xfrm rot="16200000">
                <a:off x="4217039" y="4218523"/>
                <a:ext cx="261611" cy="3748285"/>
              </a:xfrm>
              <a:prstGeom prst="downArrow">
                <a:avLst>
                  <a:gd name="adj1" fmla="val 100000"/>
                  <a:gd name="adj2" fmla="val 7937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SzPct val="100000"/>
                </a:pPr>
                <a:endParaRPr lang="en-AU" sz="14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A9FA35CE-6B8C-49E0-83CC-0AA27A1C5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</p:spPr>
        <p:txBody>
          <a:bodyPr/>
          <a:lstStyle/>
          <a:p>
            <a:fld id="{CE88B329-2985-4DFE-8A92-737A35BD3460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96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9992436-232C-47FD-8E20-4B721FF11EB2}"/>
              </a:ext>
            </a:extLst>
          </p:cNvPr>
          <p:cNvGrpSpPr/>
          <p:nvPr/>
        </p:nvGrpSpPr>
        <p:grpSpPr>
          <a:xfrm>
            <a:off x="3638396" y="3520136"/>
            <a:ext cx="5625677" cy="2820996"/>
            <a:chOff x="2652702" y="3097895"/>
            <a:chExt cx="3308923" cy="1659260"/>
          </a:xfrm>
        </p:grpSpPr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D116871E-E5B3-48CD-B785-4F67A6A6798C}"/>
                </a:ext>
              </a:extLst>
            </p:cNvPr>
            <p:cNvSpPr/>
            <p:nvPr/>
          </p:nvSpPr>
          <p:spPr>
            <a:xfrm>
              <a:off x="3389344" y="3097895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A0B2ED-08CB-424B-85E1-AAA568518324}"/>
                </a:ext>
              </a:extLst>
            </p:cNvPr>
            <p:cNvGrpSpPr/>
            <p:nvPr/>
          </p:nvGrpSpPr>
          <p:grpSpPr>
            <a:xfrm>
              <a:off x="2652702" y="3539873"/>
              <a:ext cx="3308923" cy="1217282"/>
              <a:chOff x="2652702" y="3539873"/>
              <a:chExt cx="3308923" cy="1217282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CEECB9A-DB56-4162-B937-BFE7B8A8C348}"/>
                  </a:ext>
                </a:extLst>
              </p:cNvPr>
              <p:cNvSpPr/>
              <p:nvPr/>
            </p:nvSpPr>
            <p:spPr>
              <a:xfrm>
                <a:off x="3087516" y="3539873"/>
                <a:ext cx="928340" cy="928340"/>
              </a:xfrm>
              <a:prstGeom prst="ellipse">
                <a:avLst/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311888A-19E4-4796-83EB-A8B1D8263636}"/>
                  </a:ext>
                </a:extLst>
              </p:cNvPr>
              <p:cNvSpPr txBox="1"/>
              <p:nvPr/>
            </p:nvSpPr>
            <p:spPr>
              <a:xfrm>
                <a:off x="2652702" y="4478398"/>
                <a:ext cx="1795658" cy="27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2400" dirty="0">
                    <a:latin typeface="Corbel" panose="020B0503020204020204" pitchFamily="34" charset="0"/>
                  </a:rPr>
                  <a:t>Wikipedia-integration</a:t>
                </a: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F0B4E1A-3511-4883-8748-4A70619D9B2B}"/>
                  </a:ext>
                </a:extLst>
              </p:cNvPr>
              <p:cNvSpPr/>
              <p:nvPr/>
            </p:nvSpPr>
            <p:spPr>
              <a:xfrm>
                <a:off x="3257023" y="3827549"/>
                <a:ext cx="589326" cy="390476"/>
              </a:xfrm>
              <a:custGeom>
                <a:avLst/>
                <a:gdLst/>
                <a:ahLst/>
                <a:cxnLst/>
                <a:rect l="0" t="0" r="0" b="0"/>
                <a:pathLst>
                  <a:path w="785768" h="520634">
                    <a:moveTo>
                      <a:pt x="73594" y="97850"/>
                    </a:moveTo>
                    <a:cubicBezTo>
                      <a:pt x="55986" y="68236"/>
                      <a:pt x="25537" y="38961"/>
                      <a:pt x="3559" y="30517"/>
                    </a:cubicBezTo>
                    <a:lnTo>
                      <a:pt x="16" y="29156"/>
                    </a:lnTo>
                    <a:lnTo>
                      <a:pt x="16" y="14897"/>
                    </a:lnTo>
                    <a:lnTo>
                      <a:pt x="16" y="16"/>
                    </a:lnTo>
                    <a:lnTo>
                      <a:pt x="201922" y="16"/>
                    </a:lnTo>
                    <a:lnTo>
                      <a:pt x="201922" y="27383"/>
                    </a:lnTo>
                    <a:cubicBezTo>
                      <a:pt x="175531" y="30664"/>
                      <a:pt x="143718" y="43563"/>
                      <a:pt x="152534" y="73147"/>
                    </a:cubicBezTo>
                    <a:cubicBezTo>
                      <a:pt x="202848" y="184312"/>
                      <a:pt x="248630" y="297476"/>
                      <a:pt x="298303" y="408922"/>
                    </a:cubicBezTo>
                    <a:lnTo>
                      <a:pt x="383562" y="249496"/>
                    </a:lnTo>
                    <a:cubicBezTo>
                      <a:pt x="350571" y="181918"/>
                      <a:pt x="326537" y="113556"/>
                      <a:pt x="290421" y="47258"/>
                    </a:cubicBezTo>
                    <a:cubicBezTo>
                      <a:pt x="278646" y="28167"/>
                      <a:pt x="246804" y="27634"/>
                      <a:pt x="224252" y="26896"/>
                    </a:cubicBezTo>
                    <a:lnTo>
                      <a:pt x="224252" y="16"/>
                    </a:lnTo>
                    <a:lnTo>
                      <a:pt x="413506" y="16"/>
                    </a:lnTo>
                    <a:lnTo>
                      <a:pt x="413506" y="26640"/>
                    </a:lnTo>
                    <a:cubicBezTo>
                      <a:pt x="396501" y="28990"/>
                      <a:pt x="376455" y="33031"/>
                      <a:pt x="378729" y="53640"/>
                    </a:cubicBezTo>
                    <a:lnTo>
                      <a:pt x="432268" y="172050"/>
                    </a:lnTo>
                    <a:cubicBezTo>
                      <a:pt x="449887" y="134463"/>
                      <a:pt x="469470" y="97672"/>
                      <a:pt x="485012" y="59149"/>
                    </a:cubicBezTo>
                    <a:cubicBezTo>
                      <a:pt x="492062" y="28647"/>
                      <a:pt x="457748" y="27130"/>
                      <a:pt x="435864" y="26281"/>
                    </a:cubicBezTo>
                    <a:lnTo>
                      <a:pt x="435864" y="16"/>
                    </a:lnTo>
                    <a:lnTo>
                      <a:pt x="604042" y="16"/>
                    </a:lnTo>
                    <a:lnTo>
                      <a:pt x="604042" y="26210"/>
                    </a:lnTo>
                    <a:cubicBezTo>
                      <a:pt x="579405" y="27952"/>
                      <a:pt x="556093" y="35059"/>
                      <a:pt x="542506" y="53275"/>
                    </a:cubicBezTo>
                    <a:cubicBezTo>
                      <a:pt x="509470" y="104342"/>
                      <a:pt x="484970" y="162289"/>
                      <a:pt x="459239" y="217756"/>
                    </a:cubicBezTo>
                    <a:cubicBezTo>
                      <a:pt x="484658" y="277873"/>
                      <a:pt x="511158" y="337909"/>
                      <a:pt x="537139" y="393028"/>
                    </a:cubicBezTo>
                    <a:lnTo>
                      <a:pt x="680807" y="61643"/>
                    </a:lnTo>
                    <a:cubicBezTo>
                      <a:pt x="671114" y="39799"/>
                      <a:pt x="649165" y="32084"/>
                      <a:pt x="627624" y="27086"/>
                    </a:cubicBezTo>
                    <a:lnTo>
                      <a:pt x="627624" y="17"/>
                    </a:lnTo>
                    <a:lnTo>
                      <a:pt x="785837" y="17"/>
                    </a:lnTo>
                    <a:lnTo>
                      <a:pt x="785837" y="27628"/>
                    </a:lnTo>
                    <a:cubicBezTo>
                      <a:pt x="778737" y="28732"/>
                      <a:pt x="771939" y="30921"/>
                      <a:pt x="765370" y="33789"/>
                    </a:cubicBezTo>
                    <a:cubicBezTo>
                      <a:pt x="752911" y="39571"/>
                      <a:pt x="741145" y="51046"/>
                      <a:pt x="733251" y="65109"/>
                    </a:cubicBezTo>
                    <a:lnTo>
                      <a:pt x="535112" y="520980"/>
                    </a:lnTo>
                    <a:lnTo>
                      <a:pt x="502039" y="520980"/>
                    </a:lnTo>
                    <a:lnTo>
                      <a:pt x="407833" y="299103"/>
                    </a:lnTo>
                    <a:lnTo>
                      <a:pt x="293478" y="520961"/>
                    </a:lnTo>
                    <a:lnTo>
                      <a:pt x="259145" y="520966"/>
                    </a:lnTo>
                    <a:cubicBezTo>
                      <a:pt x="192333" y="381798"/>
                      <a:pt x="143995" y="235344"/>
                      <a:pt x="73594" y="97850"/>
                    </a:cubicBezTo>
                    <a:close/>
                  </a:path>
                </a:pathLst>
              </a:custGeom>
              <a:solidFill>
                <a:schemeClr val="bg1"/>
              </a:solidFill>
              <a:ln w="45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AF8F42B-DC36-4E53-854A-6B9F0160AF70}"/>
                  </a:ext>
                </a:extLst>
              </p:cNvPr>
              <p:cNvSpPr txBox="1"/>
              <p:nvPr/>
            </p:nvSpPr>
            <p:spPr>
              <a:xfrm>
                <a:off x="4073048" y="3657795"/>
                <a:ext cx="1888577" cy="724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>
                    <a:latin typeface="Corbel" panose="020B0503020204020204" pitchFamily="34" charset="0"/>
                  </a:rPr>
                  <a:t>Highly accessed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Broad readership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Editable and updatable</a:t>
                </a: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EAF5523-3B0B-4874-BE24-A3D2C12BA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3660" y="3710398"/>
                <a:ext cx="0" cy="582996"/>
              </a:xfrm>
              <a:prstGeom prst="line">
                <a:avLst/>
              </a:prstGeom>
              <a:ln w="76200">
                <a:solidFill>
                  <a:srgbClr val="6F99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E4F4A1-6464-42F3-A050-C988FAC09A30}"/>
              </a:ext>
            </a:extLst>
          </p:cNvPr>
          <p:cNvGrpSpPr/>
          <p:nvPr/>
        </p:nvGrpSpPr>
        <p:grpSpPr>
          <a:xfrm>
            <a:off x="5103847" y="2069327"/>
            <a:ext cx="1584451" cy="1732658"/>
            <a:chOff x="3514654" y="2244555"/>
            <a:chExt cx="931946" cy="1019119"/>
          </a:xfrm>
        </p:grpSpPr>
        <p:sp>
          <p:nvSpPr>
            <p:cNvPr id="123" name="Arrow: Right 122">
              <a:extLst>
                <a:ext uri="{FF2B5EF4-FFF2-40B4-BE49-F238E27FC236}">
                  <a16:creationId xmlns:a16="http://schemas.microsoft.com/office/drawing/2014/main" id="{F9971A27-9067-4419-9232-E756CE293628}"/>
                </a:ext>
              </a:extLst>
            </p:cNvPr>
            <p:cNvSpPr/>
            <p:nvPr/>
          </p:nvSpPr>
          <p:spPr>
            <a:xfrm rot="19800000">
              <a:off x="3520247" y="2586175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4" name="Arrow: Right 123">
              <a:extLst>
                <a:ext uri="{FF2B5EF4-FFF2-40B4-BE49-F238E27FC236}">
                  <a16:creationId xmlns:a16="http://schemas.microsoft.com/office/drawing/2014/main" id="{B61E71C7-A48C-4A7C-A0ED-2D69D1335537}"/>
                </a:ext>
              </a:extLst>
            </p:cNvPr>
            <p:cNvSpPr/>
            <p:nvPr/>
          </p:nvSpPr>
          <p:spPr>
            <a:xfrm rot="1800000" flipV="1">
              <a:off x="3514654" y="2877330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5" name="Arrow: Right 124">
              <a:extLst>
                <a:ext uri="{FF2B5EF4-FFF2-40B4-BE49-F238E27FC236}">
                  <a16:creationId xmlns:a16="http://schemas.microsoft.com/office/drawing/2014/main" id="{0625F183-8225-4EB5-AB26-DD911A50A6AA}"/>
                </a:ext>
              </a:extLst>
            </p:cNvPr>
            <p:cNvSpPr/>
            <p:nvPr/>
          </p:nvSpPr>
          <p:spPr>
            <a:xfrm>
              <a:off x="3546300" y="2733126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7A3B6D3-EB28-4B01-8AF7-B84A3359B8BF}"/>
                </a:ext>
              </a:extLst>
            </p:cNvPr>
            <p:cNvGrpSpPr/>
            <p:nvPr/>
          </p:nvGrpSpPr>
          <p:grpSpPr>
            <a:xfrm>
              <a:off x="4070322" y="2244555"/>
              <a:ext cx="311381" cy="358049"/>
              <a:chOff x="5355519" y="1848987"/>
              <a:chExt cx="401819" cy="462042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0D3331E-85B0-4629-B048-F129AE4CAEB8}"/>
                  </a:ext>
                </a:extLst>
              </p:cNvPr>
              <p:cNvSpPr/>
              <p:nvPr/>
            </p:nvSpPr>
            <p:spPr>
              <a:xfrm>
                <a:off x="5355519" y="1898949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400" b="1" dirty="0">
                    <a:solidFill>
                      <a:schemeClr val="bg1"/>
                    </a:solidFill>
                  </a:rPr>
                  <a:t>PDF</a:t>
                </a:r>
              </a:p>
            </p:txBody>
          </p:sp>
          <p:sp>
            <p:nvSpPr>
              <p:cNvPr id="53" name="L-Shape 52">
                <a:extLst>
                  <a:ext uri="{FF2B5EF4-FFF2-40B4-BE49-F238E27FC236}">
                    <a16:creationId xmlns:a16="http://schemas.microsoft.com/office/drawing/2014/main" id="{7DB22F38-E01A-4463-BC91-0D28218FC727}"/>
                  </a:ext>
                </a:extLst>
              </p:cNvPr>
              <p:cNvSpPr/>
              <p:nvPr/>
            </p:nvSpPr>
            <p:spPr>
              <a:xfrm rot="10800000">
                <a:off x="5431449" y="1848987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9DE54A3-E842-4B81-BC67-0D8F43C4E478}"/>
                </a:ext>
              </a:extLst>
            </p:cNvPr>
            <p:cNvGrpSpPr/>
            <p:nvPr/>
          </p:nvGrpSpPr>
          <p:grpSpPr>
            <a:xfrm>
              <a:off x="4135219" y="2652315"/>
              <a:ext cx="311381" cy="358049"/>
              <a:chOff x="5355519" y="2978458"/>
              <a:chExt cx="401819" cy="462042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6BA5936-26F1-4E55-9EA8-0498E9DF3CAF}"/>
                  </a:ext>
                </a:extLst>
              </p:cNvPr>
              <p:cNvSpPr/>
              <p:nvPr/>
            </p:nvSpPr>
            <p:spPr>
              <a:xfrm>
                <a:off x="5355519" y="3028420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99"/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100" b="1" dirty="0">
                    <a:solidFill>
                      <a:schemeClr val="bg1"/>
                    </a:solidFill>
                  </a:rPr>
                  <a:t>HTML</a:t>
                </a:r>
              </a:p>
            </p:txBody>
          </p:sp>
          <p:sp>
            <p:nvSpPr>
              <p:cNvPr id="58" name="L-Shape 57">
                <a:extLst>
                  <a:ext uri="{FF2B5EF4-FFF2-40B4-BE49-F238E27FC236}">
                    <a16:creationId xmlns:a16="http://schemas.microsoft.com/office/drawing/2014/main" id="{0D61924E-D85A-4017-BB85-43FE85F36AB4}"/>
                  </a:ext>
                </a:extLst>
              </p:cNvPr>
              <p:cNvSpPr/>
              <p:nvPr/>
            </p:nvSpPr>
            <p:spPr>
              <a:xfrm rot="10800000">
                <a:off x="5431449" y="2978458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2" name="Rectangle: Single Corner Snipped 131">
              <a:extLst>
                <a:ext uri="{FF2B5EF4-FFF2-40B4-BE49-F238E27FC236}">
                  <a16:creationId xmlns:a16="http://schemas.microsoft.com/office/drawing/2014/main" id="{5358738F-89A7-4252-9C7C-1D63F2D066F3}"/>
                </a:ext>
              </a:extLst>
            </p:cNvPr>
            <p:cNvSpPr/>
            <p:nvPr/>
          </p:nvSpPr>
          <p:spPr>
            <a:xfrm rot="10800000">
              <a:off x="4079447" y="3072680"/>
              <a:ext cx="278058" cy="190994"/>
            </a:xfrm>
            <a:prstGeom prst="snip1Rect">
              <a:avLst>
                <a:gd name="adj" fmla="val 29757"/>
              </a:avLst>
            </a:prstGeom>
            <a:solidFill>
              <a:srgbClr val="006699"/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C0BADBD-7EFE-47EC-9BF7-087B7D5C68F4}"/>
                </a:ext>
              </a:extLst>
            </p:cNvPr>
            <p:cNvSpPr/>
            <p:nvPr/>
          </p:nvSpPr>
          <p:spPr>
            <a:xfrm>
              <a:off x="4079448" y="3149061"/>
              <a:ext cx="114613" cy="114613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7ECACAB-FB5B-4FCE-89A9-18BD98424CA3}"/>
                </a:ext>
              </a:extLst>
            </p:cNvPr>
            <p:cNvSpPr/>
            <p:nvPr/>
          </p:nvSpPr>
          <p:spPr>
            <a:xfrm>
              <a:off x="4133738" y="3080869"/>
              <a:ext cx="172288" cy="16725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AU" b="1" dirty="0" err="1">
                  <a:solidFill>
                    <a:schemeClr val="bg1"/>
                  </a:solidFill>
                </a:rPr>
                <a:t>doi</a:t>
              </a:r>
              <a:endParaRPr lang="en-A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E44EFE-B877-4934-9F35-CF9DBF8C6824}"/>
              </a:ext>
            </a:extLst>
          </p:cNvPr>
          <p:cNvGrpSpPr/>
          <p:nvPr/>
        </p:nvGrpSpPr>
        <p:grpSpPr>
          <a:xfrm>
            <a:off x="-120073" y="2450055"/>
            <a:ext cx="2191749" cy="2432763"/>
            <a:chOff x="442037" y="2468492"/>
            <a:chExt cx="1289148" cy="1430908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555408C-7799-474D-B09A-07A3D9A68C28}"/>
                </a:ext>
              </a:extLst>
            </p:cNvPr>
            <p:cNvSpPr/>
            <p:nvPr/>
          </p:nvSpPr>
          <p:spPr>
            <a:xfrm>
              <a:off x="613869" y="2971060"/>
              <a:ext cx="928340" cy="928340"/>
            </a:xfrm>
            <a:prstGeom prst="ellipse">
              <a:avLst/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A789D6F-A0A8-4B3A-918F-9BCB461426A5}"/>
                </a:ext>
              </a:extLst>
            </p:cNvPr>
            <p:cNvSpPr txBox="1"/>
            <p:nvPr/>
          </p:nvSpPr>
          <p:spPr>
            <a:xfrm>
              <a:off x="442037" y="2468492"/>
              <a:ext cx="1289148" cy="501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Preprint</a:t>
              </a:r>
            </a:p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server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872AE96-CD28-4394-A98C-417B505C139B}"/>
                </a:ext>
              </a:extLst>
            </p:cNvPr>
            <p:cNvGrpSpPr/>
            <p:nvPr/>
          </p:nvGrpSpPr>
          <p:grpSpPr>
            <a:xfrm>
              <a:off x="751528" y="3110928"/>
              <a:ext cx="646241" cy="655586"/>
              <a:chOff x="934724" y="3726033"/>
              <a:chExt cx="861654" cy="874114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0F617C7-17B4-45F4-BF72-610775289DDB}"/>
                  </a:ext>
                </a:extLst>
              </p:cNvPr>
              <p:cNvSpPr/>
              <p:nvPr/>
            </p:nvSpPr>
            <p:spPr>
              <a:xfrm>
                <a:off x="1072807" y="3871279"/>
                <a:ext cx="585421" cy="728868"/>
              </a:xfrm>
              <a:custGeom>
                <a:avLst/>
                <a:gdLst/>
                <a:ahLst/>
                <a:cxnLst/>
                <a:rect l="0" t="0" r="0" b="0"/>
                <a:pathLst>
                  <a:path w="585420" h="728867">
                    <a:moveTo>
                      <a:pt x="291124" y="75"/>
                    </a:moveTo>
                    <a:cubicBezTo>
                      <a:pt x="278203" y="157"/>
                      <a:pt x="265439" y="1324"/>
                      <a:pt x="252828" y="3499"/>
                    </a:cubicBezTo>
                    <a:cubicBezTo>
                      <a:pt x="250906" y="3830"/>
                      <a:pt x="248988" y="4182"/>
                      <a:pt x="247073" y="4561"/>
                    </a:cubicBezTo>
                    <a:cubicBezTo>
                      <a:pt x="158968" y="18424"/>
                      <a:pt x="83873" y="72771"/>
                      <a:pt x="40384" y="148503"/>
                    </a:cubicBezTo>
                    <a:cubicBezTo>
                      <a:pt x="70903" y="155489"/>
                      <a:pt x="100369" y="161372"/>
                      <a:pt x="128796" y="166178"/>
                    </a:cubicBezTo>
                    <a:cubicBezTo>
                      <a:pt x="125990" y="172167"/>
                      <a:pt x="123319" y="178254"/>
                      <a:pt x="120805" y="184431"/>
                    </a:cubicBezTo>
                    <a:cubicBezTo>
                      <a:pt x="90531" y="179344"/>
                      <a:pt x="60441" y="173434"/>
                      <a:pt x="30456" y="167312"/>
                    </a:cubicBezTo>
                    <a:cubicBezTo>
                      <a:pt x="20709" y="187462"/>
                      <a:pt x="13104" y="208897"/>
                      <a:pt x="7966" y="231308"/>
                    </a:cubicBezTo>
                    <a:cubicBezTo>
                      <a:pt x="6584" y="236625"/>
                      <a:pt x="5380" y="241985"/>
                      <a:pt x="4348" y="247380"/>
                    </a:cubicBezTo>
                    <a:cubicBezTo>
                      <a:pt x="37010" y="254264"/>
                      <a:pt x="68564" y="260092"/>
                      <a:pt x="99031" y="264891"/>
                    </a:cubicBezTo>
                    <a:cubicBezTo>
                      <a:pt x="98199" y="271251"/>
                      <a:pt x="97584" y="277657"/>
                      <a:pt x="97191" y="284102"/>
                    </a:cubicBezTo>
                    <a:cubicBezTo>
                      <a:pt x="65301" y="279221"/>
                      <a:pt x="33581" y="273566"/>
                      <a:pt x="1356" y="267601"/>
                    </a:cubicBezTo>
                    <a:cubicBezTo>
                      <a:pt x="509" y="275675"/>
                      <a:pt x="68" y="283810"/>
                      <a:pt x="74" y="291990"/>
                    </a:cubicBezTo>
                    <a:cubicBezTo>
                      <a:pt x="74" y="291997"/>
                      <a:pt x="74" y="292004"/>
                      <a:pt x="74" y="292011"/>
                    </a:cubicBezTo>
                    <a:cubicBezTo>
                      <a:pt x="86" y="294401"/>
                      <a:pt x="148" y="296771"/>
                      <a:pt x="233" y="299133"/>
                    </a:cubicBezTo>
                    <a:cubicBezTo>
                      <a:pt x="232" y="299423"/>
                      <a:pt x="222" y="299712"/>
                      <a:pt x="222" y="300003"/>
                    </a:cubicBezTo>
                    <a:cubicBezTo>
                      <a:pt x="273" y="391581"/>
                      <a:pt x="41207" y="477538"/>
                      <a:pt x="110382" y="533887"/>
                    </a:cubicBezTo>
                    <a:cubicBezTo>
                      <a:pt x="161071" y="578762"/>
                      <a:pt x="138872" y="650191"/>
                      <a:pt x="158206" y="708342"/>
                    </a:cubicBezTo>
                    <a:cubicBezTo>
                      <a:pt x="166500" y="710998"/>
                      <a:pt x="174901" y="713417"/>
                      <a:pt x="183403" y="715582"/>
                    </a:cubicBezTo>
                    <a:cubicBezTo>
                      <a:pt x="188661" y="716920"/>
                      <a:pt x="193961" y="718152"/>
                      <a:pt x="199294" y="719298"/>
                    </a:cubicBezTo>
                    <a:cubicBezTo>
                      <a:pt x="199022" y="681738"/>
                      <a:pt x="203764" y="608140"/>
                      <a:pt x="193989" y="571420"/>
                    </a:cubicBezTo>
                    <a:cubicBezTo>
                      <a:pt x="202156" y="574384"/>
                      <a:pt x="210452" y="576987"/>
                      <a:pt x="218850" y="579221"/>
                    </a:cubicBezTo>
                    <a:cubicBezTo>
                      <a:pt x="222428" y="597950"/>
                      <a:pt x="223873" y="619214"/>
                      <a:pt x="224220" y="640081"/>
                    </a:cubicBezTo>
                    <a:cubicBezTo>
                      <a:pt x="224264" y="642687"/>
                      <a:pt x="224290" y="645286"/>
                      <a:pt x="224302" y="647873"/>
                    </a:cubicBezTo>
                    <a:cubicBezTo>
                      <a:pt x="224313" y="650463"/>
                      <a:pt x="224311" y="653042"/>
                      <a:pt x="224292" y="655602"/>
                    </a:cubicBezTo>
                    <a:cubicBezTo>
                      <a:pt x="224133" y="681178"/>
                      <a:pt x="222690" y="704953"/>
                      <a:pt x="222037" y="721155"/>
                    </a:cubicBezTo>
                    <a:cubicBezTo>
                      <a:pt x="222037" y="721160"/>
                      <a:pt x="222037" y="721171"/>
                      <a:pt x="222037" y="721171"/>
                    </a:cubicBezTo>
                    <a:cubicBezTo>
                      <a:pt x="222004" y="722002"/>
                      <a:pt x="221979" y="722753"/>
                      <a:pt x="221950" y="723544"/>
                    </a:cubicBezTo>
                    <a:cubicBezTo>
                      <a:pt x="226707" y="724304"/>
                      <a:pt x="231486" y="724993"/>
                      <a:pt x="236292" y="725598"/>
                    </a:cubicBezTo>
                    <a:cubicBezTo>
                      <a:pt x="245289" y="726730"/>
                      <a:pt x="254369" y="727588"/>
                      <a:pt x="263528" y="728162"/>
                    </a:cubicBezTo>
                    <a:cubicBezTo>
                      <a:pt x="270132" y="728577"/>
                      <a:pt x="276778" y="728839"/>
                      <a:pt x="283459" y="728956"/>
                    </a:cubicBezTo>
                    <a:cubicBezTo>
                      <a:pt x="283312" y="683202"/>
                      <a:pt x="282570" y="636410"/>
                      <a:pt x="281642" y="588827"/>
                    </a:cubicBezTo>
                    <a:cubicBezTo>
                      <a:pt x="285997" y="589142"/>
                      <a:pt x="290357" y="589360"/>
                      <a:pt x="294721" y="589482"/>
                    </a:cubicBezTo>
                    <a:cubicBezTo>
                      <a:pt x="299818" y="589433"/>
                      <a:pt x="304913" y="589252"/>
                      <a:pt x="310002" y="588941"/>
                    </a:cubicBezTo>
                    <a:cubicBezTo>
                      <a:pt x="309087" y="636596"/>
                      <a:pt x="308339" y="683379"/>
                      <a:pt x="308143" y="728825"/>
                    </a:cubicBezTo>
                    <a:cubicBezTo>
                      <a:pt x="312940" y="728680"/>
                      <a:pt x="317719" y="728461"/>
                      <a:pt x="322477" y="728162"/>
                    </a:cubicBezTo>
                    <a:cubicBezTo>
                      <a:pt x="331635" y="727588"/>
                      <a:pt x="340716" y="726730"/>
                      <a:pt x="349712" y="725598"/>
                    </a:cubicBezTo>
                    <a:cubicBezTo>
                      <a:pt x="356324" y="724765"/>
                      <a:pt x="362887" y="723782"/>
                      <a:pt x="369404" y="722658"/>
                    </a:cubicBezTo>
                    <a:cubicBezTo>
                      <a:pt x="368849" y="707997"/>
                      <a:pt x="367562" y="686753"/>
                      <a:pt x="367193" y="663158"/>
                    </a:cubicBezTo>
                    <a:cubicBezTo>
                      <a:pt x="367154" y="660661"/>
                      <a:pt x="367125" y="658140"/>
                      <a:pt x="367109" y="655602"/>
                    </a:cubicBezTo>
                    <a:cubicBezTo>
                      <a:pt x="367109" y="655581"/>
                      <a:pt x="367109" y="655559"/>
                      <a:pt x="367109" y="655538"/>
                    </a:cubicBezTo>
                    <a:cubicBezTo>
                      <a:pt x="367085" y="651526"/>
                      <a:pt x="367100" y="647463"/>
                      <a:pt x="367149" y="643384"/>
                    </a:cubicBezTo>
                    <a:cubicBezTo>
                      <a:pt x="367162" y="642283"/>
                      <a:pt x="367167" y="641186"/>
                      <a:pt x="367185" y="640081"/>
                    </a:cubicBezTo>
                    <a:cubicBezTo>
                      <a:pt x="367229" y="637475"/>
                      <a:pt x="367287" y="634862"/>
                      <a:pt x="367366" y="632248"/>
                    </a:cubicBezTo>
                    <a:cubicBezTo>
                      <a:pt x="367925" y="613851"/>
                      <a:pt x="369432" y="595433"/>
                      <a:pt x="372593" y="578985"/>
                    </a:cubicBezTo>
                    <a:cubicBezTo>
                      <a:pt x="381035" y="576637"/>
                      <a:pt x="389368" y="573916"/>
                      <a:pt x="397569" y="570830"/>
                    </a:cubicBezTo>
                    <a:cubicBezTo>
                      <a:pt x="397569" y="570828"/>
                      <a:pt x="397570" y="570826"/>
                      <a:pt x="397571" y="570824"/>
                    </a:cubicBezTo>
                    <a:lnTo>
                      <a:pt x="397571" y="570830"/>
                    </a:lnTo>
                    <a:lnTo>
                      <a:pt x="397569" y="570830"/>
                    </a:lnTo>
                    <a:cubicBezTo>
                      <a:pt x="387691" y="606965"/>
                      <a:pt x="392286" y="679984"/>
                      <a:pt x="392121" y="718099"/>
                    </a:cubicBezTo>
                    <a:cubicBezTo>
                      <a:pt x="395628" y="717298"/>
                      <a:pt x="399126" y="716467"/>
                      <a:pt x="402602" y="715582"/>
                    </a:cubicBezTo>
                    <a:cubicBezTo>
                      <a:pt x="411103" y="713417"/>
                      <a:pt x="419505" y="710998"/>
                      <a:pt x="427798" y="708342"/>
                    </a:cubicBezTo>
                    <a:cubicBezTo>
                      <a:pt x="447133" y="650191"/>
                      <a:pt x="424932" y="578762"/>
                      <a:pt x="475623" y="533887"/>
                    </a:cubicBezTo>
                    <a:cubicBezTo>
                      <a:pt x="497467" y="516093"/>
                      <a:pt x="516492" y="495343"/>
                      <a:pt x="532306" y="472399"/>
                    </a:cubicBezTo>
                    <a:cubicBezTo>
                      <a:pt x="500060" y="480016"/>
                      <a:pt x="468017" y="488047"/>
                      <a:pt x="434602" y="494758"/>
                    </a:cubicBezTo>
                    <a:cubicBezTo>
                      <a:pt x="439367" y="486136"/>
                      <a:pt x="444328" y="477259"/>
                      <a:pt x="449652" y="467585"/>
                    </a:cubicBezTo>
                    <a:cubicBezTo>
                      <a:pt x="484825" y="460784"/>
                      <a:pt x="520356" y="452778"/>
                      <a:pt x="548221" y="446534"/>
                    </a:cubicBezTo>
                    <a:cubicBezTo>
                      <a:pt x="548232" y="446538"/>
                      <a:pt x="548242" y="446542"/>
                      <a:pt x="548253" y="446546"/>
                    </a:cubicBezTo>
                    <a:cubicBezTo>
                      <a:pt x="560786" y="423728"/>
                      <a:pt x="570391" y="399237"/>
                      <a:pt x="576745" y="373684"/>
                    </a:cubicBezTo>
                    <a:cubicBezTo>
                      <a:pt x="544943" y="380195"/>
                      <a:pt x="512336" y="387249"/>
                      <a:pt x="481682" y="392808"/>
                    </a:cubicBezTo>
                    <a:cubicBezTo>
                      <a:pt x="484029" y="385112"/>
                      <a:pt x="486117" y="377306"/>
                      <a:pt x="487925" y="369427"/>
                    </a:cubicBezTo>
                    <a:cubicBezTo>
                      <a:pt x="518094" y="363894"/>
                      <a:pt x="549335" y="357301"/>
                      <a:pt x="581715" y="349587"/>
                    </a:cubicBezTo>
                    <a:cubicBezTo>
                      <a:pt x="584387" y="333346"/>
                      <a:pt x="585773" y="316769"/>
                      <a:pt x="585783" y="300003"/>
                    </a:cubicBezTo>
                    <a:cubicBezTo>
                      <a:pt x="585783" y="299712"/>
                      <a:pt x="585771" y="299423"/>
                      <a:pt x="585771" y="299133"/>
                    </a:cubicBezTo>
                    <a:cubicBezTo>
                      <a:pt x="585855" y="296771"/>
                      <a:pt x="585918" y="294401"/>
                      <a:pt x="585930" y="292011"/>
                    </a:cubicBezTo>
                    <a:cubicBezTo>
                      <a:pt x="585931" y="292004"/>
                      <a:pt x="585930" y="291997"/>
                      <a:pt x="585930" y="291990"/>
                    </a:cubicBezTo>
                    <a:cubicBezTo>
                      <a:pt x="585946" y="271385"/>
                      <a:pt x="583170" y="251061"/>
                      <a:pt x="578038" y="231308"/>
                    </a:cubicBezTo>
                    <a:cubicBezTo>
                      <a:pt x="551104" y="113832"/>
                      <a:pt x="456623" y="23080"/>
                      <a:pt x="338932" y="4561"/>
                    </a:cubicBezTo>
                    <a:cubicBezTo>
                      <a:pt x="337016" y="4182"/>
                      <a:pt x="335098" y="3830"/>
                      <a:pt x="333176" y="3499"/>
                    </a:cubicBezTo>
                    <a:cubicBezTo>
                      <a:pt x="320566" y="1324"/>
                      <a:pt x="307802" y="157"/>
                      <a:pt x="294880" y="75"/>
                    </a:cubicBezTo>
                    <a:cubicBezTo>
                      <a:pt x="294255" y="71"/>
                      <a:pt x="293627" y="80"/>
                      <a:pt x="293002" y="80"/>
                    </a:cubicBezTo>
                    <a:cubicBezTo>
                      <a:pt x="292376" y="80"/>
                      <a:pt x="291749" y="71"/>
                      <a:pt x="291124" y="75"/>
                    </a:cubicBezTo>
                    <a:close/>
                    <a:moveTo>
                      <a:pt x="400824" y="95001"/>
                    </a:moveTo>
                    <a:cubicBezTo>
                      <a:pt x="446323" y="95001"/>
                      <a:pt x="491821" y="140501"/>
                      <a:pt x="491821" y="186000"/>
                    </a:cubicBezTo>
                    <a:lnTo>
                      <a:pt x="218829" y="458992"/>
                    </a:lnTo>
                    <a:lnTo>
                      <a:pt x="105083" y="481741"/>
                    </a:lnTo>
                    <a:lnTo>
                      <a:pt x="127832" y="367994"/>
                    </a:lnTo>
                    <a:lnTo>
                      <a:pt x="400824" y="95001"/>
                    </a:lnTo>
                    <a:close/>
                    <a:moveTo>
                      <a:pt x="412199" y="124576"/>
                    </a:moveTo>
                    <a:cubicBezTo>
                      <a:pt x="412199" y="124576"/>
                      <a:pt x="207455" y="331594"/>
                      <a:pt x="155132" y="383918"/>
                    </a:cubicBezTo>
                    <a:cubicBezTo>
                      <a:pt x="161956" y="388468"/>
                      <a:pt x="171055" y="395293"/>
                      <a:pt x="177880" y="402118"/>
                    </a:cubicBezTo>
                    <a:lnTo>
                      <a:pt x="434948" y="140501"/>
                    </a:lnTo>
                    <a:cubicBezTo>
                      <a:pt x="428124" y="131401"/>
                      <a:pt x="421300" y="126851"/>
                      <a:pt x="412199" y="124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0F8D241-F9F2-4900-AA34-221941C57C5C}"/>
                  </a:ext>
                </a:extLst>
              </p:cNvPr>
              <p:cNvSpPr/>
              <p:nvPr/>
            </p:nvSpPr>
            <p:spPr>
              <a:xfrm>
                <a:off x="1017900" y="3726033"/>
                <a:ext cx="694945" cy="230679"/>
              </a:xfrm>
              <a:custGeom>
                <a:avLst/>
                <a:gdLst/>
                <a:ahLst/>
                <a:cxnLst/>
                <a:rect l="0" t="0" r="0" b="0"/>
                <a:pathLst>
                  <a:path w="694944" h="230678">
                    <a:moveTo>
                      <a:pt x="374288" y="1653"/>
                    </a:moveTo>
                    <a:lnTo>
                      <a:pt x="367717" y="98360"/>
                    </a:lnTo>
                    <a:cubicBezTo>
                      <a:pt x="360526" y="97899"/>
                      <a:pt x="355216" y="97661"/>
                      <a:pt x="347910" y="97657"/>
                    </a:cubicBezTo>
                    <a:cubicBezTo>
                      <a:pt x="340604" y="97661"/>
                      <a:pt x="335293" y="97899"/>
                      <a:pt x="328101" y="98360"/>
                    </a:cubicBezTo>
                    <a:lnTo>
                      <a:pt x="321531" y="1653"/>
                    </a:lnTo>
                    <a:cubicBezTo>
                      <a:pt x="340395" y="414"/>
                      <a:pt x="355532" y="449"/>
                      <a:pt x="374288" y="1653"/>
                    </a:cubicBezTo>
                    <a:close/>
                    <a:moveTo>
                      <a:pt x="506644" y="30488"/>
                    </a:moveTo>
                    <a:cubicBezTo>
                      <a:pt x="522317" y="36613"/>
                      <a:pt x="537548" y="43627"/>
                      <a:pt x="552279" y="51453"/>
                    </a:cubicBezTo>
                    <a:lnTo>
                      <a:pt x="552200" y="51597"/>
                    </a:lnTo>
                    <a:cubicBezTo>
                      <a:pt x="552589" y="51804"/>
                      <a:pt x="552980" y="52005"/>
                      <a:pt x="553368" y="52212"/>
                    </a:cubicBezTo>
                    <a:lnTo>
                      <a:pt x="506593" y="137155"/>
                    </a:lnTo>
                    <a:cubicBezTo>
                      <a:pt x="495565" y="131290"/>
                      <a:pt x="484181" y="126011"/>
                      <a:pt x="472472" y="121371"/>
                    </a:cubicBezTo>
                    <a:lnTo>
                      <a:pt x="472514" y="121265"/>
                    </a:lnTo>
                    <a:cubicBezTo>
                      <a:pt x="472030" y="121074"/>
                      <a:pt x="471549" y="120877"/>
                      <a:pt x="471064" y="120688"/>
                    </a:cubicBezTo>
                    <a:close/>
                    <a:moveTo>
                      <a:pt x="189174" y="30488"/>
                    </a:moveTo>
                    <a:lnTo>
                      <a:pt x="224754" y="120688"/>
                    </a:lnTo>
                    <a:cubicBezTo>
                      <a:pt x="224269" y="120877"/>
                      <a:pt x="223788" y="121074"/>
                      <a:pt x="223304" y="121265"/>
                    </a:cubicBezTo>
                    <a:lnTo>
                      <a:pt x="223346" y="121371"/>
                    </a:lnTo>
                    <a:cubicBezTo>
                      <a:pt x="211638" y="126011"/>
                      <a:pt x="200253" y="131290"/>
                      <a:pt x="189225" y="137155"/>
                    </a:cubicBezTo>
                    <a:lnTo>
                      <a:pt x="142450" y="52212"/>
                    </a:lnTo>
                    <a:cubicBezTo>
                      <a:pt x="142838" y="52005"/>
                      <a:pt x="143230" y="51804"/>
                      <a:pt x="143619" y="51597"/>
                    </a:cubicBezTo>
                    <a:lnTo>
                      <a:pt x="143539" y="51453"/>
                    </a:lnTo>
                    <a:cubicBezTo>
                      <a:pt x="158271" y="43627"/>
                      <a:pt x="173501" y="36613"/>
                      <a:pt x="189174" y="30488"/>
                    </a:cubicBezTo>
                    <a:close/>
                    <a:moveTo>
                      <a:pt x="662345" y="134554"/>
                    </a:moveTo>
                    <a:cubicBezTo>
                      <a:pt x="673968" y="146633"/>
                      <a:pt x="684900" y="159382"/>
                      <a:pt x="695081" y="172733"/>
                    </a:cubicBezTo>
                    <a:lnTo>
                      <a:pt x="694857" y="172900"/>
                    </a:lnTo>
                    <a:cubicBezTo>
                      <a:pt x="694931" y="172998"/>
                      <a:pt x="695008" y="173094"/>
                      <a:pt x="695081" y="173192"/>
                    </a:cubicBezTo>
                    <a:lnTo>
                      <a:pt x="616999" y="230707"/>
                    </a:lnTo>
                    <a:cubicBezTo>
                      <a:pt x="609361" y="220749"/>
                      <a:pt x="601181" y="211228"/>
                      <a:pt x="592509" y="202183"/>
                    </a:cubicBezTo>
                    <a:lnTo>
                      <a:pt x="592689" y="202011"/>
                    </a:lnTo>
                    <a:cubicBezTo>
                      <a:pt x="592536" y="201852"/>
                      <a:pt x="592386" y="201689"/>
                      <a:pt x="592232" y="201530"/>
                    </a:cubicBezTo>
                    <a:close/>
                    <a:moveTo>
                      <a:pt x="33473" y="134554"/>
                    </a:moveTo>
                    <a:lnTo>
                      <a:pt x="103586" y="201530"/>
                    </a:lnTo>
                    <a:cubicBezTo>
                      <a:pt x="103432" y="201689"/>
                      <a:pt x="103283" y="201852"/>
                      <a:pt x="103130" y="202011"/>
                    </a:cubicBezTo>
                    <a:lnTo>
                      <a:pt x="103309" y="202183"/>
                    </a:lnTo>
                    <a:cubicBezTo>
                      <a:pt x="94637" y="211228"/>
                      <a:pt x="86458" y="220749"/>
                      <a:pt x="78819" y="230707"/>
                    </a:cubicBezTo>
                    <a:lnTo>
                      <a:pt x="737" y="173192"/>
                    </a:lnTo>
                    <a:cubicBezTo>
                      <a:pt x="811" y="173094"/>
                      <a:pt x="888" y="172998"/>
                      <a:pt x="962" y="172900"/>
                    </a:cubicBezTo>
                    <a:lnTo>
                      <a:pt x="737" y="172733"/>
                    </a:lnTo>
                    <a:cubicBezTo>
                      <a:pt x="10919" y="159382"/>
                      <a:pt x="21849" y="146633"/>
                      <a:pt x="33473" y="1345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5D41917-3426-45E3-A025-E10DA174E6BA}"/>
                  </a:ext>
                </a:extLst>
              </p:cNvPr>
              <p:cNvSpPr/>
              <p:nvPr/>
            </p:nvSpPr>
            <p:spPr>
              <a:xfrm>
                <a:off x="934724" y="4044429"/>
                <a:ext cx="861654" cy="414834"/>
              </a:xfrm>
              <a:custGeom>
                <a:avLst/>
                <a:gdLst/>
                <a:ahLst/>
                <a:cxnLst/>
                <a:rect l="0" t="0" r="0" b="0"/>
                <a:pathLst>
                  <a:path w="861654" h="414834">
                    <a:moveTo>
                      <a:pt x="11387" y="737"/>
                    </a:moveTo>
                    <a:cubicBezTo>
                      <a:pt x="6974" y="16310"/>
                      <a:pt x="3410" y="32238"/>
                      <a:pt x="737" y="48466"/>
                    </a:cubicBezTo>
                    <a:lnTo>
                      <a:pt x="96637" y="62665"/>
                    </a:lnTo>
                    <a:cubicBezTo>
                      <a:pt x="98689" y="50556"/>
                      <a:pt x="101377" y="38660"/>
                      <a:pt x="104678" y="27022"/>
                    </a:cubicBezTo>
                    <a:lnTo>
                      <a:pt x="11387" y="737"/>
                    </a:lnTo>
                    <a:close/>
                    <a:moveTo>
                      <a:pt x="850782" y="737"/>
                    </a:moveTo>
                    <a:lnTo>
                      <a:pt x="757491" y="27023"/>
                    </a:lnTo>
                    <a:cubicBezTo>
                      <a:pt x="760792" y="38662"/>
                      <a:pt x="763481" y="50556"/>
                      <a:pt x="765533" y="62665"/>
                    </a:cubicBezTo>
                    <a:lnTo>
                      <a:pt x="861433" y="48464"/>
                    </a:lnTo>
                    <a:cubicBezTo>
                      <a:pt x="858760" y="32237"/>
                      <a:pt x="855196" y="16310"/>
                      <a:pt x="850782" y="737"/>
                    </a:cubicBezTo>
                    <a:close/>
                    <a:moveTo>
                      <a:pt x="98640" y="187400"/>
                    </a:moveTo>
                    <a:lnTo>
                      <a:pt x="3620" y="206565"/>
                    </a:lnTo>
                    <a:cubicBezTo>
                      <a:pt x="6998" y="223246"/>
                      <a:pt x="11327" y="239582"/>
                      <a:pt x="16551" y="255514"/>
                    </a:cubicBezTo>
                    <a:lnTo>
                      <a:pt x="108376" y="224405"/>
                    </a:lnTo>
                    <a:cubicBezTo>
                      <a:pt x="104459" y="212352"/>
                      <a:pt x="101198" y="200003"/>
                      <a:pt x="98640" y="187400"/>
                    </a:cubicBezTo>
                    <a:close/>
                    <a:moveTo>
                      <a:pt x="763531" y="187400"/>
                    </a:moveTo>
                    <a:cubicBezTo>
                      <a:pt x="760971" y="200004"/>
                      <a:pt x="757711" y="212353"/>
                      <a:pt x="753794" y="224407"/>
                    </a:cubicBezTo>
                    <a:lnTo>
                      <a:pt x="845618" y="255514"/>
                    </a:lnTo>
                    <a:cubicBezTo>
                      <a:pt x="850843" y="239582"/>
                      <a:pt x="855172" y="223246"/>
                      <a:pt x="858550" y="206565"/>
                    </a:cubicBezTo>
                    <a:lnTo>
                      <a:pt x="763531" y="187400"/>
                    </a:lnTo>
                    <a:close/>
                    <a:moveTo>
                      <a:pt x="157924" y="320678"/>
                    </a:moveTo>
                    <a:lnTo>
                      <a:pt x="78857" y="376798"/>
                    </a:lnTo>
                    <a:cubicBezTo>
                      <a:pt x="88572" y="390076"/>
                      <a:pt x="99013" y="402790"/>
                      <a:pt x="110132" y="414870"/>
                    </a:cubicBezTo>
                    <a:lnTo>
                      <a:pt x="181413" y="349143"/>
                    </a:lnTo>
                    <a:cubicBezTo>
                      <a:pt x="173084" y="340095"/>
                      <a:pt x="165240" y="330593"/>
                      <a:pt x="157924" y="320678"/>
                    </a:cubicBezTo>
                    <a:close/>
                    <a:moveTo>
                      <a:pt x="704244" y="320678"/>
                    </a:moveTo>
                    <a:cubicBezTo>
                      <a:pt x="696928" y="330592"/>
                      <a:pt x="689085" y="340094"/>
                      <a:pt x="680757" y="349141"/>
                    </a:cubicBezTo>
                    <a:lnTo>
                      <a:pt x="752038" y="414870"/>
                    </a:lnTo>
                    <a:cubicBezTo>
                      <a:pt x="763157" y="402790"/>
                      <a:pt x="773597" y="390075"/>
                      <a:pt x="783311" y="376798"/>
                    </a:cubicBezTo>
                    <a:lnTo>
                      <a:pt x="704244" y="320678"/>
                    </a:ln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70D5028-8BF6-4040-82A2-7F1C077C697C}"/>
              </a:ext>
            </a:extLst>
          </p:cNvPr>
          <p:cNvGrpSpPr/>
          <p:nvPr/>
        </p:nvGrpSpPr>
        <p:grpSpPr>
          <a:xfrm>
            <a:off x="1445384" y="2450055"/>
            <a:ext cx="2576089" cy="2438028"/>
            <a:chOff x="1362811" y="2468492"/>
            <a:chExt cx="1515210" cy="1434005"/>
          </a:xfrm>
        </p:grpSpPr>
        <p:sp>
          <p:nvSpPr>
            <p:cNvPr id="107" name="Arrow: Down 106">
              <a:extLst>
                <a:ext uri="{FF2B5EF4-FFF2-40B4-BE49-F238E27FC236}">
                  <a16:creationId xmlns:a16="http://schemas.microsoft.com/office/drawing/2014/main" id="{606AD9C5-9BC5-4275-810E-4153A7222436}"/>
                </a:ext>
              </a:extLst>
            </p:cNvPr>
            <p:cNvSpPr/>
            <p:nvPr/>
          </p:nvSpPr>
          <p:spPr>
            <a:xfrm rot="16200000">
              <a:off x="1399657" y="3217885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FC54836-25C5-40C3-B9E3-F9F81409ECF6}"/>
                </a:ext>
              </a:extLst>
            </p:cNvPr>
            <p:cNvSpPr/>
            <p:nvPr/>
          </p:nvSpPr>
          <p:spPr>
            <a:xfrm>
              <a:off x="1911856" y="2974157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D52AB0-CACC-4819-88F4-1DFFD0F6BF7C}"/>
                </a:ext>
              </a:extLst>
            </p:cNvPr>
            <p:cNvSpPr txBox="1"/>
            <p:nvPr/>
          </p:nvSpPr>
          <p:spPr>
            <a:xfrm>
              <a:off x="1874031" y="2468492"/>
              <a:ext cx="1003990" cy="501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</a:t>
              </a:r>
            </a:p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peer review</a:t>
              </a: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62C0F0F-2BE4-4853-BA32-3301C21A0749}"/>
                </a:ext>
              </a:extLst>
            </p:cNvPr>
            <p:cNvSpPr/>
            <p:nvPr/>
          </p:nvSpPr>
          <p:spPr>
            <a:xfrm flipH="1">
              <a:off x="2133275" y="3140131"/>
              <a:ext cx="585554" cy="638786"/>
            </a:xfrm>
            <a:custGeom>
              <a:avLst/>
              <a:gdLst/>
              <a:ahLst/>
              <a:cxnLst/>
              <a:rect l="0" t="0" r="0" b="0"/>
              <a:pathLst>
                <a:path w="780737" h="851714">
                  <a:moveTo>
                    <a:pt x="187421" y="648767"/>
                  </a:moveTo>
                  <a:cubicBezTo>
                    <a:pt x="166129" y="623925"/>
                    <a:pt x="155482" y="595534"/>
                    <a:pt x="155482" y="560046"/>
                  </a:cubicBezTo>
                  <a:cubicBezTo>
                    <a:pt x="155482" y="481973"/>
                    <a:pt x="219361" y="418094"/>
                    <a:pt x="297435" y="418094"/>
                  </a:cubicBezTo>
                  <a:cubicBezTo>
                    <a:pt x="375508" y="418094"/>
                    <a:pt x="439387" y="481973"/>
                    <a:pt x="439387" y="560046"/>
                  </a:cubicBezTo>
                  <a:cubicBezTo>
                    <a:pt x="439387" y="638120"/>
                    <a:pt x="375508" y="701999"/>
                    <a:pt x="297435" y="701999"/>
                  </a:cubicBezTo>
                  <a:cubicBezTo>
                    <a:pt x="272593" y="701999"/>
                    <a:pt x="251300" y="698450"/>
                    <a:pt x="233556" y="687803"/>
                  </a:cubicBezTo>
                  <a:lnTo>
                    <a:pt x="137738" y="783621"/>
                  </a:lnTo>
                  <a:lnTo>
                    <a:pt x="98701" y="744584"/>
                  </a:lnTo>
                  <a:lnTo>
                    <a:pt x="187421" y="648767"/>
                  </a:lnTo>
                  <a:close/>
                  <a:moveTo>
                    <a:pt x="297435" y="638120"/>
                  </a:moveTo>
                  <a:cubicBezTo>
                    <a:pt x="340020" y="638120"/>
                    <a:pt x="375508" y="602632"/>
                    <a:pt x="375508" y="556498"/>
                  </a:cubicBezTo>
                  <a:cubicBezTo>
                    <a:pt x="375508" y="513912"/>
                    <a:pt x="340020" y="478424"/>
                    <a:pt x="297435" y="478424"/>
                  </a:cubicBezTo>
                  <a:cubicBezTo>
                    <a:pt x="254849" y="478424"/>
                    <a:pt x="215812" y="513912"/>
                    <a:pt x="215812" y="556498"/>
                  </a:cubicBezTo>
                  <a:cubicBezTo>
                    <a:pt x="219361" y="602632"/>
                    <a:pt x="254849" y="638120"/>
                    <a:pt x="297435" y="638120"/>
                  </a:cubicBezTo>
                  <a:close/>
                  <a:moveTo>
                    <a:pt x="446484" y="453582"/>
                  </a:moveTo>
                  <a:cubicBezTo>
                    <a:pt x="435838" y="439387"/>
                    <a:pt x="425192" y="428740"/>
                    <a:pt x="410996" y="418094"/>
                  </a:cubicBezTo>
                  <a:lnTo>
                    <a:pt x="616827" y="418094"/>
                  </a:lnTo>
                  <a:lnTo>
                    <a:pt x="616827" y="382606"/>
                  </a:lnTo>
                  <a:lnTo>
                    <a:pt x="297435" y="382606"/>
                  </a:lnTo>
                  <a:cubicBezTo>
                    <a:pt x="297435" y="382606"/>
                    <a:pt x="254849" y="382606"/>
                    <a:pt x="226458" y="403899"/>
                  </a:cubicBezTo>
                  <a:lnTo>
                    <a:pt x="226458" y="98701"/>
                  </a:lnTo>
                  <a:lnTo>
                    <a:pt x="687803" y="98701"/>
                  </a:lnTo>
                  <a:lnTo>
                    <a:pt x="687803" y="560046"/>
                  </a:lnTo>
                  <a:cubicBezTo>
                    <a:pt x="687803" y="620376"/>
                    <a:pt x="641669" y="666511"/>
                    <a:pt x="581339" y="666511"/>
                  </a:cubicBezTo>
                  <a:lnTo>
                    <a:pt x="446484" y="666511"/>
                  </a:lnTo>
                  <a:cubicBezTo>
                    <a:pt x="467777" y="638120"/>
                    <a:pt x="481973" y="599083"/>
                    <a:pt x="481973" y="560046"/>
                  </a:cubicBezTo>
                  <a:lnTo>
                    <a:pt x="616827" y="560046"/>
                  </a:lnTo>
                  <a:lnTo>
                    <a:pt x="616827" y="524558"/>
                  </a:lnTo>
                  <a:lnTo>
                    <a:pt x="478424" y="524558"/>
                  </a:lnTo>
                  <a:lnTo>
                    <a:pt x="467777" y="489070"/>
                  </a:lnTo>
                  <a:lnTo>
                    <a:pt x="616827" y="489070"/>
                  </a:lnTo>
                  <a:lnTo>
                    <a:pt x="616827" y="453582"/>
                  </a:lnTo>
                  <a:lnTo>
                    <a:pt x="446484" y="453582"/>
                  </a:lnTo>
                  <a:close/>
                  <a:moveTo>
                    <a:pt x="439387" y="169677"/>
                  </a:moveTo>
                  <a:lnTo>
                    <a:pt x="297435" y="169677"/>
                  </a:lnTo>
                  <a:lnTo>
                    <a:pt x="297435" y="347118"/>
                  </a:lnTo>
                  <a:lnTo>
                    <a:pt x="439387" y="347118"/>
                  </a:lnTo>
                  <a:lnTo>
                    <a:pt x="439387" y="169677"/>
                  </a:lnTo>
                  <a:close/>
                  <a:moveTo>
                    <a:pt x="616827" y="169677"/>
                  </a:moveTo>
                  <a:lnTo>
                    <a:pt x="474875" y="169677"/>
                  </a:lnTo>
                  <a:lnTo>
                    <a:pt x="474875" y="205165"/>
                  </a:lnTo>
                  <a:lnTo>
                    <a:pt x="616827" y="205165"/>
                  </a:lnTo>
                  <a:lnTo>
                    <a:pt x="616827" y="169677"/>
                  </a:lnTo>
                  <a:close/>
                  <a:moveTo>
                    <a:pt x="616827" y="240654"/>
                  </a:moveTo>
                  <a:lnTo>
                    <a:pt x="474875" y="240654"/>
                  </a:lnTo>
                  <a:lnTo>
                    <a:pt x="474875" y="276142"/>
                  </a:lnTo>
                  <a:lnTo>
                    <a:pt x="616827" y="276142"/>
                  </a:lnTo>
                  <a:lnTo>
                    <a:pt x="616827" y="240654"/>
                  </a:lnTo>
                  <a:close/>
                  <a:moveTo>
                    <a:pt x="616827" y="311630"/>
                  </a:moveTo>
                  <a:lnTo>
                    <a:pt x="474875" y="311630"/>
                  </a:lnTo>
                  <a:lnTo>
                    <a:pt x="474875" y="347118"/>
                  </a:lnTo>
                  <a:lnTo>
                    <a:pt x="616827" y="347118"/>
                  </a:lnTo>
                  <a:lnTo>
                    <a:pt x="616827" y="311630"/>
                  </a:lnTo>
                  <a:close/>
                </a:path>
              </a:pathLst>
            </a:custGeom>
            <a:solidFill>
              <a:srgbClr val="FFFFFF"/>
            </a:solidFill>
            <a:ln w="35322" cap="flat">
              <a:noFill/>
              <a:prstDash val="solid"/>
              <a:miter/>
            </a:ln>
          </p:spPr>
          <p:txBody>
            <a:bodyPr/>
            <a:lstStyle/>
            <a:p>
              <a:endParaRPr lang="en-AU" sz="24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7EF315-1163-464B-AFDF-862C29E619B4}"/>
              </a:ext>
            </a:extLst>
          </p:cNvPr>
          <p:cNvGrpSpPr/>
          <p:nvPr/>
        </p:nvGrpSpPr>
        <p:grpSpPr>
          <a:xfrm>
            <a:off x="3607124" y="1751550"/>
            <a:ext cx="5579760" cy="2183151"/>
            <a:chOff x="2634308" y="2057644"/>
            <a:chExt cx="3281916" cy="1284091"/>
          </a:xfrm>
        </p:grpSpPr>
        <p:sp>
          <p:nvSpPr>
            <p:cNvPr id="110" name="Arrow: Down 109">
              <a:extLst>
                <a:ext uri="{FF2B5EF4-FFF2-40B4-BE49-F238E27FC236}">
                  <a16:creationId xmlns:a16="http://schemas.microsoft.com/office/drawing/2014/main" id="{097276DA-3791-41B1-8E2B-BFF2A347756B}"/>
                </a:ext>
              </a:extLst>
            </p:cNvPr>
            <p:cNvSpPr/>
            <p:nvPr/>
          </p:nvSpPr>
          <p:spPr>
            <a:xfrm rot="14400000">
              <a:off x="2671154" y="2966741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699B687-947F-49E0-844C-60C27E00E7BC}"/>
                </a:ext>
              </a:extLst>
            </p:cNvPr>
            <p:cNvSpPr/>
            <p:nvPr/>
          </p:nvSpPr>
          <p:spPr>
            <a:xfrm>
              <a:off x="3086359" y="2327676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E48257F-B002-4EF6-ACF8-66DD95963B22}"/>
                </a:ext>
              </a:extLst>
            </p:cNvPr>
            <p:cNvSpPr txBox="1"/>
            <p:nvPr/>
          </p:nvSpPr>
          <p:spPr>
            <a:xfrm>
              <a:off x="3061641" y="2057644"/>
              <a:ext cx="977778" cy="278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Publication</a:t>
              </a:r>
            </a:p>
          </p:txBody>
        </p:sp>
        <p:grpSp>
          <p:nvGrpSpPr>
            <p:cNvPr id="61" name="Graphic 34">
              <a:extLst>
                <a:ext uri="{FF2B5EF4-FFF2-40B4-BE49-F238E27FC236}">
                  <a16:creationId xmlns:a16="http://schemas.microsoft.com/office/drawing/2014/main" id="{CA85EACD-113C-4AE9-938B-100D598C51B2}"/>
                </a:ext>
              </a:extLst>
            </p:cNvPr>
            <p:cNvGrpSpPr/>
            <p:nvPr/>
          </p:nvGrpSpPr>
          <p:grpSpPr>
            <a:xfrm>
              <a:off x="3217708" y="2462516"/>
              <a:ext cx="665642" cy="665640"/>
              <a:chOff x="4250123" y="3703317"/>
              <a:chExt cx="887522" cy="887520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8BAE09E-05E1-48EB-A6F5-D2FEB1573FA9}"/>
                  </a:ext>
                </a:extLst>
              </p:cNvPr>
              <p:cNvSpPr/>
              <p:nvPr/>
            </p:nvSpPr>
            <p:spPr>
              <a:xfrm>
                <a:off x="4395933" y="3849996"/>
                <a:ext cx="595626" cy="741572"/>
              </a:xfrm>
              <a:custGeom>
                <a:avLst/>
                <a:gdLst/>
                <a:ahLst/>
                <a:cxnLst/>
                <a:rect l="0" t="0" r="0" b="0"/>
                <a:pathLst>
                  <a:path w="595625" h="741572">
                    <a:moveTo>
                      <a:pt x="296201" y="77"/>
                    </a:moveTo>
                    <a:cubicBezTo>
                      <a:pt x="283053" y="162"/>
                      <a:pt x="270067" y="1349"/>
                      <a:pt x="257236" y="3562"/>
                    </a:cubicBezTo>
                    <a:cubicBezTo>
                      <a:pt x="255281" y="3900"/>
                      <a:pt x="253329" y="4258"/>
                      <a:pt x="251381" y="4642"/>
                    </a:cubicBezTo>
                    <a:cubicBezTo>
                      <a:pt x="131638" y="23483"/>
                      <a:pt x="35509" y="115818"/>
                      <a:pt x="8106" y="235342"/>
                    </a:cubicBezTo>
                    <a:cubicBezTo>
                      <a:pt x="2884" y="255439"/>
                      <a:pt x="60" y="276117"/>
                      <a:pt x="77" y="297081"/>
                    </a:cubicBezTo>
                    <a:cubicBezTo>
                      <a:pt x="77" y="297088"/>
                      <a:pt x="76" y="297095"/>
                      <a:pt x="77" y="297102"/>
                    </a:cubicBezTo>
                    <a:cubicBezTo>
                      <a:pt x="89" y="299535"/>
                      <a:pt x="153" y="301946"/>
                      <a:pt x="239" y="304348"/>
                    </a:cubicBezTo>
                    <a:cubicBezTo>
                      <a:pt x="238" y="304644"/>
                      <a:pt x="227" y="304938"/>
                      <a:pt x="227" y="305234"/>
                    </a:cubicBezTo>
                    <a:cubicBezTo>
                      <a:pt x="280" y="398408"/>
                      <a:pt x="41926" y="485864"/>
                      <a:pt x="112307" y="543194"/>
                    </a:cubicBezTo>
                    <a:cubicBezTo>
                      <a:pt x="163881" y="588851"/>
                      <a:pt x="141293" y="661525"/>
                      <a:pt x="160965" y="720690"/>
                    </a:cubicBezTo>
                    <a:cubicBezTo>
                      <a:pt x="169403" y="723393"/>
                      <a:pt x="177951" y="725854"/>
                      <a:pt x="186600" y="728056"/>
                    </a:cubicBezTo>
                    <a:cubicBezTo>
                      <a:pt x="191950" y="729419"/>
                      <a:pt x="197344" y="730671"/>
                      <a:pt x="202769" y="731837"/>
                    </a:cubicBezTo>
                    <a:cubicBezTo>
                      <a:pt x="202492" y="693622"/>
                      <a:pt x="207318" y="618742"/>
                      <a:pt x="197371" y="581382"/>
                    </a:cubicBezTo>
                    <a:cubicBezTo>
                      <a:pt x="205682" y="584398"/>
                      <a:pt x="214122" y="587046"/>
                      <a:pt x="222665" y="589320"/>
                    </a:cubicBezTo>
                    <a:cubicBezTo>
                      <a:pt x="226307" y="608374"/>
                      <a:pt x="227777" y="630010"/>
                      <a:pt x="228130" y="651240"/>
                    </a:cubicBezTo>
                    <a:cubicBezTo>
                      <a:pt x="228174" y="653891"/>
                      <a:pt x="228201" y="656536"/>
                      <a:pt x="228212" y="659168"/>
                    </a:cubicBezTo>
                    <a:cubicBezTo>
                      <a:pt x="228224" y="661802"/>
                      <a:pt x="228222" y="664427"/>
                      <a:pt x="228203" y="667031"/>
                    </a:cubicBezTo>
                    <a:cubicBezTo>
                      <a:pt x="228041" y="693052"/>
                      <a:pt x="226572" y="717242"/>
                      <a:pt x="225909" y="733726"/>
                    </a:cubicBezTo>
                    <a:cubicBezTo>
                      <a:pt x="225909" y="733731"/>
                      <a:pt x="225909" y="733739"/>
                      <a:pt x="225909" y="733744"/>
                    </a:cubicBezTo>
                    <a:cubicBezTo>
                      <a:pt x="225875" y="734588"/>
                      <a:pt x="225850" y="735353"/>
                      <a:pt x="225820" y="736157"/>
                    </a:cubicBezTo>
                    <a:cubicBezTo>
                      <a:pt x="230660" y="736930"/>
                      <a:pt x="235523" y="737631"/>
                      <a:pt x="240412" y="738247"/>
                    </a:cubicBezTo>
                    <a:cubicBezTo>
                      <a:pt x="249565" y="739398"/>
                      <a:pt x="258804" y="740272"/>
                      <a:pt x="268122" y="740857"/>
                    </a:cubicBezTo>
                    <a:cubicBezTo>
                      <a:pt x="274842" y="741278"/>
                      <a:pt x="281604" y="741544"/>
                      <a:pt x="288401" y="741664"/>
                    </a:cubicBezTo>
                    <a:cubicBezTo>
                      <a:pt x="288251" y="695111"/>
                      <a:pt x="287497" y="647503"/>
                      <a:pt x="286552" y="599088"/>
                    </a:cubicBezTo>
                    <a:cubicBezTo>
                      <a:pt x="290983" y="599409"/>
                      <a:pt x="295420" y="599631"/>
                      <a:pt x="299860" y="599755"/>
                    </a:cubicBezTo>
                    <a:cubicBezTo>
                      <a:pt x="305046" y="599705"/>
                      <a:pt x="310230" y="599521"/>
                      <a:pt x="315407" y="599204"/>
                    </a:cubicBezTo>
                    <a:cubicBezTo>
                      <a:pt x="314476" y="647691"/>
                      <a:pt x="313714" y="695291"/>
                      <a:pt x="313515" y="741530"/>
                    </a:cubicBezTo>
                    <a:cubicBezTo>
                      <a:pt x="318397" y="741383"/>
                      <a:pt x="323259" y="741161"/>
                      <a:pt x="328099" y="740857"/>
                    </a:cubicBezTo>
                    <a:cubicBezTo>
                      <a:pt x="337417" y="740272"/>
                      <a:pt x="346656" y="739398"/>
                      <a:pt x="355809" y="738247"/>
                    </a:cubicBezTo>
                    <a:cubicBezTo>
                      <a:pt x="362536" y="737400"/>
                      <a:pt x="369214" y="736400"/>
                      <a:pt x="375844" y="735256"/>
                    </a:cubicBezTo>
                    <a:cubicBezTo>
                      <a:pt x="375281" y="720339"/>
                      <a:pt x="373970" y="698725"/>
                      <a:pt x="373594" y="674718"/>
                    </a:cubicBezTo>
                    <a:cubicBezTo>
                      <a:pt x="373555" y="672178"/>
                      <a:pt x="373525" y="669614"/>
                      <a:pt x="373510" y="667031"/>
                    </a:cubicBezTo>
                    <a:cubicBezTo>
                      <a:pt x="373510" y="667009"/>
                      <a:pt x="373510" y="666988"/>
                      <a:pt x="373510" y="666966"/>
                    </a:cubicBezTo>
                    <a:cubicBezTo>
                      <a:pt x="373485" y="662884"/>
                      <a:pt x="373500" y="658749"/>
                      <a:pt x="373550" y="654601"/>
                    </a:cubicBezTo>
                    <a:cubicBezTo>
                      <a:pt x="373563" y="653480"/>
                      <a:pt x="373568" y="652363"/>
                      <a:pt x="373587" y="651240"/>
                    </a:cubicBezTo>
                    <a:cubicBezTo>
                      <a:pt x="373631" y="648587"/>
                      <a:pt x="373691" y="645930"/>
                      <a:pt x="373772" y="643270"/>
                    </a:cubicBezTo>
                    <a:cubicBezTo>
                      <a:pt x="374339" y="624552"/>
                      <a:pt x="375872" y="605813"/>
                      <a:pt x="379089" y="589079"/>
                    </a:cubicBezTo>
                    <a:cubicBezTo>
                      <a:pt x="387678" y="586691"/>
                      <a:pt x="396158" y="583922"/>
                      <a:pt x="404502" y="580781"/>
                    </a:cubicBezTo>
                    <a:cubicBezTo>
                      <a:pt x="394451" y="617542"/>
                      <a:pt x="399125" y="691835"/>
                      <a:pt x="398957" y="730618"/>
                    </a:cubicBezTo>
                    <a:cubicBezTo>
                      <a:pt x="402527" y="729802"/>
                      <a:pt x="406085" y="728956"/>
                      <a:pt x="409621" y="728056"/>
                    </a:cubicBezTo>
                    <a:cubicBezTo>
                      <a:pt x="418270" y="725854"/>
                      <a:pt x="426818" y="723393"/>
                      <a:pt x="435257" y="720690"/>
                    </a:cubicBezTo>
                    <a:cubicBezTo>
                      <a:pt x="454928" y="661525"/>
                      <a:pt x="432342" y="588851"/>
                      <a:pt x="483914" y="543194"/>
                    </a:cubicBezTo>
                    <a:cubicBezTo>
                      <a:pt x="554295" y="485864"/>
                      <a:pt x="595941" y="398408"/>
                      <a:pt x="595995" y="305234"/>
                    </a:cubicBezTo>
                    <a:cubicBezTo>
                      <a:pt x="595995" y="304938"/>
                      <a:pt x="595984" y="304644"/>
                      <a:pt x="595984" y="304348"/>
                    </a:cubicBezTo>
                    <a:cubicBezTo>
                      <a:pt x="596070" y="301946"/>
                      <a:pt x="596134" y="299535"/>
                      <a:pt x="596146" y="297102"/>
                    </a:cubicBezTo>
                    <a:cubicBezTo>
                      <a:pt x="596146" y="297095"/>
                      <a:pt x="596146" y="297088"/>
                      <a:pt x="596146" y="297081"/>
                    </a:cubicBezTo>
                    <a:cubicBezTo>
                      <a:pt x="596162" y="276117"/>
                      <a:pt x="593337" y="255439"/>
                      <a:pt x="588115" y="235342"/>
                    </a:cubicBezTo>
                    <a:cubicBezTo>
                      <a:pt x="560712" y="115818"/>
                      <a:pt x="464583" y="23483"/>
                      <a:pt x="344841" y="4642"/>
                    </a:cubicBezTo>
                    <a:cubicBezTo>
                      <a:pt x="342892" y="4258"/>
                      <a:pt x="340941" y="3900"/>
                      <a:pt x="338985" y="3562"/>
                    </a:cubicBezTo>
                    <a:cubicBezTo>
                      <a:pt x="326154" y="1349"/>
                      <a:pt x="313168" y="162"/>
                      <a:pt x="300022" y="77"/>
                    </a:cubicBezTo>
                    <a:cubicBezTo>
                      <a:pt x="299386" y="73"/>
                      <a:pt x="298748" y="82"/>
                      <a:pt x="298111" y="83"/>
                    </a:cubicBezTo>
                    <a:cubicBezTo>
                      <a:pt x="297475" y="82"/>
                      <a:pt x="296837" y="73"/>
                      <a:pt x="296201" y="77"/>
                    </a:cubicBezTo>
                    <a:close/>
                    <a:moveTo>
                      <a:pt x="299596" y="55193"/>
                    </a:moveTo>
                    <a:cubicBezTo>
                      <a:pt x="335020" y="55193"/>
                      <a:pt x="363569" y="88681"/>
                      <a:pt x="385247" y="155650"/>
                    </a:cubicBezTo>
                    <a:cubicBezTo>
                      <a:pt x="405160" y="151247"/>
                      <a:pt x="423315" y="149040"/>
                      <a:pt x="439706" y="149040"/>
                    </a:cubicBezTo>
                    <a:cubicBezTo>
                      <a:pt x="461556" y="149040"/>
                      <a:pt x="479358" y="152742"/>
                      <a:pt x="493105" y="160144"/>
                    </a:cubicBezTo>
                    <a:cubicBezTo>
                      <a:pt x="510725" y="169661"/>
                      <a:pt x="519542" y="184378"/>
                      <a:pt x="519542" y="204292"/>
                    </a:cubicBezTo>
                    <a:cubicBezTo>
                      <a:pt x="519542" y="232140"/>
                      <a:pt x="503059" y="264479"/>
                      <a:pt x="470107" y="301311"/>
                    </a:cubicBezTo>
                    <a:cubicBezTo>
                      <a:pt x="503058" y="338320"/>
                      <a:pt x="519541" y="370749"/>
                      <a:pt x="519541" y="398593"/>
                    </a:cubicBezTo>
                    <a:cubicBezTo>
                      <a:pt x="519541" y="435430"/>
                      <a:pt x="492134" y="453844"/>
                      <a:pt x="437325" y="453844"/>
                    </a:cubicBezTo>
                    <a:cubicBezTo>
                      <a:pt x="421464" y="453844"/>
                      <a:pt x="404104" y="451908"/>
                      <a:pt x="385247" y="448029"/>
                    </a:cubicBezTo>
                    <a:cubicBezTo>
                      <a:pt x="363570" y="514292"/>
                      <a:pt x="335020" y="547426"/>
                      <a:pt x="299596" y="547426"/>
                    </a:cubicBezTo>
                    <a:cubicBezTo>
                      <a:pt x="264874" y="547426"/>
                      <a:pt x="236677" y="514291"/>
                      <a:pt x="215000" y="448029"/>
                    </a:cubicBezTo>
                    <a:cubicBezTo>
                      <a:pt x="196140" y="452259"/>
                      <a:pt x="178343" y="454373"/>
                      <a:pt x="161600" y="454373"/>
                    </a:cubicBezTo>
                    <a:cubicBezTo>
                      <a:pt x="107494" y="454373"/>
                      <a:pt x="80443" y="435781"/>
                      <a:pt x="80443" y="398593"/>
                    </a:cubicBezTo>
                    <a:cubicBezTo>
                      <a:pt x="80443" y="371279"/>
                      <a:pt x="96742" y="338848"/>
                      <a:pt x="129348" y="301309"/>
                    </a:cubicBezTo>
                    <a:cubicBezTo>
                      <a:pt x="96568" y="264654"/>
                      <a:pt x="80179" y="232668"/>
                      <a:pt x="80179" y="205348"/>
                    </a:cubicBezTo>
                    <a:cubicBezTo>
                      <a:pt x="80179" y="167809"/>
                      <a:pt x="106789" y="149040"/>
                      <a:pt x="160015" y="149040"/>
                    </a:cubicBezTo>
                    <a:cubicBezTo>
                      <a:pt x="176406" y="149040"/>
                      <a:pt x="194382" y="151245"/>
                      <a:pt x="213945" y="155648"/>
                    </a:cubicBezTo>
                    <a:cubicBezTo>
                      <a:pt x="236853" y="88680"/>
                      <a:pt x="265403" y="55193"/>
                      <a:pt x="299596" y="55193"/>
                    </a:cubicBezTo>
                    <a:close/>
                    <a:moveTo>
                      <a:pt x="299060" y="96415"/>
                    </a:moveTo>
                    <a:cubicBezTo>
                      <a:pt x="269854" y="96599"/>
                      <a:pt x="240870" y="117148"/>
                      <a:pt x="225840" y="157501"/>
                    </a:cubicBezTo>
                    <a:cubicBezTo>
                      <a:pt x="249277" y="162614"/>
                      <a:pt x="273596" y="171159"/>
                      <a:pt x="298802" y="183142"/>
                    </a:cubicBezTo>
                    <a:cubicBezTo>
                      <a:pt x="326117" y="170808"/>
                      <a:pt x="351053" y="162259"/>
                      <a:pt x="373616" y="157501"/>
                    </a:cubicBezTo>
                    <a:cubicBezTo>
                      <a:pt x="357694" y="116408"/>
                      <a:pt x="328267" y="96229"/>
                      <a:pt x="299060" y="96415"/>
                    </a:cubicBezTo>
                    <a:close/>
                    <a:moveTo>
                      <a:pt x="406232" y="164184"/>
                    </a:moveTo>
                    <a:cubicBezTo>
                      <a:pt x="400482" y="164113"/>
                      <a:pt x="394532" y="164513"/>
                      <a:pt x="388419" y="165430"/>
                    </a:cubicBezTo>
                    <a:cubicBezTo>
                      <a:pt x="394936" y="187107"/>
                      <a:pt x="399787" y="212399"/>
                      <a:pt x="402959" y="241301"/>
                    </a:cubicBezTo>
                    <a:cubicBezTo>
                      <a:pt x="426751" y="259806"/>
                      <a:pt x="446137" y="276551"/>
                      <a:pt x="461118" y="291528"/>
                    </a:cubicBezTo>
                    <a:cubicBezTo>
                      <a:pt x="513855" y="231652"/>
                      <a:pt x="474067" y="165027"/>
                      <a:pt x="406232" y="164184"/>
                    </a:cubicBezTo>
                    <a:close/>
                    <a:moveTo>
                      <a:pt x="192144" y="164879"/>
                    </a:moveTo>
                    <a:cubicBezTo>
                      <a:pt x="117219" y="164937"/>
                      <a:pt x="85295" y="237775"/>
                      <a:pt x="138336" y="293379"/>
                    </a:cubicBezTo>
                    <a:cubicBezTo>
                      <a:pt x="155605" y="274874"/>
                      <a:pt x="175256" y="257868"/>
                      <a:pt x="197288" y="242359"/>
                    </a:cubicBezTo>
                    <a:cubicBezTo>
                      <a:pt x="199932" y="216278"/>
                      <a:pt x="204865" y="190986"/>
                      <a:pt x="212094" y="166487"/>
                    </a:cubicBezTo>
                    <a:cubicBezTo>
                      <a:pt x="205152" y="165393"/>
                      <a:pt x="198493" y="164875"/>
                      <a:pt x="192144" y="164879"/>
                    </a:cubicBezTo>
                    <a:close/>
                    <a:moveTo>
                      <a:pt x="377581" y="167546"/>
                    </a:moveTo>
                    <a:cubicBezTo>
                      <a:pt x="360306" y="171602"/>
                      <a:pt x="338279" y="178475"/>
                      <a:pt x="311493" y="188166"/>
                    </a:cubicBezTo>
                    <a:cubicBezTo>
                      <a:pt x="337751" y="201561"/>
                      <a:pt x="351320" y="208520"/>
                      <a:pt x="352204" y="209049"/>
                    </a:cubicBezTo>
                    <a:cubicBezTo>
                      <a:pt x="365594" y="216451"/>
                      <a:pt x="378638" y="224912"/>
                      <a:pt x="391327" y="234429"/>
                    </a:cubicBezTo>
                    <a:cubicBezTo>
                      <a:pt x="389741" y="222268"/>
                      <a:pt x="385156" y="199975"/>
                      <a:pt x="377581" y="167546"/>
                    </a:cubicBezTo>
                    <a:close/>
                    <a:moveTo>
                      <a:pt x="221875" y="168338"/>
                    </a:moveTo>
                    <a:cubicBezTo>
                      <a:pt x="217289" y="183498"/>
                      <a:pt x="212708" y="205877"/>
                      <a:pt x="208128" y="235484"/>
                    </a:cubicBezTo>
                    <a:cubicBezTo>
                      <a:pt x="225220" y="221035"/>
                      <a:pt x="244609" y="208875"/>
                      <a:pt x="266287" y="199003"/>
                    </a:cubicBezTo>
                    <a:cubicBezTo>
                      <a:pt x="270867" y="196889"/>
                      <a:pt x="277741" y="193630"/>
                      <a:pt x="286907" y="189223"/>
                    </a:cubicBezTo>
                    <a:cubicBezTo>
                      <a:pt x="264523" y="179355"/>
                      <a:pt x="242846" y="172395"/>
                      <a:pt x="221875" y="168338"/>
                    </a:cubicBezTo>
                    <a:close/>
                    <a:moveTo>
                      <a:pt x="299596" y="193980"/>
                    </a:moveTo>
                    <a:cubicBezTo>
                      <a:pt x="270161" y="205084"/>
                      <a:pt x="239321" y="222795"/>
                      <a:pt x="207069" y="247116"/>
                    </a:cubicBezTo>
                    <a:cubicBezTo>
                      <a:pt x="204598" y="268091"/>
                      <a:pt x="203367" y="286153"/>
                      <a:pt x="203367" y="301309"/>
                    </a:cubicBezTo>
                    <a:cubicBezTo>
                      <a:pt x="203367" y="316290"/>
                      <a:pt x="204597" y="334709"/>
                      <a:pt x="207069" y="356559"/>
                    </a:cubicBezTo>
                    <a:cubicBezTo>
                      <a:pt x="239671" y="379120"/>
                      <a:pt x="270516" y="396832"/>
                      <a:pt x="299596" y="409695"/>
                    </a:cubicBezTo>
                    <a:cubicBezTo>
                      <a:pt x="324974" y="400178"/>
                      <a:pt x="356168" y="382116"/>
                      <a:pt x="393178" y="355502"/>
                    </a:cubicBezTo>
                    <a:cubicBezTo>
                      <a:pt x="395116" y="339291"/>
                      <a:pt x="396085" y="321228"/>
                      <a:pt x="396085" y="301311"/>
                    </a:cubicBezTo>
                    <a:cubicBezTo>
                      <a:pt x="396085" y="282455"/>
                      <a:pt x="395116" y="264392"/>
                      <a:pt x="393178" y="247118"/>
                    </a:cubicBezTo>
                    <a:cubicBezTo>
                      <a:pt x="383306" y="240244"/>
                      <a:pt x="368236" y="230376"/>
                      <a:pt x="347973" y="217509"/>
                    </a:cubicBezTo>
                    <a:cubicBezTo>
                      <a:pt x="333697" y="209226"/>
                      <a:pt x="317572" y="201383"/>
                      <a:pt x="299596" y="193980"/>
                    </a:cubicBezTo>
                    <a:close/>
                    <a:moveTo>
                      <a:pt x="196231" y="255047"/>
                    </a:moveTo>
                    <a:cubicBezTo>
                      <a:pt x="176491" y="270206"/>
                      <a:pt x="159485" y="285976"/>
                      <a:pt x="145209" y="302366"/>
                    </a:cubicBezTo>
                    <a:cubicBezTo>
                      <a:pt x="159131" y="317348"/>
                      <a:pt x="175874" y="332416"/>
                      <a:pt x="195437" y="347572"/>
                    </a:cubicBezTo>
                    <a:cubicBezTo>
                      <a:pt x="194025" y="328009"/>
                      <a:pt x="193322" y="312590"/>
                      <a:pt x="193322" y="301309"/>
                    </a:cubicBezTo>
                    <a:cubicBezTo>
                      <a:pt x="193323" y="285976"/>
                      <a:pt x="194289" y="270557"/>
                      <a:pt x="196231" y="255047"/>
                    </a:cubicBezTo>
                    <a:close/>
                    <a:moveTo>
                      <a:pt x="405074" y="256104"/>
                    </a:moveTo>
                    <a:cubicBezTo>
                      <a:pt x="405775" y="265976"/>
                      <a:pt x="406131" y="279724"/>
                      <a:pt x="406131" y="297345"/>
                    </a:cubicBezTo>
                    <a:lnTo>
                      <a:pt x="406131" y="307126"/>
                    </a:lnTo>
                    <a:cubicBezTo>
                      <a:pt x="406131" y="323515"/>
                      <a:pt x="405425" y="336998"/>
                      <a:pt x="404017" y="347572"/>
                    </a:cubicBezTo>
                    <a:cubicBezTo>
                      <a:pt x="415821" y="337882"/>
                      <a:pt x="432566" y="322459"/>
                      <a:pt x="454244" y="301311"/>
                    </a:cubicBezTo>
                    <a:cubicBezTo>
                      <a:pt x="442963" y="289328"/>
                      <a:pt x="426573" y="274259"/>
                      <a:pt x="405074" y="256104"/>
                    </a:cubicBezTo>
                    <a:close/>
                    <a:moveTo>
                      <a:pt x="299860" y="263243"/>
                    </a:moveTo>
                    <a:cubicBezTo>
                      <a:pt x="310606" y="263243"/>
                      <a:pt x="320036" y="266989"/>
                      <a:pt x="328145" y="274479"/>
                    </a:cubicBezTo>
                    <a:cubicBezTo>
                      <a:pt x="336250" y="281971"/>
                      <a:pt x="340306" y="291090"/>
                      <a:pt x="340306" y="301838"/>
                    </a:cubicBezTo>
                    <a:cubicBezTo>
                      <a:pt x="340306" y="312591"/>
                      <a:pt x="336250" y="321712"/>
                      <a:pt x="328145" y="329199"/>
                    </a:cubicBezTo>
                    <a:cubicBezTo>
                      <a:pt x="320037" y="336693"/>
                      <a:pt x="310606" y="340434"/>
                      <a:pt x="299860" y="340434"/>
                    </a:cubicBezTo>
                    <a:cubicBezTo>
                      <a:pt x="289107" y="340434"/>
                      <a:pt x="279676" y="336693"/>
                      <a:pt x="271572" y="329199"/>
                    </a:cubicBezTo>
                    <a:cubicBezTo>
                      <a:pt x="263464" y="321712"/>
                      <a:pt x="259411" y="312590"/>
                      <a:pt x="259411" y="301838"/>
                    </a:cubicBezTo>
                    <a:cubicBezTo>
                      <a:pt x="259411" y="291090"/>
                      <a:pt x="263463" y="281972"/>
                      <a:pt x="271572" y="274479"/>
                    </a:cubicBezTo>
                    <a:cubicBezTo>
                      <a:pt x="279675" y="266990"/>
                      <a:pt x="289107" y="263243"/>
                      <a:pt x="299860" y="263243"/>
                    </a:cubicBezTo>
                    <a:close/>
                    <a:moveTo>
                      <a:pt x="137278" y="311091"/>
                    </a:moveTo>
                    <a:cubicBezTo>
                      <a:pt x="80097" y="382443"/>
                      <a:pt x="129026" y="450100"/>
                      <a:pt x="212092" y="437189"/>
                    </a:cubicBezTo>
                    <a:cubicBezTo>
                      <a:pt x="205040" y="414455"/>
                      <a:pt x="200105" y="389518"/>
                      <a:pt x="197288" y="362376"/>
                    </a:cubicBezTo>
                    <a:cubicBezTo>
                      <a:pt x="178605" y="348629"/>
                      <a:pt x="158601" y="331538"/>
                      <a:pt x="137278" y="311091"/>
                    </a:cubicBezTo>
                    <a:close/>
                    <a:moveTo>
                      <a:pt x="462175" y="311091"/>
                    </a:moveTo>
                    <a:cubicBezTo>
                      <a:pt x="446487" y="326952"/>
                      <a:pt x="426751" y="344050"/>
                      <a:pt x="402959" y="362376"/>
                    </a:cubicBezTo>
                    <a:cubicBezTo>
                      <a:pt x="399786" y="390398"/>
                      <a:pt x="394937" y="415338"/>
                      <a:pt x="388421" y="437189"/>
                    </a:cubicBezTo>
                    <a:cubicBezTo>
                      <a:pt x="483401" y="446216"/>
                      <a:pt x="518823" y="379234"/>
                      <a:pt x="462175" y="311091"/>
                    </a:cubicBezTo>
                    <a:close/>
                    <a:moveTo>
                      <a:pt x="208128" y="368192"/>
                    </a:moveTo>
                    <a:cubicBezTo>
                      <a:pt x="212531" y="397978"/>
                      <a:pt x="217467" y="420271"/>
                      <a:pt x="222932" y="435075"/>
                    </a:cubicBezTo>
                    <a:cubicBezTo>
                      <a:pt x="242494" y="431730"/>
                      <a:pt x="264172" y="424854"/>
                      <a:pt x="287964" y="414454"/>
                    </a:cubicBezTo>
                    <a:cubicBezTo>
                      <a:pt x="252012" y="397006"/>
                      <a:pt x="225398" y="381589"/>
                      <a:pt x="208128" y="368192"/>
                    </a:cubicBezTo>
                    <a:close/>
                    <a:moveTo>
                      <a:pt x="392121" y="369250"/>
                    </a:moveTo>
                    <a:cubicBezTo>
                      <a:pt x="372381" y="381940"/>
                      <a:pt x="359428" y="390047"/>
                      <a:pt x="353261" y="393570"/>
                    </a:cubicBezTo>
                    <a:cubicBezTo>
                      <a:pt x="338457" y="402385"/>
                      <a:pt x="324883" y="409344"/>
                      <a:pt x="312551" y="414454"/>
                    </a:cubicBezTo>
                    <a:cubicBezTo>
                      <a:pt x="340573" y="425558"/>
                      <a:pt x="362249" y="432431"/>
                      <a:pt x="377581" y="435075"/>
                    </a:cubicBezTo>
                    <a:cubicBezTo>
                      <a:pt x="383398" y="415161"/>
                      <a:pt x="388242" y="393220"/>
                      <a:pt x="392121" y="369250"/>
                    </a:cubicBezTo>
                    <a:close/>
                    <a:moveTo>
                      <a:pt x="300653" y="420534"/>
                    </a:moveTo>
                    <a:cubicBezTo>
                      <a:pt x="272102" y="432695"/>
                      <a:pt x="247162" y="440891"/>
                      <a:pt x="225840" y="445120"/>
                    </a:cubicBezTo>
                    <a:cubicBezTo>
                      <a:pt x="260691" y="529660"/>
                      <a:pt x="341564" y="527312"/>
                      <a:pt x="373616" y="445120"/>
                    </a:cubicBezTo>
                    <a:cubicBezTo>
                      <a:pt x="350174" y="440189"/>
                      <a:pt x="325853" y="431992"/>
                      <a:pt x="300653" y="4205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83E5B1A-DB4A-4147-8985-89F559B75FFE}"/>
                  </a:ext>
                </a:extLst>
              </p:cNvPr>
              <p:cNvSpPr/>
              <p:nvPr/>
            </p:nvSpPr>
            <p:spPr>
              <a:xfrm>
                <a:off x="4340055" y="3702207"/>
                <a:ext cx="707059" cy="234700"/>
              </a:xfrm>
              <a:custGeom>
                <a:avLst/>
                <a:gdLst/>
                <a:ahLst/>
                <a:cxnLst/>
                <a:rect l="0" t="0" r="0" b="0"/>
                <a:pathLst>
                  <a:path w="707059" h="234699">
                    <a:moveTo>
                      <a:pt x="380827" y="1696"/>
                    </a:moveTo>
                    <a:lnTo>
                      <a:pt x="374141" y="100088"/>
                    </a:lnTo>
                    <a:cubicBezTo>
                      <a:pt x="366826" y="99620"/>
                      <a:pt x="361422" y="99377"/>
                      <a:pt x="353990" y="99374"/>
                    </a:cubicBezTo>
                    <a:cubicBezTo>
                      <a:pt x="346556" y="99378"/>
                      <a:pt x="341152" y="99620"/>
                      <a:pt x="333835" y="100088"/>
                    </a:cubicBezTo>
                    <a:lnTo>
                      <a:pt x="327150" y="1696"/>
                    </a:lnTo>
                    <a:cubicBezTo>
                      <a:pt x="346343" y="436"/>
                      <a:pt x="361745" y="471"/>
                      <a:pt x="380827" y="1696"/>
                    </a:cubicBezTo>
                    <a:close/>
                    <a:moveTo>
                      <a:pt x="515490" y="31034"/>
                    </a:moveTo>
                    <a:cubicBezTo>
                      <a:pt x="531437" y="37266"/>
                      <a:pt x="546933" y="44402"/>
                      <a:pt x="561921" y="52365"/>
                    </a:cubicBezTo>
                    <a:lnTo>
                      <a:pt x="561840" y="52511"/>
                    </a:lnTo>
                    <a:cubicBezTo>
                      <a:pt x="562236" y="52721"/>
                      <a:pt x="562634" y="52926"/>
                      <a:pt x="563029" y="53137"/>
                    </a:cubicBezTo>
                    <a:lnTo>
                      <a:pt x="515439" y="139560"/>
                    </a:lnTo>
                    <a:cubicBezTo>
                      <a:pt x="504219" y="133593"/>
                      <a:pt x="492635" y="128222"/>
                      <a:pt x="480723" y="123501"/>
                    </a:cubicBezTo>
                    <a:lnTo>
                      <a:pt x="480765" y="123394"/>
                    </a:lnTo>
                    <a:cubicBezTo>
                      <a:pt x="480273" y="123199"/>
                      <a:pt x="479784" y="122998"/>
                      <a:pt x="479290" y="122806"/>
                    </a:cubicBezTo>
                    <a:close/>
                    <a:moveTo>
                      <a:pt x="192486" y="31034"/>
                    </a:moveTo>
                    <a:lnTo>
                      <a:pt x="228686" y="122806"/>
                    </a:lnTo>
                    <a:cubicBezTo>
                      <a:pt x="228193" y="122998"/>
                      <a:pt x="227704" y="123199"/>
                      <a:pt x="227211" y="123394"/>
                    </a:cubicBezTo>
                    <a:lnTo>
                      <a:pt x="227254" y="123501"/>
                    </a:lnTo>
                    <a:cubicBezTo>
                      <a:pt x="215342" y="128222"/>
                      <a:pt x="203758" y="133593"/>
                      <a:pt x="192539" y="139560"/>
                    </a:cubicBezTo>
                    <a:lnTo>
                      <a:pt x="144948" y="53137"/>
                    </a:lnTo>
                    <a:cubicBezTo>
                      <a:pt x="145342" y="52926"/>
                      <a:pt x="145742" y="52721"/>
                      <a:pt x="146136" y="52511"/>
                    </a:cubicBezTo>
                    <a:lnTo>
                      <a:pt x="146055" y="52365"/>
                    </a:lnTo>
                    <a:cubicBezTo>
                      <a:pt x="161044" y="44402"/>
                      <a:pt x="176541" y="37266"/>
                      <a:pt x="192486" y="31034"/>
                    </a:cubicBezTo>
                    <a:close/>
                    <a:moveTo>
                      <a:pt x="673906" y="136914"/>
                    </a:moveTo>
                    <a:cubicBezTo>
                      <a:pt x="685732" y="149204"/>
                      <a:pt x="696853" y="162174"/>
                      <a:pt x="707213" y="175758"/>
                    </a:cubicBezTo>
                    <a:lnTo>
                      <a:pt x="706984" y="175928"/>
                    </a:lnTo>
                    <a:cubicBezTo>
                      <a:pt x="707060" y="176028"/>
                      <a:pt x="707138" y="176125"/>
                      <a:pt x="707213" y="176225"/>
                    </a:cubicBezTo>
                    <a:lnTo>
                      <a:pt x="627770" y="234744"/>
                    </a:lnTo>
                    <a:cubicBezTo>
                      <a:pt x="619998" y="224611"/>
                      <a:pt x="611676" y="214925"/>
                      <a:pt x="602852" y="205722"/>
                    </a:cubicBezTo>
                    <a:lnTo>
                      <a:pt x="603035" y="205547"/>
                    </a:lnTo>
                    <a:cubicBezTo>
                      <a:pt x="602880" y="205385"/>
                      <a:pt x="602727" y="205219"/>
                      <a:pt x="602571" y="205057"/>
                    </a:cubicBezTo>
                    <a:close/>
                    <a:moveTo>
                      <a:pt x="34072" y="136914"/>
                    </a:moveTo>
                    <a:lnTo>
                      <a:pt x="105407" y="205057"/>
                    </a:lnTo>
                    <a:cubicBezTo>
                      <a:pt x="105250" y="205219"/>
                      <a:pt x="105098" y="205385"/>
                      <a:pt x="104942" y="205547"/>
                    </a:cubicBezTo>
                    <a:lnTo>
                      <a:pt x="105125" y="205722"/>
                    </a:lnTo>
                    <a:cubicBezTo>
                      <a:pt x="96302" y="214925"/>
                      <a:pt x="87980" y="224611"/>
                      <a:pt x="80208" y="234744"/>
                    </a:cubicBezTo>
                    <a:lnTo>
                      <a:pt x="764" y="176225"/>
                    </a:lnTo>
                    <a:cubicBezTo>
                      <a:pt x="840" y="176125"/>
                      <a:pt x="918" y="176028"/>
                      <a:pt x="993" y="175928"/>
                    </a:cubicBezTo>
                    <a:lnTo>
                      <a:pt x="764" y="175758"/>
                    </a:lnTo>
                    <a:cubicBezTo>
                      <a:pt x="11123" y="162174"/>
                      <a:pt x="22245" y="149204"/>
                      <a:pt x="34072" y="1369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32CB094-D0BA-4309-91C4-D097E76001F5}"/>
                  </a:ext>
                </a:extLst>
              </p:cNvPr>
              <p:cNvSpPr/>
              <p:nvPr/>
            </p:nvSpPr>
            <p:spPr>
              <a:xfrm>
                <a:off x="4255429" y="4026152"/>
                <a:ext cx="876675" cy="422065"/>
              </a:xfrm>
              <a:custGeom>
                <a:avLst/>
                <a:gdLst/>
                <a:ahLst/>
                <a:cxnLst/>
                <a:rect l="0" t="0" r="0" b="0"/>
                <a:pathLst>
                  <a:path w="876674" h="422065">
                    <a:moveTo>
                      <a:pt x="11600" y="764"/>
                    </a:moveTo>
                    <a:cubicBezTo>
                      <a:pt x="7110" y="16608"/>
                      <a:pt x="3484" y="32815"/>
                      <a:pt x="764" y="49325"/>
                    </a:cubicBezTo>
                    <a:lnTo>
                      <a:pt x="98335" y="63772"/>
                    </a:lnTo>
                    <a:cubicBezTo>
                      <a:pt x="100424" y="51452"/>
                      <a:pt x="103159" y="39349"/>
                      <a:pt x="106517" y="27507"/>
                    </a:cubicBezTo>
                    <a:lnTo>
                      <a:pt x="11600" y="764"/>
                    </a:lnTo>
                    <a:close/>
                    <a:moveTo>
                      <a:pt x="865628" y="764"/>
                    </a:moveTo>
                    <a:lnTo>
                      <a:pt x="770710" y="27509"/>
                    </a:lnTo>
                    <a:cubicBezTo>
                      <a:pt x="774069" y="39351"/>
                      <a:pt x="776805" y="51452"/>
                      <a:pt x="778892" y="63772"/>
                    </a:cubicBezTo>
                    <a:lnTo>
                      <a:pt x="876465" y="49323"/>
                    </a:lnTo>
                    <a:cubicBezTo>
                      <a:pt x="873745" y="32814"/>
                      <a:pt x="870119" y="16608"/>
                      <a:pt x="865628" y="764"/>
                    </a:cubicBezTo>
                    <a:close/>
                    <a:moveTo>
                      <a:pt x="100374" y="190682"/>
                    </a:moveTo>
                    <a:lnTo>
                      <a:pt x="3698" y="210181"/>
                    </a:lnTo>
                    <a:cubicBezTo>
                      <a:pt x="7134" y="227152"/>
                      <a:pt x="11539" y="243772"/>
                      <a:pt x="16854" y="259982"/>
                    </a:cubicBezTo>
                    <a:lnTo>
                      <a:pt x="110280" y="228331"/>
                    </a:lnTo>
                    <a:cubicBezTo>
                      <a:pt x="106295" y="216068"/>
                      <a:pt x="102977" y="203504"/>
                      <a:pt x="100374" y="190682"/>
                    </a:cubicBezTo>
                    <a:close/>
                    <a:moveTo>
                      <a:pt x="776855" y="190682"/>
                    </a:moveTo>
                    <a:cubicBezTo>
                      <a:pt x="774251" y="203504"/>
                      <a:pt x="770934" y="216069"/>
                      <a:pt x="766949" y="228333"/>
                    </a:cubicBezTo>
                    <a:lnTo>
                      <a:pt x="860374" y="259982"/>
                    </a:lnTo>
                    <a:cubicBezTo>
                      <a:pt x="865689" y="243772"/>
                      <a:pt x="870094" y="227152"/>
                      <a:pt x="873531" y="210181"/>
                    </a:cubicBezTo>
                    <a:lnTo>
                      <a:pt x="776855" y="190682"/>
                    </a:lnTo>
                    <a:close/>
                    <a:moveTo>
                      <a:pt x="160692" y="326282"/>
                    </a:moveTo>
                    <a:lnTo>
                      <a:pt x="80246" y="383380"/>
                    </a:lnTo>
                    <a:cubicBezTo>
                      <a:pt x="90130" y="396890"/>
                      <a:pt x="100753" y="409825"/>
                      <a:pt x="112066" y="422116"/>
                    </a:cubicBezTo>
                    <a:lnTo>
                      <a:pt x="184590" y="355245"/>
                    </a:lnTo>
                    <a:cubicBezTo>
                      <a:pt x="176116" y="346037"/>
                      <a:pt x="168135" y="336370"/>
                      <a:pt x="160692" y="326282"/>
                    </a:cubicBezTo>
                    <a:close/>
                    <a:moveTo>
                      <a:pt x="716535" y="326282"/>
                    </a:moveTo>
                    <a:cubicBezTo>
                      <a:pt x="709092" y="336369"/>
                      <a:pt x="701112" y="346036"/>
                      <a:pt x="692639" y="355243"/>
                    </a:cubicBezTo>
                    <a:lnTo>
                      <a:pt x="765162" y="422116"/>
                    </a:lnTo>
                    <a:cubicBezTo>
                      <a:pt x="776475" y="409825"/>
                      <a:pt x="787097" y="396890"/>
                      <a:pt x="796980" y="383380"/>
                    </a:cubicBezTo>
                    <a:lnTo>
                      <a:pt x="716535" y="326282"/>
                    </a:ln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88722C-1A30-440E-B59B-19C29E2AE01A}"/>
                </a:ext>
              </a:extLst>
            </p:cNvPr>
            <p:cNvSpPr txBox="1"/>
            <p:nvPr/>
          </p:nvSpPr>
          <p:spPr>
            <a:xfrm>
              <a:off x="4500488" y="2355010"/>
              <a:ext cx="1415736" cy="94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dirty="0">
                  <a:latin typeface="Corbel" panose="020B0503020204020204" pitchFamily="34" charset="0"/>
                </a:rPr>
                <a:t>Citable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Stable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Indexed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Version of record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72CB517-FB30-4293-A8F5-B8769CD4BB54}"/>
                </a:ext>
              </a:extLst>
            </p:cNvPr>
            <p:cNvCxnSpPr>
              <a:cxnSpLocks/>
            </p:cNvCxnSpPr>
            <p:nvPr/>
          </p:nvCxnSpPr>
          <p:spPr>
            <a:xfrm>
              <a:off x="4514775" y="2400176"/>
              <a:ext cx="0" cy="768001"/>
            </a:xfrm>
            <a:prstGeom prst="line">
              <a:avLst/>
            </a:prstGeom>
            <a:ln w="76200">
              <a:solidFill>
                <a:srgbClr val="6F99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E199D50E-2287-49D9-8086-CF663E75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WikiJournal’s publishing flow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6C6C4D-17D4-4719-A3F5-2A343F7AC3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F7E1098-F9F0-49A9-9BE0-D1A50F0D9E23}"/>
              </a:ext>
            </a:extLst>
          </p:cNvPr>
          <p:cNvGrpSpPr/>
          <p:nvPr/>
        </p:nvGrpSpPr>
        <p:grpSpPr>
          <a:xfrm>
            <a:off x="8352343" y="441552"/>
            <a:ext cx="813826" cy="801722"/>
            <a:chOff x="8330174" y="429336"/>
            <a:chExt cx="813826" cy="801722"/>
          </a:xfrm>
        </p:grpSpPr>
        <p:pic>
          <p:nvPicPr>
            <p:cNvPr id="68" name="Picture 2" descr="WikiJournal logo (flat blue yellow).svg">
              <a:extLst>
                <a:ext uri="{FF2B5EF4-FFF2-40B4-BE49-F238E27FC236}">
                  <a16:creationId xmlns:a16="http://schemas.microsoft.com/office/drawing/2014/main" id="{E918DCAB-80B1-460F-810B-F6E7C61BE1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3643" y="429336"/>
              <a:ext cx="586889" cy="586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itle 26">
              <a:extLst>
                <a:ext uri="{FF2B5EF4-FFF2-40B4-BE49-F238E27FC236}">
                  <a16:creationId xmlns:a16="http://schemas.microsoft.com/office/drawing/2014/main" id="{BFA345B7-4944-4B7E-A5F3-545A542AE0E2}"/>
                </a:ext>
              </a:extLst>
            </p:cNvPr>
            <p:cNvSpPr txBox="1">
              <a:spLocks/>
            </p:cNvSpPr>
            <p:nvPr/>
          </p:nvSpPr>
          <p:spPr>
            <a:xfrm>
              <a:off x="8330174" y="1074477"/>
              <a:ext cx="813826" cy="156581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200" b="0" kern="1200" cap="small" spc="-5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sz="11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WikiJournal</a:t>
              </a:r>
              <a:endParaRPr lang="en-AU" sz="1100" dirty="0">
                <a:latin typeface="Sorts Mill Goudy" panose="02000503000000000000" pitchFamily="2" charset="0"/>
              </a:endParaRPr>
            </a:p>
          </p:txBody>
        </p:sp>
      </p:grpSp>
      <p:sp>
        <p:nvSpPr>
          <p:cNvPr id="59" name="Slide Number Placeholder 3">
            <a:extLst>
              <a:ext uri="{FF2B5EF4-FFF2-40B4-BE49-F238E27FC236}">
                <a16:creationId xmlns:a16="http://schemas.microsoft.com/office/drawing/2014/main" id="{DD673291-5503-4C84-BE17-194B5275B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</p:spPr>
        <p:txBody>
          <a:bodyPr/>
          <a:lstStyle/>
          <a:p>
            <a:fld id="{CE88B329-2985-4DFE-8A92-737A35BD3460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55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9992436-232C-47FD-8E20-4B721FF11EB2}"/>
              </a:ext>
            </a:extLst>
          </p:cNvPr>
          <p:cNvGrpSpPr/>
          <p:nvPr/>
        </p:nvGrpSpPr>
        <p:grpSpPr>
          <a:xfrm>
            <a:off x="3638396" y="3520136"/>
            <a:ext cx="5625677" cy="2820996"/>
            <a:chOff x="2652702" y="3097895"/>
            <a:chExt cx="3308923" cy="1659260"/>
          </a:xfrm>
        </p:grpSpPr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D116871E-E5B3-48CD-B785-4F67A6A6798C}"/>
                </a:ext>
              </a:extLst>
            </p:cNvPr>
            <p:cNvSpPr/>
            <p:nvPr/>
          </p:nvSpPr>
          <p:spPr>
            <a:xfrm>
              <a:off x="3389344" y="3097895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A0B2ED-08CB-424B-85E1-AAA568518324}"/>
                </a:ext>
              </a:extLst>
            </p:cNvPr>
            <p:cNvGrpSpPr/>
            <p:nvPr/>
          </p:nvGrpSpPr>
          <p:grpSpPr>
            <a:xfrm>
              <a:off x="2652702" y="3539873"/>
              <a:ext cx="3308923" cy="1217282"/>
              <a:chOff x="2652702" y="3539873"/>
              <a:chExt cx="3308923" cy="1217282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CEECB9A-DB56-4162-B937-BFE7B8A8C348}"/>
                  </a:ext>
                </a:extLst>
              </p:cNvPr>
              <p:cNvSpPr/>
              <p:nvPr/>
            </p:nvSpPr>
            <p:spPr>
              <a:xfrm>
                <a:off x="3087516" y="3539873"/>
                <a:ext cx="928340" cy="928340"/>
              </a:xfrm>
              <a:prstGeom prst="ellipse">
                <a:avLst/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311888A-19E4-4796-83EB-A8B1D8263636}"/>
                  </a:ext>
                </a:extLst>
              </p:cNvPr>
              <p:cNvSpPr txBox="1"/>
              <p:nvPr/>
            </p:nvSpPr>
            <p:spPr>
              <a:xfrm>
                <a:off x="2652702" y="4478398"/>
                <a:ext cx="1795658" cy="27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2400" dirty="0">
                    <a:latin typeface="Corbel" panose="020B0503020204020204" pitchFamily="34" charset="0"/>
                  </a:rPr>
                  <a:t>Wikipedia-integration</a:t>
                </a: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F0B4E1A-3511-4883-8748-4A70619D9B2B}"/>
                  </a:ext>
                </a:extLst>
              </p:cNvPr>
              <p:cNvSpPr/>
              <p:nvPr/>
            </p:nvSpPr>
            <p:spPr>
              <a:xfrm>
                <a:off x="3257023" y="3827549"/>
                <a:ext cx="589326" cy="390476"/>
              </a:xfrm>
              <a:custGeom>
                <a:avLst/>
                <a:gdLst/>
                <a:ahLst/>
                <a:cxnLst/>
                <a:rect l="0" t="0" r="0" b="0"/>
                <a:pathLst>
                  <a:path w="785768" h="520634">
                    <a:moveTo>
                      <a:pt x="73594" y="97850"/>
                    </a:moveTo>
                    <a:cubicBezTo>
                      <a:pt x="55986" y="68236"/>
                      <a:pt x="25537" y="38961"/>
                      <a:pt x="3559" y="30517"/>
                    </a:cubicBezTo>
                    <a:lnTo>
                      <a:pt x="16" y="29156"/>
                    </a:lnTo>
                    <a:lnTo>
                      <a:pt x="16" y="14897"/>
                    </a:lnTo>
                    <a:lnTo>
                      <a:pt x="16" y="16"/>
                    </a:lnTo>
                    <a:lnTo>
                      <a:pt x="201922" y="16"/>
                    </a:lnTo>
                    <a:lnTo>
                      <a:pt x="201922" y="27383"/>
                    </a:lnTo>
                    <a:cubicBezTo>
                      <a:pt x="175531" y="30664"/>
                      <a:pt x="143718" y="43563"/>
                      <a:pt x="152534" y="73147"/>
                    </a:cubicBezTo>
                    <a:cubicBezTo>
                      <a:pt x="202848" y="184312"/>
                      <a:pt x="248630" y="297476"/>
                      <a:pt x="298303" y="408922"/>
                    </a:cubicBezTo>
                    <a:lnTo>
                      <a:pt x="383562" y="249496"/>
                    </a:lnTo>
                    <a:cubicBezTo>
                      <a:pt x="350571" y="181918"/>
                      <a:pt x="326537" y="113556"/>
                      <a:pt x="290421" y="47258"/>
                    </a:cubicBezTo>
                    <a:cubicBezTo>
                      <a:pt x="278646" y="28167"/>
                      <a:pt x="246804" y="27634"/>
                      <a:pt x="224252" y="26896"/>
                    </a:cubicBezTo>
                    <a:lnTo>
                      <a:pt x="224252" y="16"/>
                    </a:lnTo>
                    <a:lnTo>
                      <a:pt x="413506" y="16"/>
                    </a:lnTo>
                    <a:lnTo>
                      <a:pt x="413506" y="26640"/>
                    </a:lnTo>
                    <a:cubicBezTo>
                      <a:pt x="396501" y="28990"/>
                      <a:pt x="376455" y="33031"/>
                      <a:pt x="378729" y="53640"/>
                    </a:cubicBezTo>
                    <a:lnTo>
                      <a:pt x="432268" y="172050"/>
                    </a:lnTo>
                    <a:cubicBezTo>
                      <a:pt x="449887" y="134463"/>
                      <a:pt x="469470" y="97672"/>
                      <a:pt x="485012" y="59149"/>
                    </a:cubicBezTo>
                    <a:cubicBezTo>
                      <a:pt x="492062" y="28647"/>
                      <a:pt x="457748" y="27130"/>
                      <a:pt x="435864" y="26281"/>
                    </a:cubicBezTo>
                    <a:lnTo>
                      <a:pt x="435864" y="16"/>
                    </a:lnTo>
                    <a:lnTo>
                      <a:pt x="604042" y="16"/>
                    </a:lnTo>
                    <a:lnTo>
                      <a:pt x="604042" y="26210"/>
                    </a:lnTo>
                    <a:cubicBezTo>
                      <a:pt x="579405" y="27952"/>
                      <a:pt x="556093" y="35059"/>
                      <a:pt x="542506" y="53275"/>
                    </a:cubicBezTo>
                    <a:cubicBezTo>
                      <a:pt x="509470" y="104342"/>
                      <a:pt x="484970" y="162289"/>
                      <a:pt x="459239" y="217756"/>
                    </a:cubicBezTo>
                    <a:cubicBezTo>
                      <a:pt x="484658" y="277873"/>
                      <a:pt x="511158" y="337909"/>
                      <a:pt x="537139" y="393028"/>
                    </a:cubicBezTo>
                    <a:lnTo>
                      <a:pt x="680807" y="61643"/>
                    </a:lnTo>
                    <a:cubicBezTo>
                      <a:pt x="671114" y="39799"/>
                      <a:pt x="649165" y="32084"/>
                      <a:pt x="627624" y="27086"/>
                    </a:cubicBezTo>
                    <a:lnTo>
                      <a:pt x="627624" y="17"/>
                    </a:lnTo>
                    <a:lnTo>
                      <a:pt x="785837" y="17"/>
                    </a:lnTo>
                    <a:lnTo>
                      <a:pt x="785837" y="27628"/>
                    </a:lnTo>
                    <a:cubicBezTo>
                      <a:pt x="778737" y="28732"/>
                      <a:pt x="771939" y="30921"/>
                      <a:pt x="765370" y="33789"/>
                    </a:cubicBezTo>
                    <a:cubicBezTo>
                      <a:pt x="752911" y="39571"/>
                      <a:pt x="741145" y="51046"/>
                      <a:pt x="733251" y="65109"/>
                    </a:cubicBezTo>
                    <a:lnTo>
                      <a:pt x="535112" y="520980"/>
                    </a:lnTo>
                    <a:lnTo>
                      <a:pt x="502039" y="520980"/>
                    </a:lnTo>
                    <a:lnTo>
                      <a:pt x="407833" y="299103"/>
                    </a:lnTo>
                    <a:lnTo>
                      <a:pt x="293478" y="520961"/>
                    </a:lnTo>
                    <a:lnTo>
                      <a:pt x="259145" y="520966"/>
                    </a:lnTo>
                    <a:cubicBezTo>
                      <a:pt x="192333" y="381798"/>
                      <a:pt x="143995" y="235344"/>
                      <a:pt x="73594" y="97850"/>
                    </a:cubicBezTo>
                    <a:close/>
                  </a:path>
                </a:pathLst>
              </a:custGeom>
              <a:solidFill>
                <a:schemeClr val="bg1"/>
              </a:solidFill>
              <a:ln w="45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AF8F42B-DC36-4E53-854A-6B9F0160AF70}"/>
                  </a:ext>
                </a:extLst>
              </p:cNvPr>
              <p:cNvSpPr txBox="1"/>
              <p:nvPr/>
            </p:nvSpPr>
            <p:spPr>
              <a:xfrm>
                <a:off x="4073048" y="3657795"/>
                <a:ext cx="1888577" cy="724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>
                    <a:latin typeface="Corbel" panose="020B0503020204020204" pitchFamily="34" charset="0"/>
                  </a:rPr>
                  <a:t>Highly accessed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Broad readership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Editable and updatable</a:t>
                </a: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EAF5523-3B0B-4874-BE24-A3D2C12BA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3660" y="3710398"/>
                <a:ext cx="0" cy="582996"/>
              </a:xfrm>
              <a:prstGeom prst="line">
                <a:avLst/>
              </a:prstGeom>
              <a:ln w="76200">
                <a:solidFill>
                  <a:srgbClr val="6F99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E4F4A1-6464-42F3-A050-C988FAC09A30}"/>
              </a:ext>
            </a:extLst>
          </p:cNvPr>
          <p:cNvGrpSpPr/>
          <p:nvPr/>
        </p:nvGrpSpPr>
        <p:grpSpPr>
          <a:xfrm>
            <a:off x="5103847" y="2069327"/>
            <a:ext cx="1584451" cy="1732658"/>
            <a:chOff x="3514654" y="2244555"/>
            <a:chExt cx="931946" cy="1019119"/>
          </a:xfrm>
        </p:grpSpPr>
        <p:sp>
          <p:nvSpPr>
            <p:cNvPr id="123" name="Arrow: Right 122">
              <a:extLst>
                <a:ext uri="{FF2B5EF4-FFF2-40B4-BE49-F238E27FC236}">
                  <a16:creationId xmlns:a16="http://schemas.microsoft.com/office/drawing/2014/main" id="{F9971A27-9067-4419-9232-E756CE293628}"/>
                </a:ext>
              </a:extLst>
            </p:cNvPr>
            <p:cNvSpPr/>
            <p:nvPr/>
          </p:nvSpPr>
          <p:spPr>
            <a:xfrm rot="19800000">
              <a:off x="3520247" y="2586175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4" name="Arrow: Right 123">
              <a:extLst>
                <a:ext uri="{FF2B5EF4-FFF2-40B4-BE49-F238E27FC236}">
                  <a16:creationId xmlns:a16="http://schemas.microsoft.com/office/drawing/2014/main" id="{B61E71C7-A48C-4A7C-A0ED-2D69D1335537}"/>
                </a:ext>
              </a:extLst>
            </p:cNvPr>
            <p:cNvSpPr/>
            <p:nvPr/>
          </p:nvSpPr>
          <p:spPr>
            <a:xfrm rot="1800000" flipV="1">
              <a:off x="3514654" y="2877330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5" name="Arrow: Right 124">
              <a:extLst>
                <a:ext uri="{FF2B5EF4-FFF2-40B4-BE49-F238E27FC236}">
                  <a16:creationId xmlns:a16="http://schemas.microsoft.com/office/drawing/2014/main" id="{0625F183-8225-4EB5-AB26-DD911A50A6AA}"/>
                </a:ext>
              </a:extLst>
            </p:cNvPr>
            <p:cNvSpPr/>
            <p:nvPr/>
          </p:nvSpPr>
          <p:spPr>
            <a:xfrm>
              <a:off x="3546300" y="2733126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7A3B6D3-EB28-4B01-8AF7-B84A3359B8BF}"/>
                </a:ext>
              </a:extLst>
            </p:cNvPr>
            <p:cNvGrpSpPr/>
            <p:nvPr/>
          </p:nvGrpSpPr>
          <p:grpSpPr>
            <a:xfrm>
              <a:off x="4070322" y="2244555"/>
              <a:ext cx="311381" cy="358049"/>
              <a:chOff x="5355519" y="1848987"/>
              <a:chExt cx="401819" cy="462042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0D3331E-85B0-4629-B048-F129AE4CAEB8}"/>
                  </a:ext>
                </a:extLst>
              </p:cNvPr>
              <p:cNvSpPr/>
              <p:nvPr/>
            </p:nvSpPr>
            <p:spPr>
              <a:xfrm>
                <a:off x="5355519" y="1898949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400" b="1" dirty="0">
                    <a:solidFill>
                      <a:schemeClr val="bg1"/>
                    </a:solidFill>
                  </a:rPr>
                  <a:t>PDF</a:t>
                </a:r>
              </a:p>
            </p:txBody>
          </p:sp>
          <p:sp>
            <p:nvSpPr>
              <p:cNvPr id="53" name="L-Shape 52">
                <a:extLst>
                  <a:ext uri="{FF2B5EF4-FFF2-40B4-BE49-F238E27FC236}">
                    <a16:creationId xmlns:a16="http://schemas.microsoft.com/office/drawing/2014/main" id="{7DB22F38-E01A-4463-BC91-0D28218FC727}"/>
                  </a:ext>
                </a:extLst>
              </p:cNvPr>
              <p:cNvSpPr/>
              <p:nvPr/>
            </p:nvSpPr>
            <p:spPr>
              <a:xfrm rot="10800000">
                <a:off x="5431449" y="1848987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9DE54A3-E842-4B81-BC67-0D8F43C4E478}"/>
                </a:ext>
              </a:extLst>
            </p:cNvPr>
            <p:cNvGrpSpPr/>
            <p:nvPr/>
          </p:nvGrpSpPr>
          <p:grpSpPr>
            <a:xfrm>
              <a:off x="4135219" y="2652315"/>
              <a:ext cx="311381" cy="358049"/>
              <a:chOff x="5355519" y="2978458"/>
              <a:chExt cx="401819" cy="462042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6BA5936-26F1-4E55-9EA8-0498E9DF3CAF}"/>
                  </a:ext>
                </a:extLst>
              </p:cNvPr>
              <p:cNvSpPr/>
              <p:nvPr/>
            </p:nvSpPr>
            <p:spPr>
              <a:xfrm>
                <a:off x="5355519" y="3028420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99"/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100" b="1" dirty="0">
                    <a:solidFill>
                      <a:schemeClr val="bg1"/>
                    </a:solidFill>
                  </a:rPr>
                  <a:t>HTML</a:t>
                </a:r>
              </a:p>
            </p:txBody>
          </p:sp>
          <p:sp>
            <p:nvSpPr>
              <p:cNvPr id="58" name="L-Shape 57">
                <a:extLst>
                  <a:ext uri="{FF2B5EF4-FFF2-40B4-BE49-F238E27FC236}">
                    <a16:creationId xmlns:a16="http://schemas.microsoft.com/office/drawing/2014/main" id="{0D61924E-D85A-4017-BB85-43FE85F36AB4}"/>
                  </a:ext>
                </a:extLst>
              </p:cNvPr>
              <p:cNvSpPr/>
              <p:nvPr/>
            </p:nvSpPr>
            <p:spPr>
              <a:xfrm rot="10800000">
                <a:off x="5431449" y="2978458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2" name="Rectangle: Single Corner Snipped 131">
              <a:extLst>
                <a:ext uri="{FF2B5EF4-FFF2-40B4-BE49-F238E27FC236}">
                  <a16:creationId xmlns:a16="http://schemas.microsoft.com/office/drawing/2014/main" id="{5358738F-89A7-4252-9C7C-1D63F2D066F3}"/>
                </a:ext>
              </a:extLst>
            </p:cNvPr>
            <p:cNvSpPr/>
            <p:nvPr/>
          </p:nvSpPr>
          <p:spPr>
            <a:xfrm rot="10800000">
              <a:off x="4079447" y="3072680"/>
              <a:ext cx="278058" cy="190994"/>
            </a:xfrm>
            <a:prstGeom prst="snip1Rect">
              <a:avLst>
                <a:gd name="adj" fmla="val 29757"/>
              </a:avLst>
            </a:prstGeom>
            <a:solidFill>
              <a:srgbClr val="006699"/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C0BADBD-7EFE-47EC-9BF7-087B7D5C68F4}"/>
                </a:ext>
              </a:extLst>
            </p:cNvPr>
            <p:cNvSpPr/>
            <p:nvPr/>
          </p:nvSpPr>
          <p:spPr>
            <a:xfrm>
              <a:off x="4079448" y="3149061"/>
              <a:ext cx="114613" cy="114613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7ECACAB-FB5B-4FCE-89A9-18BD98424CA3}"/>
                </a:ext>
              </a:extLst>
            </p:cNvPr>
            <p:cNvSpPr/>
            <p:nvPr/>
          </p:nvSpPr>
          <p:spPr>
            <a:xfrm>
              <a:off x="4133738" y="3080869"/>
              <a:ext cx="172288" cy="16725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AU" b="1" dirty="0" err="1">
                  <a:solidFill>
                    <a:schemeClr val="bg1"/>
                  </a:solidFill>
                </a:rPr>
                <a:t>doi</a:t>
              </a:r>
              <a:endParaRPr lang="en-A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70D5028-8BF6-4040-82A2-7F1C077C697C}"/>
              </a:ext>
            </a:extLst>
          </p:cNvPr>
          <p:cNvGrpSpPr/>
          <p:nvPr/>
        </p:nvGrpSpPr>
        <p:grpSpPr>
          <a:xfrm>
            <a:off x="2314537" y="2450055"/>
            <a:ext cx="1706937" cy="2438028"/>
            <a:chOff x="1874031" y="2468492"/>
            <a:chExt cx="1003990" cy="1434005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FC54836-25C5-40C3-B9E3-F9F81409ECF6}"/>
                </a:ext>
              </a:extLst>
            </p:cNvPr>
            <p:cNvSpPr/>
            <p:nvPr/>
          </p:nvSpPr>
          <p:spPr>
            <a:xfrm>
              <a:off x="1911856" y="2974157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D52AB0-CACC-4819-88F4-1DFFD0F6BF7C}"/>
                </a:ext>
              </a:extLst>
            </p:cNvPr>
            <p:cNvSpPr txBox="1"/>
            <p:nvPr/>
          </p:nvSpPr>
          <p:spPr>
            <a:xfrm>
              <a:off x="1874031" y="2468492"/>
              <a:ext cx="1003990" cy="501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</a:t>
              </a:r>
            </a:p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peer review</a:t>
              </a: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62C0F0F-2BE4-4853-BA32-3301C21A0749}"/>
                </a:ext>
              </a:extLst>
            </p:cNvPr>
            <p:cNvSpPr/>
            <p:nvPr/>
          </p:nvSpPr>
          <p:spPr>
            <a:xfrm flipH="1">
              <a:off x="2133275" y="3140131"/>
              <a:ext cx="585554" cy="638786"/>
            </a:xfrm>
            <a:custGeom>
              <a:avLst/>
              <a:gdLst/>
              <a:ahLst/>
              <a:cxnLst/>
              <a:rect l="0" t="0" r="0" b="0"/>
              <a:pathLst>
                <a:path w="780737" h="851714">
                  <a:moveTo>
                    <a:pt x="187421" y="648767"/>
                  </a:moveTo>
                  <a:cubicBezTo>
                    <a:pt x="166129" y="623925"/>
                    <a:pt x="155482" y="595534"/>
                    <a:pt x="155482" y="560046"/>
                  </a:cubicBezTo>
                  <a:cubicBezTo>
                    <a:pt x="155482" y="481973"/>
                    <a:pt x="219361" y="418094"/>
                    <a:pt x="297435" y="418094"/>
                  </a:cubicBezTo>
                  <a:cubicBezTo>
                    <a:pt x="375508" y="418094"/>
                    <a:pt x="439387" y="481973"/>
                    <a:pt x="439387" y="560046"/>
                  </a:cubicBezTo>
                  <a:cubicBezTo>
                    <a:pt x="439387" y="638120"/>
                    <a:pt x="375508" y="701999"/>
                    <a:pt x="297435" y="701999"/>
                  </a:cubicBezTo>
                  <a:cubicBezTo>
                    <a:pt x="272593" y="701999"/>
                    <a:pt x="251300" y="698450"/>
                    <a:pt x="233556" y="687803"/>
                  </a:cubicBezTo>
                  <a:lnTo>
                    <a:pt x="137738" y="783621"/>
                  </a:lnTo>
                  <a:lnTo>
                    <a:pt x="98701" y="744584"/>
                  </a:lnTo>
                  <a:lnTo>
                    <a:pt x="187421" y="648767"/>
                  </a:lnTo>
                  <a:close/>
                  <a:moveTo>
                    <a:pt x="297435" y="638120"/>
                  </a:moveTo>
                  <a:cubicBezTo>
                    <a:pt x="340020" y="638120"/>
                    <a:pt x="375508" y="602632"/>
                    <a:pt x="375508" y="556498"/>
                  </a:cubicBezTo>
                  <a:cubicBezTo>
                    <a:pt x="375508" y="513912"/>
                    <a:pt x="340020" y="478424"/>
                    <a:pt x="297435" y="478424"/>
                  </a:cubicBezTo>
                  <a:cubicBezTo>
                    <a:pt x="254849" y="478424"/>
                    <a:pt x="215812" y="513912"/>
                    <a:pt x="215812" y="556498"/>
                  </a:cubicBezTo>
                  <a:cubicBezTo>
                    <a:pt x="219361" y="602632"/>
                    <a:pt x="254849" y="638120"/>
                    <a:pt x="297435" y="638120"/>
                  </a:cubicBezTo>
                  <a:close/>
                  <a:moveTo>
                    <a:pt x="446484" y="453582"/>
                  </a:moveTo>
                  <a:cubicBezTo>
                    <a:pt x="435838" y="439387"/>
                    <a:pt x="425192" y="428740"/>
                    <a:pt x="410996" y="418094"/>
                  </a:cubicBezTo>
                  <a:lnTo>
                    <a:pt x="616827" y="418094"/>
                  </a:lnTo>
                  <a:lnTo>
                    <a:pt x="616827" y="382606"/>
                  </a:lnTo>
                  <a:lnTo>
                    <a:pt x="297435" y="382606"/>
                  </a:lnTo>
                  <a:cubicBezTo>
                    <a:pt x="297435" y="382606"/>
                    <a:pt x="254849" y="382606"/>
                    <a:pt x="226458" y="403899"/>
                  </a:cubicBezTo>
                  <a:lnTo>
                    <a:pt x="226458" y="98701"/>
                  </a:lnTo>
                  <a:lnTo>
                    <a:pt x="687803" y="98701"/>
                  </a:lnTo>
                  <a:lnTo>
                    <a:pt x="687803" y="560046"/>
                  </a:lnTo>
                  <a:cubicBezTo>
                    <a:pt x="687803" y="620376"/>
                    <a:pt x="641669" y="666511"/>
                    <a:pt x="581339" y="666511"/>
                  </a:cubicBezTo>
                  <a:lnTo>
                    <a:pt x="446484" y="666511"/>
                  </a:lnTo>
                  <a:cubicBezTo>
                    <a:pt x="467777" y="638120"/>
                    <a:pt x="481973" y="599083"/>
                    <a:pt x="481973" y="560046"/>
                  </a:cubicBezTo>
                  <a:lnTo>
                    <a:pt x="616827" y="560046"/>
                  </a:lnTo>
                  <a:lnTo>
                    <a:pt x="616827" y="524558"/>
                  </a:lnTo>
                  <a:lnTo>
                    <a:pt x="478424" y="524558"/>
                  </a:lnTo>
                  <a:lnTo>
                    <a:pt x="467777" y="489070"/>
                  </a:lnTo>
                  <a:lnTo>
                    <a:pt x="616827" y="489070"/>
                  </a:lnTo>
                  <a:lnTo>
                    <a:pt x="616827" y="453582"/>
                  </a:lnTo>
                  <a:lnTo>
                    <a:pt x="446484" y="453582"/>
                  </a:lnTo>
                  <a:close/>
                  <a:moveTo>
                    <a:pt x="439387" y="169677"/>
                  </a:moveTo>
                  <a:lnTo>
                    <a:pt x="297435" y="169677"/>
                  </a:lnTo>
                  <a:lnTo>
                    <a:pt x="297435" y="347118"/>
                  </a:lnTo>
                  <a:lnTo>
                    <a:pt x="439387" y="347118"/>
                  </a:lnTo>
                  <a:lnTo>
                    <a:pt x="439387" y="169677"/>
                  </a:lnTo>
                  <a:close/>
                  <a:moveTo>
                    <a:pt x="616827" y="169677"/>
                  </a:moveTo>
                  <a:lnTo>
                    <a:pt x="474875" y="169677"/>
                  </a:lnTo>
                  <a:lnTo>
                    <a:pt x="474875" y="205165"/>
                  </a:lnTo>
                  <a:lnTo>
                    <a:pt x="616827" y="205165"/>
                  </a:lnTo>
                  <a:lnTo>
                    <a:pt x="616827" y="169677"/>
                  </a:lnTo>
                  <a:close/>
                  <a:moveTo>
                    <a:pt x="616827" y="240654"/>
                  </a:moveTo>
                  <a:lnTo>
                    <a:pt x="474875" y="240654"/>
                  </a:lnTo>
                  <a:lnTo>
                    <a:pt x="474875" y="276142"/>
                  </a:lnTo>
                  <a:lnTo>
                    <a:pt x="616827" y="276142"/>
                  </a:lnTo>
                  <a:lnTo>
                    <a:pt x="616827" y="240654"/>
                  </a:lnTo>
                  <a:close/>
                  <a:moveTo>
                    <a:pt x="616827" y="311630"/>
                  </a:moveTo>
                  <a:lnTo>
                    <a:pt x="474875" y="311630"/>
                  </a:lnTo>
                  <a:lnTo>
                    <a:pt x="474875" y="347118"/>
                  </a:lnTo>
                  <a:lnTo>
                    <a:pt x="616827" y="347118"/>
                  </a:lnTo>
                  <a:lnTo>
                    <a:pt x="616827" y="311630"/>
                  </a:lnTo>
                  <a:close/>
                </a:path>
              </a:pathLst>
            </a:custGeom>
            <a:solidFill>
              <a:srgbClr val="FFFFFF"/>
            </a:solidFill>
            <a:ln w="35322" cap="flat">
              <a:noFill/>
              <a:prstDash val="solid"/>
              <a:miter/>
            </a:ln>
          </p:spPr>
          <p:txBody>
            <a:bodyPr/>
            <a:lstStyle/>
            <a:p>
              <a:endParaRPr lang="en-AU" sz="24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7EF315-1163-464B-AFDF-862C29E619B4}"/>
              </a:ext>
            </a:extLst>
          </p:cNvPr>
          <p:cNvGrpSpPr/>
          <p:nvPr/>
        </p:nvGrpSpPr>
        <p:grpSpPr>
          <a:xfrm>
            <a:off x="3607124" y="1751550"/>
            <a:ext cx="5579760" cy="2183151"/>
            <a:chOff x="2634308" y="2057644"/>
            <a:chExt cx="3281916" cy="1284091"/>
          </a:xfrm>
        </p:grpSpPr>
        <p:sp>
          <p:nvSpPr>
            <p:cNvPr id="110" name="Arrow: Down 109">
              <a:extLst>
                <a:ext uri="{FF2B5EF4-FFF2-40B4-BE49-F238E27FC236}">
                  <a16:creationId xmlns:a16="http://schemas.microsoft.com/office/drawing/2014/main" id="{097276DA-3791-41B1-8E2B-BFF2A347756B}"/>
                </a:ext>
              </a:extLst>
            </p:cNvPr>
            <p:cNvSpPr/>
            <p:nvPr/>
          </p:nvSpPr>
          <p:spPr>
            <a:xfrm rot="14400000">
              <a:off x="2671154" y="2966741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699B687-947F-49E0-844C-60C27E00E7BC}"/>
                </a:ext>
              </a:extLst>
            </p:cNvPr>
            <p:cNvSpPr/>
            <p:nvPr/>
          </p:nvSpPr>
          <p:spPr>
            <a:xfrm>
              <a:off x="3086359" y="2327676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E48257F-B002-4EF6-ACF8-66DD95963B22}"/>
                </a:ext>
              </a:extLst>
            </p:cNvPr>
            <p:cNvSpPr txBox="1"/>
            <p:nvPr/>
          </p:nvSpPr>
          <p:spPr>
            <a:xfrm>
              <a:off x="3061641" y="2057644"/>
              <a:ext cx="977778" cy="278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Publication</a:t>
              </a:r>
            </a:p>
          </p:txBody>
        </p:sp>
        <p:grpSp>
          <p:nvGrpSpPr>
            <p:cNvPr id="61" name="Graphic 34">
              <a:extLst>
                <a:ext uri="{FF2B5EF4-FFF2-40B4-BE49-F238E27FC236}">
                  <a16:creationId xmlns:a16="http://schemas.microsoft.com/office/drawing/2014/main" id="{CA85EACD-113C-4AE9-938B-100D598C51B2}"/>
                </a:ext>
              </a:extLst>
            </p:cNvPr>
            <p:cNvGrpSpPr/>
            <p:nvPr/>
          </p:nvGrpSpPr>
          <p:grpSpPr>
            <a:xfrm>
              <a:off x="3217708" y="2462516"/>
              <a:ext cx="665642" cy="665640"/>
              <a:chOff x="4250123" y="3703317"/>
              <a:chExt cx="887522" cy="887520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8BAE09E-05E1-48EB-A6F5-D2FEB1573FA9}"/>
                  </a:ext>
                </a:extLst>
              </p:cNvPr>
              <p:cNvSpPr/>
              <p:nvPr/>
            </p:nvSpPr>
            <p:spPr>
              <a:xfrm>
                <a:off x="4395933" y="3849996"/>
                <a:ext cx="595626" cy="741572"/>
              </a:xfrm>
              <a:custGeom>
                <a:avLst/>
                <a:gdLst/>
                <a:ahLst/>
                <a:cxnLst/>
                <a:rect l="0" t="0" r="0" b="0"/>
                <a:pathLst>
                  <a:path w="595625" h="741572">
                    <a:moveTo>
                      <a:pt x="296201" y="77"/>
                    </a:moveTo>
                    <a:cubicBezTo>
                      <a:pt x="283053" y="162"/>
                      <a:pt x="270067" y="1349"/>
                      <a:pt x="257236" y="3562"/>
                    </a:cubicBezTo>
                    <a:cubicBezTo>
                      <a:pt x="255281" y="3900"/>
                      <a:pt x="253329" y="4258"/>
                      <a:pt x="251381" y="4642"/>
                    </a:cubicBezTo>
                    <a:cubicBezTo>
                      <a:pt x="131638" y="23483"/>
                      <a:pt x="35509" y="115818"/>
                      <a:pt x="8106" y="235342"/>
                    </a:cubicBezTo>
                    <a:cubicBezTo>
                      <a:pt x="2884" y="255439"/>
                      <a:pt x="60" y="276117"/>
                      <a:pt x="77" y="297081"/>
                    </a:cubicBezTo>
                    <a:cubicBezTo>
                      <a:pt x="77" y="297088"/>
                      <a:pt x="76" y="297095"/>
                      <a:pt x="77" y="297102"/>
                    </a:cubicBezTo>
                    <a:cubicBezTo>
                      <a:pt x="89" y="299535"/>
                      <a:pt x="153" y="301946"/>
                      <a:pt x="239" y="304348"/>
                    </a:cubicBezTo>
                    <a:cubicBezTo>
                      <a:pt x="238" y="304644"/>
                      <a:pt x="227" y="304938"/>
                      <a:pt x="227" y="305234"/>
                    </a:cubicBezTo>
                    <a:cubicBezTo>
                      <a:pt x="280" y="398408"/>
                      <a:pt x="41926" y="485864"/>
                      <a:pt x="112307" y="543194"/>
                    </a:cubicBezTo>
                    <a:cubicBezTo>
                      <a:pt x="163881" y="588851"/>
                      <a:pt x="141293" y="661525"/>
                      <a:pt x="160965" y="720690"/>
                    </a:cubicBezTo>
                    <a:cubicBezTo>
                      <a:pt x="169403" y="723393"/>
                      <a:pt x="177951" y="725854"/>
                      <a:pt x="186600" y="728056"/>
                    </a:cubicBezTo>
                    <a:cubicBezTo>
                      <a:pt x="191950" y="729419"/>
                      <a:pt x="197344" y="730671"/>
                      <a:pt x="202769" y="731837"/>
                    </a:cubicBezTo>
                    <a:cubicBezTo>
                      <a:pt x="202492" y="693622"/>
                      <a:pt x="207318" y="618742"/>
                      <a:pt x="197371" y="581382"/>
                    </a:cubicBezTo>
                    <a:cubicBezTo>
                      <a:pt x="205682" y="584398"/>
                      <a:pt x="214122" y="587046"/>
                      <a:pt x="222665" y="589320"/>
                    </a:cubicBezTo>
                    <a:cubicBezTo>
                      <a:pt x="226307" y="608374"/>
                      <a:pt x="227777" y="630010"/>
                      <a:pt x="228130" y="651240"/>
                    </a:cubicBezTo>
                    <a:cubicBezTo>
                      <a:pt x="228174" y="653891"/>
                      <a:pt x="228201" y="656536"/>
                      <a:pt x="228212" y="659168"/>
                    </a:cubicBezTo>
                    <a:cubicBezTo>
                      <a:pt x="228224" y="661802"/>
                      <a:pt x="228222" y="664427"/>
                      <a:pt x="228203" y="667031"/>
                    </a:cubicBezTo>
                    <a:cubicBezTo>
                      <a:pt x="228041" y="693052"/>
                      <a:pt x="226572" y="717242"/>
                      <a:pt x="225909" y="733726"/>
                    </a:cubicBezTo>
                    <a:cubicBezTo>
                      <a:pt x="225909" y="733731"/>
                      <a:pt x="225909" y="733739"/>
                      <a:pt x="225909" y="733744"/>
                    </a:cubicBezTo>
                    <a:cubicBezTo>
                      <a:pt x="225875" y="734588"/>
                      <a:pt x="225850" y="735353"/>
                      <a:pt x="225820" y="736157"/>
                    </a:cubicBezTo>
                    <a:cubicBezTo>
                      <a:pt x="230660" y="736930"/>
                      <a:pt x="235523" y="737631"/>
                      <a:pt x="240412" y="738247"/>
                    </a:cubicBezTo>
                    <a:cubicBezTo>
                      <a:pt x="249565" y="739398"/>
                      <a:pt x="258804" y="740272"/>
                      <a:pt x="268122" y="740857"/>
                    </a:cubicBezTo>
                    <a:cubicBezTo>
                      <a:pt x="274842" y="741278"/>
                      <a:pt x="281604" y="741544"/>
                      <a:pt x="288401" y="741664"/>
                    </a:cubicBezTo>
                    <a:cubicBezTo>
                      <a:pt x="288251" y="695111"/>
                      <a:pt x="287497" y="647503"/>
                      <a:pt x="286552" y="599088"/>
                    </a:cubicBezTo>
                    <a:cubicBezTo>
                      <a:pt x="290983" y="599409"/>
                      <a:pt x="295420" y="599631"/>
                      <a:pt x="299860" y="599755"/>
                    </a:cubicBezTo>
                    <a:cubicBezTo>
                      <a:pt x="305046" y="599705"/>
                      <a:pt x="310230" y="599521"/>
                      <a:pt x="315407" y="599204"/>
                    </a:cubicBezTo>
                    <a:cubicBezTo>
                      <a:pt x="314476" y="647691"/>
                      <a:pt x="313714" y="695291"/>
                      <a:pt x="313515" y="741530"/>
                    </a:cubicBezTo>
                    <a:cubicBezTo>
                      <a:pt x="318397" y="741383"/>
                      <a:pt x="323259" y="741161"/>
                      <a:pt x="328099" y="740857"/>
                    </a:cubicBezTo>
                    <a:cubicBezTo>
                      <a:pt x="337417" y="740272"/>
                      <a:pt x="346656" y="739398"/>
                      <a:pt x="355809" y="738247"/>
                    </a:cubicBezTo>
                    <a:cubicBezTo>
                      <a:pt x="362536" y="737400"/>
                      <a:pt x="369214" y="736400"/>
                      <a:pt x="375844" y="735256"/>
                    </a:cubicBezTo>
                    <a:cubicBezTo>
                      <a:pt x="375281" y="720339"/>
                      <a:pt x="373970" y="698725"/>
                      <a:pt x="373594" y="674718"/>
                    </a:cubicBezTo>
                    <a:cubicBezTo>
                      <a:pt x="373555" y="672178"/>
                      <a:pt x="373525" y="669614"/>
                      <a:pt x="373510" y="667031"/>
                    </a:cubicBezTo>
                    <a:cubicBezTo>
                      <a:pt x="373510" y="667009"/>
                      <a:pt x="373510" y="666988"/>
                      <a:pt x="373510" y="666966"/>
                    </a:cubicBezTo>
                    <a:cubicBezTo>
                      <a:pt x="373485" y="662884"/>
                      <a:pt x="373500" y="658749"/>
                      <a:pt x="373550" y="654601"/>
                    </a:cubicBezTo>
                    <a:cubicBezTo>
                      <a:pt x="373563" y="653480"/>
                      <a:pt x="373568" y="652363"/>
                      <a:pt x="373587" y="651240"/>
                    </a:cubicBezTo>
                    <a:cubicBezTo>
                      <a:pt x="373631" y="648587"/>
                      <a:pt x="373691" y="645930"/>
                      <a:pt x="373772" y="643270"/>
                    </a:cubicBezTo>
                    <a:cubicBezTo>
                      <a:pt x="374339" y="624552"/>
                      <a:pt x="375872" y="605813"/>
                      <a:pt x="379089" y="589079"/>
                    </a:cubicBezTo>
                    <a:cubicBezTo>
                      <a:pt x="387678" y="586691"/>
                      <a:pt x="396158" y="583922"/>
                      <a:pt x="404502" y="580781"/>
                    </a:cubicBezTo>
                    <a:cubicBezTo>
                      <a:pt x="394451" y="617542"/>
                      <a:pt x="399125" y="691835"/>
                      <a:pt x="398957" y="730618"/>
                    </a:cubicBezTo>
                    <a:cubicBezTo>
                      <a:pt x="402527" y="729802"/>
                      <a:pt x="406085" y="728956"/>
                      <a:pt x="409621" y="728056"/>
                    </a:cubicBezTo>
                    <a:cubicBezTo>
                      <a:pt x="418270" y="725854"/>
                      <a:pt x="426818" y="723393"/>
                      <a:pt x="435257" y="720690"/>
                    </a:cubicBezTo>
                    <a:cubicBezTo>
                      <a:pt x="454928" y="661525"/>
                      <a:pt x="432342" y="588851"/>
                      <a:pt x="483914" y="543194"/>
                    </a:cubicBezTo>
                    <a:cubicBezTo>
                      <a:pt x="554295" y="485864"/>
                      <a:pt x="595941" y="398408"/>
                      <a:pt x="595995" y="305234"/>
                    </a:cubicBezTo>
                    <a:cubicBezTo>
                      <a:pt x="595995" y="304938"/>
                      <a:pt x="595984" y="304644"/>
                      <a:pt x="595984" y="304348"/>
                    </a:cubicBezTo>
                    <a:cubicBezTo>
                      <a:pt x="596070" y="301946"/>
                      <a:pt x="596134" y="299535"/>
                      <a:pt x="596146" y="297102"/>
                    </a:cubicBezTo>
                    <a:cubicBezTo>
                      <a:pt x="596146" y="297095"/>
                      <a:pt x="596146" y="297088"/>
                      <a:pt x="596146" y="297081"/>
                    </a:cubicBezTo>
                    <a:cubicBezTo>
                      <a:pt x="596162" y="276117"/>
                      <a:pt x="593337" y="255439"/>
                      <a:pt x="588115" y="235342"/>
                    </a:cubicBezTo>
                    <a:cubicBezTo>
                      <a:pt x="560712" y="115818"/>
                      <a:pt x="464583" y="23483"/>
                      <a:pt x="344841" y="4642"/>
                    </a:cubicBezTo>
                    <a:cubicBezTo>
                      <a:pt x="342892" y="4258"/>
                      <a:pt x="340941" y="3900"/>
                      <a:pt x="338985" y="3562"/>
                    </a:cubicBezTo>
                    <a:cubicBezTo>
                      <a:pt x="326154" y="1349"/>
                      <a:pt x="313168" y="162"/>
                      <a:pt x="300022" y="77"/>
                    </a:cubicBezTo>
                    <a:cubicBezTo>
                      <a:pt x="299386" y="73"/>
                      <a:pt x="298748" y="82"/>
                      <a:pt x="298111" y="83"/>
                    </a:cubicBezTo>
                    <a:cubicBezTo>
                      <a:pt x="297475" y="82"/>
                      <a:pt x="296837" y="73"/>
                      <a:pt x="296201" y="77"/>
                    </a:cubicBezTo>
                    <a:close/>
                    <a:moveTo>
                      <a:pt x="299596" y="55193"/>
                    </a:moveTo>
                    <a:cubicBezTo>
                      <a:pt x="335020" y="55193"/>
                      <a:pt x="363569" y="88681"/>
                      <a:pt x="385247" y="155650"/>
                    </a:cubicBezTo>
                    <a:cubicBezTo>
                      <a:pt x="405160" y="151247"/>
                      <a:pt x="423315" y="149040"/>
                      <a:pt x="439706" y="149040"/>
                    </a:cubicBezTo>
                    <a:cubicBezTo>
                      <a:pt x="461556" y="149040"/>
                      <a:pt x="479358" y="152742"/>
                      <a:pt x="493105" y="160144"/>
                    </a:cubicBezTo>
                    <a:cubicBezTo>
                      <a:pt x="510725" y="169661"/>
                      <a:pt x="519542" y="184378"/>
                      <a:pt x="519542" y="204292"/>
                    </a:cubicBezTo>
                    <a:cubicBezTo>
                      <a:pt x="519542" y="232140"/>
                      <a:pt x="503059" y="264479"/>
                      <a:pt x="470107" y="301311"/>
                    </a:cubicBezTo>
                    <a:cubicBezTo>
                      <a:pt x="503058" y="338320"/>
                      <a:pt x="519541" y="370749"/>
                      <a:pt x="519541" y="398593"/>
                    </a:cubicBezTo>
                    <a:cubicBezTo>
                      <a:pt x="519541" y="435430"/>
                      <a:pt x="492134" y="453844"/>
                      <a:pt x="437325" y="453844"/>
                    </a:cubicBezTo>
                    <a:cubicBezTo>
                      <a:pt x="421464" y="453844"/>
                      <a:pt x="404104" y="451908"/>
                      <a:pt x="385247" y="448029"/>
                    </a:cubicBezTo>
                    <a:cubicBezTo>
                      <a:pt x="363570" y="514292"/>
                      <a:pt x="335020" y="547426"/>
                      <a:pt x="299596" y="547426"/>
                    </a:cubicBezTo>
                    <a:cubicBezTo>
                      <a:pt x="264874" y="547426"/>
                      <a:pt x="236677" y="514291"/>
                      <a:pt x="215000" y="448029"/>
                    </a:cubicBezTo>
                    <a:cubicBezTo>
                      <a:pt x="196140" y="452259"/>
                      <a:pt x="178343" y="454373"/>
                      <a:pt x="161600" y="454373"/>
                    </a:cubicBezTo>
                    <a:cubicBezTo>
                      <a:pt x="107494" y="454373"/>
                      <a:pt x="80443" y="435781"/>
                      <a:pt x="80443" y="398593"/>
                    </a:cubicBezTo>
                    <a:cubicBezTo>
                      <a:pt x="80443" y="371279"/>
                      <a:pt x="96742" y="338848"/>
                      <a:pt x="129348" y="301309"/>
                    </a:cubicBezTo>
                    <a:cubicBezTo>
                      <a:pt x="96568" y="264654"/>
                      <a:pt x="80179" y="232668"/>
                      <a:pt x="80179" y="205348"/>
                    </a:cubicBezTo>
                    <a:cubicBezTo>
                      <a:pt x="80179" y="167809"/>
                      <a:pt x="106789" y="149040"/>
                      <a:pt x="160015" y="149040"/>
                    </a:cubicBezTo>
                    <a:cubicBezTo>
                      <a:pt x="176406" y="149040"/>
                      <a:pt x="194382" y="151245"/>
                      <a:pt x="213945" y="155648"/>
                    </a:cubicBezTo>
                    <a:cubicBezTo>
                      <a:pt x="236853" y="88680"/>
                      <a:pt x="265403" y="55193"/>
                      <a:pt x="299596" y="55193"/>
                    </a:cubicBezTo>
                    <a:close/>
                    <a:moveTo>
                      <a:pt x="299060" y="96415"/>
                    </a:moveTo>
                    <a:cubicBezTo>
                      <a:pt x="269854" y="96599"/>
                      <a:pt x="240870" y="117148"/>
                      <a:pt x="225840" y="157501"/>
                    </a:cubicBezTo>
                    <a:cubicBezTo>
                      <a:pt x="249277" y="162614"/>
                      <a:pt x="273596" y="171159"/>
                      <a:pt x="298802" y="183142"/>
                    </a:cubicBezTo>
                    <a:cubicBezTo>
                      <a:pt x="326117" y="170808"/>
                      <a:pt x="351053" y="162259"/>
                      <a:pt x="373616" y="157501"/>
                    </a:cubicBezTo>
                    <a:cubicBezTo>
                      <a:pt x="357694" y="116408"/>
                      <a:pt x="328267" y="96229"/>
                      <a:pt x="299060" y="96415"/>
                    </a:cubicBezTo>
                    <a:close/>
                    <a:moveTo>
                      <a:pt x="406232" y="164184"/>
                    </a:moveTo>
                    <a:cubicBezTo>
                      <a:pt x="400482" y="164113"/>
                      <a:pt x="394532" y="164513"/>
                      <a:pt x="388419" y="165430"/>
                    </a:cubicBezTo>
                    <a:cubicBezTo>
                      <a:pt x="394936" y="187107"/>
                      <a:pt x="399787" y="212399"/>
                      <a:pt x="402959" y="241301"/>
                    </a:cubicBezTo>
                    <a:cubicBezTo>
                      <a:pt x="426751" y="259806"/>
                      <a:pt x="446137" y="276551"/>
                      <a:pt x="461118" y="291528"/>
                    </a:cubicBezTo>
                    <a:cubicBezTo>
                      <a:pt x="513855" y="231652"/>
                      <a:pt x="474067" y="165027"/>
                      <a:pt x="406232" y="164184"/>
                    </a:cubicBezTo>
                    <a:close/>
                    <a:moveTo>
                      <a:pt x="192144" y="164879"/>
                    </a:moveTo>
                    <a:cubicBezTo>
                      <a:pt x="117219" y="164937"/>
                      <a:pt x="85295" y="237775"/>
                      <a:pt x="138336" y="293379"/>
                    </a:cubicBezTo>
                    <a:cubicBezTo>
                      <a:pt x="155605" y="274874"/>
                      <a:pt x="175256" y="257868"/>
                      <a:pt x="197288" y="242359"/>
                    </a:cubicBezTo>
                    <a:cubicBezTo>
                      <a:pt x="199932" y="216278"/>
                      <a:pt x="204865" y="190986"/>
                      <a:pt x="212094" y="166487"/>
                    </a:cubicBezTo>
                    <a:cubicBezTo>
                      <a:pt x="205152" y="165393"/>
                      <a:pt x="198493" y="164875"/>
                      <a:pt x="192144" y="164879"/>
                    </a:cubicBezTo>
                    <a:close/>
                    <a:moveTo>
                      <a:pt x="377581" y="167546"/>
                    </a:moveTo>
                    <a:cubicBezTo>
                      <a:pt x="360306" y="171602"/>
                      <a:pt x="338279" y="178475"/>
                      <a:pt x="311493" y="188166"/>
                    </a:cubicBezTo>
                    <a:cubicBezTo>
                      <a:pt x="337751" y="201561"/>
                      <a:pt x="351320" y="208520"/>
                      <a:pt x="352204" y="209049"/>
                    </a:cubicBezTo>
                    <a:cubicBezTo>
                      <a:pt x="365594" y="216451"/>
                      <a:pt x="378638" y="224912"/>
                      <a:pt x="391327" y="234429"/>
                    </a:cubicBezTo>
                    <a:cubicBezTo>
                      <a:pt x="389741" y="222268"/>
                      <a:pt x="385156" y="199975"/>
                      <a:pt x="377581" y="167546"/>
                    </a:cubicBezTo>
                    <a:close/>
                    <a:moveTo>
                      <a:pt x="221875" y="168338"/>
                    </a:moveTo>
                    <a:cubicBezTo>
                      <a:pt x="217289" y="183498"/>
                      <a:pt x="212708" y="205877"/>
                      <a:pt x="208128" y="235484"/>
                    </a:cubicBezTo>
                    <a:cubicBezTo>
                      <a:pt x="225220" y="221035"/>
                      <a:pt x="244609" y="208875"/>
                      <a:pt x="266287" y="199003"/>
                    </a:cubicBezTo>
                    <a:cubicBezTo>
                      <a:pt x="270867" y="196889"/>
                      <a:pt x="277741" y="193630"/>
                      <a:pt x="286907" y="189223"/>
                    </a:cubicBezTo>
                    <a:cubicBezTo>
                      <a:pt x="264523" y="179355"/>
                      <a:pt x="242846" y="172395"/>
                      <a:pt x="221875" y="168338"/>
                    </a:cubicBezTo>
                    <a:close/>
                    <a:moveTo>
                      <a:pt x="299596" y="193980"/>
                    </a:moveTo>
                    <a:cubicBezTo>
                      <a:pt x="270161" y="205084"/>
                      <a:pt x="239321" y="222795"/>
                      <a:pt x="207069" y="247116"/>
                    </a:cubicBezTo>
                    <a:cubicBezTo>
                      <a:pt x="204598" y="268091"/>
                      <a:pt x="203367" y="286153"/>
                      <a:pt x="203367" y="301309"/>
                    </a:cubicBezTo>
                    <a:cubicBezTo>
                      <a:pt x="203367" y="316290"/>
                      <a:pt x="204597" y="334709"/>
                      <a:pt x="207069" y="356559"/>
                    </a:cubicBezTo>
                    <a:cubicBezTo>
                      <a:pt x="239671" y="379120"/>
                      <a:pt x="270516" y="396832"/>
                      <a:pt x="299596" y="409695"/>
                    </a:cubicBezTo>
                    <a:cubicBezTo>
                      <a:pt x="324974" y="400178"/>
                      <a:pt x="356168" y="382116"/>
                      <a:pt x="393178" y="355502"/>
                    </a:cubicBezTo>
                    <a:cubicBezTo>
                      <a:pt x="395116" y="339291"/>
                      <a:pt x="396085" y="321228"/>
                      <a:pt x="396085" y="301311"/>
                    </a:cubicBezTo>
                    <a:cubicBezTo>
                      <a:pt x="396085" y="282455"/>
                      <a:pt x="395116" y="264392"/>
                      <a:pt x="393178" y="247118"/>
                    </a:cubicBezTo>
                    <a:cubicBezTo>
                      <a:pt x="383306" y="240244"/>
                      <a:pt x="368236" y="230376"/>
                      <a:pt x="347973" y="217509"/>
                    </a:cubicBezTo>
                    <a:cubicBezTo>
                      <a:pt x="333697" y="209226"/>
                      <a:pt x="317572" y="201383"/>
                      <a:pt x="299596" y="193980"/>
                    </a:cubicBezTo>
                    <a:close/>
                    <a:moveTo>
                      <a:pt x="196231" y="255047"/>
                    </a:moveTo>
                    <a:cubicBezTo>
                      <a:pt x="176491" y="270206"/>
                      <a:pt x="159485" y="285976"/>
                      <a:pt x="145209" y="302366"/>
                    </a:cubicBezTo>
                    <a:cubicBezTo>
                      <a:pt x="159131" y="317348"/>
                      <a:pt x="175874" y="332416"/>
                      <a:pt x="195437" y="347572"/>
                    </a:cubicBezTo>
                    <a:cubicBezTo>
                      <a:pt x="194025" y="328009"/>
                      <a:pt x="193322" y="312590"/>
                      <a:pt x="193322" y="301309"/>
                    </a:cubicBezTo>
                    <a:cubicBezTo>
                      <a:pt x="193323" y="285976"/>
                      <a:pt x="194289" y="270557"/>
                      <a:pt x="196231" y="255047"/>
                    </a:cubicBezTo>
                    <a:close/>
                    <a:moveTo>
                      <a:pt x="405074" y="256104"/>
                    </a:moveTo>
                    <a:cubicBezTo>
                      <a:pt x="405775" y="265976"/>
                      <a:pt x="406131" y="279724"/>
                      <a:pt x="406131" y="297345"/>
                    </a:cubicBezTo>
                    <a:lnTo>
                      <a:pt x="406131" y="307126"/>
                    </a:lnTo>
                    <a:cubicBezTo>
                      <a:pt x="406131" y="323515"/>
                      <a:pt x="405425" y="336998"/>
                      <a:pt x="404017" y="347572"/>
                    </a:cubicBezTo>
                    <a:cubicBezTo>
                      <a:pt x="415821" y="337882"/>
                      <a:pt x="432566" y="322459"/>
                      <a:pt x="454244" y="301311"/>
                    </a:cubicBezTo>
                    <a:cubicBezTo>
                      <a:pt x="442963" y="289328"/>
                      <a:pt x="426573" y="274259"/>
                      <a:pt x="405074" y="256104"/>
                    </a:cubicBezTo>
                    <a:close/>
                    <a:moveTo>
                      <a:pt x="299860" y="263243"/>
                    </a:moveTo>
                    <a:cubicBezTo>
                      <a:pt x="310606" y="263243"/>
                      <a:pt x="320036" y="266989"/>
                      <a:pt x="328145" y="274479"/>
                    </a:cubicBezTo>
                    <a:cubicBezTo>
                      <a:pt x="336250" y="281971"/>
                      <a:pt x="340306" y="291090"/>
                      <a:pt x="340306" y="301838"/>
                    </a:cubicBezTo>
                    <a:cubicBezTo>
                      <a:pt x="340306" y="312591"/>
                      <a:pt x="336250" y="321712"/>
                      <a:pt x="328145" y="329199"/>
                    </a:cubicBezTo>
                    <a:cubicBezTo>
                      <a:pt x="320037" y="336693"/>
                      <a:pt x="310606" y="340434"/>
                      <a:pt x="299860" y="340434"/>
                    </a:cubicBezTo>
                    <a:cubicBezTo>
                      <a:pt x="289107" y="340434"/>
                      <a:pt x="279676" y="336693"/>
                      <a:pt x="271572" y="329199"/>
                    </a:cubicBezTo>
                    <a:cubicBezTo>
                      <a:pt x="263464" y="321712"/>
                      <a:pt x="259411" y="312590"/>
                      <a:pt x="259411" y="301838"/>
                    </a:cubicBezTo>
                    <a:cubicBezTo>
                      <a:pt x="259411" y="291090"/>
                      <a:pt x="263463" y="281972"/>
                      <a:pt x="271572" y="274479"/>
                    </a:cubicBezTo>
                    <a:cubicBezTo>
                      <a:pt x="279675" y="266990"/>
                      <a:pt x="289107" y="263243"/>
                      <a:pt x="299860" y="263243"/>
                    </a:cubicBezTo>
                    <a:close/>
                    <a:moveTo>
                      <a:pt x="137278" y="311091"/>
                    </a:moveTo>
                    <a:cubicBezTo>
                      <a:pt x="80097" y="382443"/>
                      <a:pt x="129026" y="450100"/>
                      <a:pt x="212092" y="437189"/>
                    </a:cubicBezTo>
                    <a:cubicBezTo>
                      <a:pt x="205040" y="414455"/>
                      <a:pt x="200105" y="389518"/>
                      <a:pt x="197288" y="362376"/>
                    </a:cubicBezTo>
                    <a:cubicBezTo>
                      <a:pt x="178605" y="348629"/>
                      <a:pt x="158601" y="331538"/>
                      <a:pt x="137278" y="311091"/>
                    </a:cubicBezTo>
                    <a:close/>
                    <a:moveTo>
                      <a:pt x="462175" y="311091"/>
                    </a:moveTo>
                    <a:cubicBezTo>
                      <a:pt x="446487" y="326952"/>
                      <a:pt x="426751" y="344050"/>
                      <a:pt x="402959" y="362376"/>
                    </a:cubicBezTo>
                    <a:cubicBezTo>
                      <a:pt x="399786" y="390398"/>
                      <a:pt x="394937" y="415338"/>
                      <a:pt x="388421" y="437189"/>
                    </a:cubicBezTo>
                    <a:cubicBezTo>
                      <a:pt x="483401" y="446216"/>
                      <a:pt x="518823" y="379234"/>
                      <a:pt x="462175" y="311091"/>
                    </a:cubicBezTo>
                    <a:close/>
                    <a:moveTo>
                      <a:pt x="208128" y="368192"/>
                    </a:moveTo>
                    <a:cubicBezTo>
                      <a:pt x="212531" y="397978"/>
                      <a:pt x="217467" y="420271"/>
                      <a:pt x="222932" y="435075"/>
                    </a:cubicBezTo>
                    <a:cubicBezTo>
                      <a:pt x="242494" y="431730"/>
                      <a:pt x="264172" y="424854"/>
                      <a:pt x="287964" y="414454"/>
                    </a:cubicBezTo>
                    <a:cubicBezTo>
                      <a:pt x="252012" y="397006"/>
                      <a:pt x="225398" y="381589"/>
                      <a:pt x="208128" y="368192"/>
                    </a:cubicBezTo>
                    <a:close/>
                    <a:moveTo>
                      <a:pt x="392121" y="369250"/>
                    </a:moveTo>
                    <a:cubicBezTo>
                      <a:pt x="372381" y="381940"/>
                      <a:pt x="359428" y="390047"/>
                      <a:pt x="353261" y="393570"/>
                    </a:cubicBezTo>
                    <a:cubicBezTo>
                      <a:pt x="338457" y="402385"/>
                      <a:pt x="324883" y="409344"/>
                      <a:pt x="312551" y="414454"/>
                    </a:cubicBezTo>
                    <a:cubicBezTo>
                      <a:pt x="340573" y="425558"/>
                      <a:pt x="362249" y="432431"/>
                      <a:pt x="377581" y="435075"/>
                    </a:cubicBezTo>
                    <a:cubicBezTo>
                      <a:pt x="383398" y="415161"/>
                      <a:pt x="388242" y="393220"/>
                      <a:pt x="392121" y="369250"/>
                    </a:cubicBezTo>
                    <a:close/>
                    <a:moveTo>
                      <a:pt x="300653" y="420534"/>
                    </a:moveTo>
                    <a:cubicBezTo>
                      <a:pt x="272102" y="432695"/>
                      <a:pt x="247162" y="440891"/>
                      <a:pt x="225840" y="445120"/>
                    </a:cubicBezTo>
                    <a:cubicBezTo>
                      <a:pt x="260691" y="529660"/>
                      <a:pt x="341564" y="527312"/>
                      <a:pt x="373616" y="445120"/>
                    </a:cubicBezTo>
                    <a:cubicBezTo>
                      <a:pt x="350174" y="440189"/>
                      <a:pt x="325853" y="431992"/>
                      <a:pt x="300653" y="4205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83E5B1A-DB4A-4147-8985-89F559B75FFE}"/>
                  </a:ext>
                </a:extLst>
              </p:cNvPr>
              <p:cNvSpPr/>
              <p:nvPr/>
            </p:nvSpPr>
            <p:spPr>
              <a:xfrm>
                <a:off x="4340055" y="3702207"/>
                <a:ext cx="707059" cy="234700"/>
              </a:xfrm>
              <a:custGeom>
                <a:avLst/>
                <a:gdLst/>
                <a:ahLst/>
                <a:cxnLst/>
                <a:rect l="0" t="0" r="0" b="0"/>
                <a:pathLst>
                  <a:path w="707059" h="234699">
                    <a:moveTo>
                      <a:pt x="380827" y="1696"/>
                    </a:moveTo>
                    <a:lnTo>
                      <a:pt x="374141" y="100088"/>
                    </a:lnTo>
                    <a:cubicBezTo>
                      <a:pt x="366826" y="99620"/>
                      <a:pt x="361422" y="99377"/>
                      <a:pt x="353990" y="99374"/>
                    </a:cubicBezTo>
                    <a:cubicBezTo>
                      <a:pt x="346556" y="99378"/>
                      <a:pt x="341152" y="99620"/>
                      <a:pt x="333835" y="100088"/>
                    </a:cubicBezTo>
                    <a:lnTo>
                      <a:pt x="327150" y="1696"/>
                    </a:lnTo>
                    <a:cubicBezTo>
                      <a:pt x="346343" y="436"/>
                      <a:pt x="361745" y="471"/>
                      <a:pt x="380827" y="1696"/>
                    </a:cubicBezTo>
                    <a:close/>
                    <a:moveTo>
                      <a:pt x="515490" y="31034"/>
                    </a:moveTo>
                    <a:cubicBezTo>
                      <a:pt x="531437" y="37266"/>
                      <a:pt x="546933" y="44402"/>
                      <a:pt x="561921" y="52365"/>
                    </a:cubicBezTo>
                    <a:lnTo>
                      <a:pt x="561840" y="52511"/>
                    </a:lnTo>
                    <a:cubicBezTo>
                      <a:pt x="562236" y="52721"/>
                      <a:pt x="562634" y="52926"/>
                      <a:pt x="563029" y="53137"/>
                    </a:cubicBezTo>
                    <a:lnTo>
                      <a:pt x="515439" y="139560"/>
                    </a:lnTo>
                    <a:cubicBezTo>
                      <a:pt x="504219" y="133593"/>
                      <a:pt x="492635" y="128222"/>
                      <a:pt x="480723" y="123501"/>
                    </a:cubicBezTo>
                    <a:lnTo>
                      <a:pt x="480765" y="123394"/>
                    </a:lnTo>
                    <a:cubicBezTo>
                      <a:pt x="480273" y="123199"/>
                      <a:pt x="479784" y="122998"/>
                      <a:pt x="479290" y="122806"/>
                    </a:cubicBezTo>
                    <a:close/>
                    <a:moveTo>
                      <a:pt x="192486" y="31034"/>
                    </a:moveTo>
                    <a:lnTo>
                      <a:pt x="228686" y="122806"/>
                    </a:lnTo>
                    <a:cubicBezTo>
                      <a:pt x="228193" y="122998"/>
                      <a:pt x="227704" y="123199"/>
                      <a:pt x="227211" y="123394"/>
                    </a:cubicBezTo>
                    <a:lnTo>
                      <a:pt x="227254" y="123501"/>
                    </a:lnTo>
                    <a:cubicBezTo>
                      <a:pt x="215342" y="128222"/>
                      <a:pt x="203758" y="133593"/>
                      <a:pt x="192539" y="139560"/>
                    </a:cubicBezTo>
                    <a:lnTo>
                      <a:pt x="144948" y="53137"/>
                    </a:lnTo>
                    <a:cubicBezTo>
                      <a:pt x="145342" y="52926"/>
                      <a:pt x="145742" y="52721"/>
                      <a:pt x="146136" y="52511"/>
                    </a:cubicBezTo>
                    <a:lnTo>
                      <a:pt x="146055" y="52365"/>
                    </a:lnTo>
                    <a:cubicBezTo>
                      <a:pt x="161044" y="44402"/>
                      <a:pt x="176541" y="37266"/>
                      <a:pt x="192486" y="31034"/>
                    </a:cubicBezTo>
                    <a:close/>
                    <a:moveTo>
                      <a:pt x="673906" y="136914"/>
                    </a:moveTo>
                    <a:cubicBezTo>
                      <a:pt x="685732" y="149204"/>
                      <a:pt x="696853" y="162174"/>
                      <a:pt x="707213" y="175758"/>
                    </a:cubicBezTo>
                    <a:lnTo>
                      <a:pt x="706984" y="175928"/>
                    </a:lnTo>
                    <a:cubicBezTo>
                      <a:pt x="707060" y="176028"/>
                      <a:pt x="707138" y="176125"/>
                      <a:pt x="707213" y="176225"/>
                    </a:cubicBezTo>
                    <a:lnTo>
                      <a:pt x="627770" y="234744"/>
                    </a:lnTo>
                    <a:cubicBezTo>
                      <a:pt x="619998" y="224611"/>
                      <a:pt x="611676" y="214925"/>
                      <a:pt x="602852" y="205722"/>
                    </a:cubicBezTo>
                    <a:lnTo>
                      <a:pt x="603035" y="205547"/>
                    </a:lnTo>
                    <a:cubicBezTo>
                      <a:pt x="602880" y="205385"/>
                      <a:pt x="602727" y="205219"/>
                      <a:pt x="602571" y="205057"/>
                    </a:cubicBezTo>
                    <a:close/>
                    <a:moveTo>
                      <a:pt x="34072" y="136914"/>
                    </a:moveTo>
                    <a:lnTo>
                      <a:pt x="105407" y="205057"/>
                    </a:lnTo>
                    <a:cubicBezTo>
                      <a:pt x="105250" y="205219"/>
                      <a:pt x="105098" y="205385"/>
                      <a:pt x="104942" y="205547"/>
                    </a:cubicBezTo>
                    <a:lnTo>
                      <a:pt x="105125" y="205722"/>
                    </a:lnTo>
                    <a:cubicBezTo>
                      <a:pt x="96302" y="214925"/>
                      <a:pt x="87980" y="224611"/>
                      <a:pt x="80208" y="234744"/>
                    </a:cubicBezTo>
                    <a:lnTo>
                      <a:pt x="764" y="176225"/>
                    </a:lnTo>
                    <a:cubicBezTo>
                      <a:pt x="840" y="176125"/>
                      <a:pt x="918" y="176028"/>
                      <a:pt x="993" y="175928"/>
                    </a:cubicBezTo>
                    <a:lnTo>
                      <a:pt x="764" y="175758"/>
                    </a:lnTo>
                    <a:cubicBezTo>
                      <a:pt x="11123" y="162174"/>
                      <a:pt x="22245" y="149204"/>
                      <a:pt x="34072" y="1369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32CB094-D0BA-4309-91C4-D097E76001F5}"/>
                  </a:ext>
                </a:extLst>
              </p:cNvPr>
              <p:cNvSpPr/>
              <p:nvPr/>
            </p:nvSpPr>
            <p:spPr>
              <a:xfrm>
                <a:off x="4255429" y="4026152"/>
                <a:ext cx="876675" cy="422065"/>
              </a:xfrm>
              <a:custGeom>
                <a:avLst/>
                <a:gdLst/>
                <a:ahLst/>
                <a:cxnLst/>
                <a:rect l="0" t="0" r="0" b="0"/>
                <a:pathLst>
                  <a:path w="876674" h="422065">
                    <a:moveTo>
                      <a:pt x="11600" y="764"/>
                    </a:moveTo>
                    <a:cubicBezTo>
                      <a:pt x="7110" y="16608"/>
                      <a:pt x="3484" y="32815"/>
                      <a:pt x="764" y="49325"/>
                    </a:cubicBezTo>
                    <a:lnTo>
                      <a:pt x="98335" y="63772"/>
                    </a:lnTo>
                    <a:cubicBezTo>
                      <a:pt x="100424" y="51452"/>
                      <a:pt x="103159" y="39349"/>
                      <a:pt x="106517" y="27507"/>
                    </a:cubicBezTo>
                    <a:lnTo>
                      <a:pt x="11600" y="764"/>
                    </a:lnTo>
                    <a:close/>
                    <a:moveTo>
                      <a:pt x="865628" y="764"/>
                    </a:moveTo>
                    <a:lnTo>
                      <a:pt x="770710" y="27509"/>
                    </a:lnTo>
                    <a:cubicBezTo>
                      <a:pt x="774069" y="39351"/>
                      <a:pt x="776805" y="51452"/>
                      <a:pt x="778892" y="63772"/>
                    </a:cubicBezTo>
                    <a:lnTo>
                      <a:pt x="876465" y="49323"/>
                    </a:lnTo>
                    <a:cubicBezTo>
                      <a:pt x="873745" y="32814"/>
                      <a:pt x="870119" y="16608"/>
                      <a:pt x="865628" y="764"/>
                    </a:cubicBezTo>
                    <a:close/>
                    <a:moveTo>
                      <a:pt x="100374" y="190682"/>
                    </a:moveTo>
                    <a:lnTo>
                      <a:pt x="3698" y="210181"/>
                    </a:lnTo>
                    <a:cubicBezTo>
                      <a:pt x="7134" y="227152"/>
                      <a:pt x="11539" y="243772"/>
                      <a:pt x="16854" y="259982"/>
                    </a:cubicBezTo>
                    <a:lnTo>
                      <a:pt x="110280" y="228331"/>
                    </a:lnTo>
                    <a:cubicBezTo>
                      <a:pt x="106295" y="216068"/>
                      <a:pt x="102977" y="203504"/>
                      <a:pt x="100374" y="190682"/>
                    </a:cubicBezTo>
                    <a:close/>
                    <a:moveTo>
                      <a:pt x="776855" y="190682"/>
                    </a:moveTo>
                    <a:cubicBezTo>
                      <a:pt x="774251" y="203504"/>
                      <a:pt x="770934" y="216069"/>
                      <a:pt x="766949" y="228333"/>
                    </a:cubicBezTo>
                    <a:lnTo>
                      <a:pt x="860374" y="259982"/>
                    </a:lnTo>
                    <a:cubicBezTo>
                      <a:pt x="865689" y="243772"/>
                      <a:pt x="870094" y="227152"/>
                      <a:pt x="873531" y="210181"/>
                    </a:cubicBezTo>
                    <a:lnTo>
                      <a:pt x="776855" y="190682"/>
                    </a:lnTo>
                    <a:close/>
                    <a:moveTo>
                      <a:pt x="160692" y="326282"/>
                    </a:moveTo>
                    <a:lnTo>
                      <a:pt x="80246" y="383380"/>
                    </a:lnTo>
                    <a:cubicBezTo>
                      <a:pt x="90130" y="396890"/>
                      <a:pt x="100753" y="409825"/>
                      <a:pt x="112066" y="422116"/>
                    </a:cubicBezTo>
                    <a:lnTo>
                      <a:pt x="184590" y="355245"/>
                    </a:lnTo>
                    <a:cubicBezTo>
                      <a:pt x="176116" y="346037"/>
                      <a:pt x="168135" y="336370"/>
                      <a:pt x="160692" y="326282"/>
                    </a:cubicBezTo>
                    <a:close/>
                    <a:moveTo>
                      <a:pt x="716535" y="326282"/>
                    </a:moveTo>
                    <a:cubicBezTo>
                      <a:pt x="709092" y="336369"/>
                      <a:pt x="701112" y="346036"/>
                      <a:pt x="692639" y="355243"/>
                    </a:cubicBezTo>
                    <a:lnTo>
                      <a:pt x="765162" y="422116"/>
                    </a:lnTo>
                    <a:cubicBezTo>
                      <a:pt x="776475" y="409825"/>
                      <a:pt x="787097" y="396890"/>
                      <a:pt x="796980" y="383380"/>
                    </a:cubicBezTo>
                    <a:lnTo>
                      <a:pt x="716535" y="326282"/>
                    </a:ln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88722C-1A30-440E-B59B-19C29E2AE01A}"/>
                </a:ext>
              </a:extLst>
            </p:cNvPr>
            <p:cNvSpPr txBox="1"/>
            <p:nvPr/>
          </p:nvSpPr>
          <p:spPr>
            <a:xfrm>
              <a:off x="4500488" y="2355010"/>
              <a:ext cx="1415736" cy="94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dirty="0">
                  <a:latin typeface="Corbel" panose="020B0503020204020204" pitchFamily="34" charset="0"/>
                </a:rPr>
                <a:t>Citable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Stable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Indexed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Version of record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72CB517-FB30-4293-A8F5-B8769CD4BB54}"/>
                </a:ext>
              </a:extLst>
            </p:cNvPr>
            <p:cNvCxnSpPr>
              <a:cxnSpLocks/>
            </p:cNvCxnSpPr>
            <p:nvPr/>
          </p:nvCxnSpPr>
          <p:spPr>
            <a:xfrm>
              <a:off x="4514775" y="2400176"/>
              <a:ext cx="0" cy="768001"/>
            </a:xfrm>
            <a:prstGeom prst="line">
              <a:avLst/>
            </a:prstGeom>
            <a:ln w="76200">
              <a:solidFill>
                <a:srgbClr val="6F99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7DA4E8F-102E-4AD2-98BE-B641F1F33CB2}"/>
              </a:ext>
            </a:extLst>
          </p:cNvPr>
          <p:cNvGrpSpPr/>
          <p:nvPr/>
        </p:nvGrpSpPr>
        <p:grpSpPr>
          <a:xfrm>
            <a:off x="30790" y="1743554"/>
            <a:ext cx="2770685" cy="4554958"/>
            <a:chOff x="476356" y="2057644"/>
            <a:chExt cx="1631626" cy="26823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2A8F27A-9EAC-4E45-8767-87A5C9398721}"/>
                </a:ext>
              </a:extLst>
            </p:cNvPr>
            <p:cNvGrpSpPr/>
            <p:nvPr/>
          </p:nvGrpSpPr>
          <p:grpSpPr>
            <a:xfrm>
              <a:off x="720650" y="3274151"/>
              <a:ext cx="928340" cy="1194062"/>
              <a:chOff x="960867" y="3222534"/>
              <a:chExt cx="1237786" cy="1592083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B3295B9-01EF-41D6-81FB-CFAEE63378B3}"/>
                  </a:ext>
                </a:extLst>
              </p:cNvPr>
              <p:cNvSpPr/>
              <p:nvPr/>
            </p:nvSpPr>
            <p:spPr>
              <a:xfrm rot="18900000">
                <a:off x="960867" y="3576831"/>
                <a:ext cx="1237786" cy="1237786"/>
              </a:xfrm>
              <a:prstGeom prst="ellipse">
                <a:avLst/>
              </a:prstGeom>
              <a:solidFill>
                <a:srgbClr val="6F99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75" name="Arrow: Down 74">
                <a:extLst>
                  <a:ext uri="{FF2B5EF4-FFF2-40B4-BE49-F238E27FC236}">
                    <a16:creationId xmlns:a16="http://schemas.microsoft.com/office/drawing/2014/main" id="{C710F722-B40F-4D2B-B057-7180CB0EFF88}"/>
                  </a:ext>
                </a:extLst>
              </p:cNvPr>
              <p:cNvSpPr/>
              <p:nvPr/>
            </p:nvSpPr>
            <p:spPr>
              <a:xfrm rot="10800000">
                <a:off x="1354014" y="3222534"/>
                <a:ext cx="450864" cy="549118"/>
              </a:xfrm>
              <a:prstGeom prst="downArrow">
                <a:avLst>
                  <a:gd name="adj1" fmla="val 100000"/>
                  <a:gd name="adj2" fmla="val 51601"/>
                </a:avLst>
              </a:prstGeom>
              <a:solidFill>
                <a:srgbClr val="6F99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/>
              </a:p>
            </p:txBody>
          </p:sp>
        </p:grp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9BF182EF-1890-4AED-8D8D-4C65B3B56AF4}"/>
                </a:ext>
              </a:extLst>
            </p:cNvPr>
            <p:cNvSpPr/>
            <p:nvPr/>
          </p:nvSpPr>
          <p:spPr>
            <a:xfrm rot="18000000">
              <a:off x="1477351" y="2833538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5ACE838-DB81-46D0-85DC-23AF029C9B88}"/>
                </a:ext>
              </a:extLst>
            </p:cNvPr>
            <p:cNvSpPr/>
            <p:nvPr/>
          </p:nvSpPr>
          <p:spPr>
            <a:xfrm rot="4500000">
              <a:off x="723940" y="2327676"/>
              <a:ext cx="928340" cy="928340"/>
            </a:xfrm>
            <a:prstGeom prst="ellipse">
              <a:avLst/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8FA5A28-0D45-4B31-97EE-F031C5019E91}"/>
                </a:ext>
              </a:extLst>
            </p:cNvPr>
            <p:cNvSpPr txBox="1"/>
            <p:nvPr/>
          </p:nvSpPr>
          <p:spPr>
            <a:xfrm>
              <a:off x="552107" y="2057644"/>
              <a:ext cx="1289148" cy="261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Preprint server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9984F67-D146-4066-988A-47D110AE83A7}"/>
                </a:ext>
              </a:extLst>
            </p:cNvPr>
            <p:cNvSpPr txBox="1"/>
            <p:nvPr/>
          </p:nvSpPr>
          <p:spPr>
            <a:xfrm>
              <a:off x="476356" y="4478398"/>
              <a:ext cx="1631626" cy="2616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Wikipedia as preprint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FFF3195-9A02-4568-9718-0E460C4DC6F1}"/>
                </a:ext>
              </a:extLst>
            </p:cNvPr>
            <p:cNvGrpSpPr/>
            <p:nvPr/>
          </p:nvGrpSpPr>
          <p:grpSpPr>
            <a:xfrm>
              <a:off x="861599" y="2467543"/>
              <a:ext cx="646241" cy="655586"/>
              <a:chOff x="934724" y="3726033"/>
              <a:chExt cx="861654" cy="874114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F2CF862-C612-44EF-AECF-0FBB87D4BE55}"/>
                  </a:ext>
                </a:extLst>
              </p:cNvPr>
              <p:cNvSpPr/>
              <p:nvPr/>
            </p:nvSpPr>
            <p:spPr>
              <a:xfrm>
                <a:off x="1072807" y="3871279"/>
                <a:ext cx="585421" cy="728868"/>
              </a:xfrm>
              <a:custGeom>
                <a:avLst/>
                <a:gdLst/>
                <a:ahLst/>
                <a:cxnLst/>
                <a:rect l="0" t="0" r="0" b="0"/>
                <a:pathLst>
                  <a:path w="585420" h="728867">
                    <a:moveTo>
                      <a:pt x="291124" y="75"/>
                    </a:moveTo>
                    <a:cubicBezTo>
                      <a:pt x="278203" y="157"/>
                      <a:pt x="265439" y="1324"/>
                      <a:pt x="252828" y="3499"/>
                    </a:cubicBezTo>
                    <a:cubicBezTo>
                      <a:pt x="250906" y="3830"/>
                      <a:pt x="248988" y="4182"/>
                      <a:pt x="247073" y="4561"/>
                    </a:cubicBezTo>
                    <a:cubicBezTo>
                      <a:pt x="158968" y="18424"/>
                      <a:pt x="83873" y="72771"/>
                      <a:pt x="40384" y="148503"/>
                    </a:cubicBezTo>
                    <a:cubicBezTo>
                      <a:pt x="70903" y="155489"/>
                      <a:pt x="100369" y="161372"/>
                      <a:pt x="128796" y="166178"/>
                    </a:cubicBezTo>
                    <a:cubicBezTo>
                      <a:pt x="125990" y="172167"/>
                      <a:pt x="123319" y="178254"/>
                      <a:pt x="120805" y="184431"/>
                    </a:cubicBezTo>
                    <a:cubicBezTo>
                      <a:pt x="90531" y="179344"/>
                      <a:pt x="60441" y="173434"/>
                      <a:pt x="30456" y="167312"/>
                    </a:cubicBezTo>
                    <a:cubicBezTo>
                      <a:pt x="20709" y="187462"/>
                      <a:pt x="13104" y="208897"/>
                      <a:pt x="7966" y="231308"/>
                    </a:cubicBezTo>
                    <a:cubicBezTo>
                      <a:pt x="6584" y="236625"/>
                      <a:pt x="5380" y="241985"/>
                      <a:pt x="4348" y="247380"/>
                    </a:cubicBezTo>
                    <a:cubicBezTo>
                      <a:pt x="37010" y="254264"/>
                      <a:pt x="68564" y="260092"/>
                      <a:pt x="99031" y="264891"/>
                    </a:cubicBezTo>
                    <a:cubicBezTo>
                      <a:pt x="98199" y="271251"/>
                      <a:pt x="97584" y="277657"/>
                      <a:pt x="97191" y="284102"/>
                    </a:cubicBezTo>
                    <a:cubicBezTo>
                      <a:pt x="65301" y="279221"/>
                      <a:pt x="33581" y="273566"/>
                      <a:pt x="1356" y="267601"/>
                    </a:cubicBezTo>
                    <a:cubicBezTo>
                      <a:pt x="509" y="275675"/>
                      <a:pt x="68" y="283810"/>
                      <a:pt x="74" y="291990"/>
                    </a:cubicBezTo>
                    <a:cubicBezTo>
                      <a:pt x="74" y="291997"/>
                      <a:pt x="74" y="292004"/>
                      <a:pt x="74" y="292011"/>
                    </a:cubicBezTo>
                    <a:cubicBezTo>
                      <a:pt x="86" y="294401"/>
                      <a:pt x="148" y="296771"/>
                      <a:pt x="233" y="299133"/>
                    </a:cubicBezTo>
                    <a:cubicBezTo>
                      <a:pt x="232" y="299423"/>
                      <a:pt x="222" y="299712"/>
                      <a:pt x="222" y="300003"/>
                    </a:cubicBezTo>
                    <a:cubicBezTo>
                      <a:pt x="273" y="391581"/>
                      <a:pt x="41207" y="477538"/>
                      <a:pt x="110382" y="533887"/>
                    </a:cubicBezTo>
                    <a:cubicBezTo>
                      <a:pt x="161071" y="578762"/>
                      <a:pt x="138872" y="650191"/>
                      <a:pt x="158206" y="708342"/>
                    </a:cubicBezTo>
                    <a:cubicBezTo>
                      <a:pt x="166500" y="710998"/>
                      <a:pt x="174901" y="713417"/>
                      <a:pt x="183403" y="715582"/>
                    </a:cubicBezTo>
                    <a:cubicBezTo>
                      <a:pt x="188661" y="716920"/>
                      <a:pt x="193961" y="718152"/>
                      <a:pt x="199294" y="719298"/>
                    </a:cubicBezTo>
                    <a:cubicBezTo>
                      <a:pt x="199022" y="681738"/>
                      <a:pt x="203764" y="608140"/>
                      <a:pt x="193989" y="571420"/>
                    </a:cubicBezTo>
                    <a:cubicBezTo>
                      <a:pt x="202156" y="574384"/>
                      <a:pt x="210452" y="576987"/>
                      <a:pt x="218850" y="579221"/>
                    </a:cubicBezTo>
                    <a:cubicBezTo>
                      <a:pt x="222428" y="597950"/>
                      <a:pt x="223873" y="619214"/>
                      <a:pt x="224220" y="640081"/>
                    </a:cubicBezTo>
                    <a:cubicBezTo>
                      <a:pt x="224264" y="642687"/>
                      <a:pt x="224290" y="645286"/>
                      <a:pt x="224302" y="647873"/>
                    </a:cubicBezTo>
                    <a:cubicBezTo>
                      <a:pt x="224313" y="650463"/>
                      <a:pt x="224311" y="653042"/>
                      <a:pt x="224292" y="655602"/>
                    </a:cubicBezTo>
                    <a:cubicBezTo>
                      <a:pt x="224133" y="681178"/>
                      <a:pt x="222690" y="704953"/>
                      <a:pt x="222037" y="721155"/>
                    </a:cubicBezTo>
                    <a:cubicBezTo>
                      <a:pt x="222037" y="721160"/>
                      <a:pt x="222037" y="721171"/>
                      <a:pt x="222037" y="721171"/>
                    </a:cubicBezTo>
                    <a:cubicBezTo>
                      <a:pt x="222004" y="722002"/>
                      <a:pt x="221979" y="722753"/>
                      <a:pt x="221950" y="723544"/>
                    </a:cubicBezTo>
                    <a:cubicBezTo>
                      <a:pt x="226707" y="724304"/>
                      <a:pt x="231486" y="724993"/>
                      <a:pt x="236292" y="725598"/>
                    </a:cubicBezTo>
                    <a:cubicBezTo>
                      <a:pt x="245289" y="726730"/>
                      <a:pt x="254369" y="727588"/>
                      <a:pt x="263528" y="728162"/>
                    </a:cubicBezTo>
                    <a:cubicBezTo>
                      <a:pt x="270132" y="728577"/>
                      <a:pt x="276778" y="728839"/>
                      <a:pt x="283459" y="728956"/>
                    </a:cubicBezTo>
                    <a:cubicBezTo>
                      <a:pt x="283312" y="683202"/>
                      <a:pt x="282570" y="636410"/>
                      <a:pt x="281642" y="588827"/>
                    </a:cubicBezTo>
                    <a:cubicBezTo>
                      <a:pt x="285997" y="589142"/>
                      <a:pt x="290357" y="589360"/>
                      <a:pt x="294721" y="589482"/>
                    </a:cubicBezTo>
                    <a:cubicBezTo>
                      <a:pt x="299818" y="589433"/>
                      <a:pt x="304913" y="589252"/>
                      <a:pt x="310002" y="588941"/>
                    </a:cubicBezTo>
                    <a:cubicBezTo>
                      <a:pt x="309087" y="636596"/>
                      <a:pt x="308339" y="683379"/>
                      <a:pt x="308143" y="728825"/>
                    </a:cubicBezTo>
                    <a:cubicBezTo>
                      <a:pt x="312940" y="728680"/>
                      <a:pt x="317719" y="728461"/>
                      <a:pt x="322477" y="728162"/>
                    </a:cubicBezTo>
                    <a:cubicBezTo>
                      <a:pt x="331635" y="727588"/>
                      <a:pt x="340716" y="726730"/>
                      <a:pt x="349712" y="725598"/>
                    </a:cubicBezTo>
                    <a:cubicBezTo>
                      <a:pt x="356324" y="724765"/>
                      <a:pt x="362887" y="723782"/>
                      <a:pt x="369404" y="722658"/>
                    </a:cubicBezTo>
                    <a:cubicBezTo>
                      <a:pt x="368849" y="707997"/>
                      <a:pt x="367562" y="686753"/>
                      <a:pt x="367193" y="663158"/>
                    </a:cubicBezTo>
                    <a:cubicBezTo>
                      <a:pt x="367154" y="660661"/>
                      <a:pt x="367125" y="658140"/>
                      <a:pt x="367109" y="655602"/>
                    </a:cubicBezTo>
                    <a:cubicBezTo>
                      <a:pt x="367109" y="655581"/>
                      <a:pt x="367109" y="655559"/>
                      <a:pt x="367109" y="655538"/>
                    </a:cubicBezTo>
                    <a:cubicBezTo>
                      <a:pt x="367085" y="651526"/>
                      <a:pt x="367100" y="647463"/>
                      <a:pt x="367149" y="643384"/>
                    </a:cubicBezTo>
                    <a:cubicBezTo>
                      <a:pt x="367162" y="642283"/>
                      <a:pt x="367167" y="641186"/>
                      <a:pt x="367185" y="640081"/>
                    </a:cubicBezTo>
                    <a:cubicBezTo>
                      <a:pt x="367229" y="637475"/>
                      <a:pt x="367287" y="634862"/>
                      <a:pt x="367366" y="632248"/>
                    </a:cubicBezTo>
                    <a:cubicBezTo>
                      <a:pt x="367925" y="613851"/>
                      <a:pt x="369432" y="595433"/>
                      <a:pt x="372593" y="578985"/>
                    </a:cubicBezTo>
                    <a:cubicBezTo>
                      <a:pt x="381035" y="576637"/>
                      <a:pt x="389368" y="573916"/>
                      <a:pt x="397569" y="570830"/>
                    </a:cubicBezTo>
                    <a:cubicBezTo>
                      <a:pt x="397569" y="570828"/>
                      <a:pt x="397570" y="570826"/>
                      <a:pt x="397571" y="570824"/>
                    </a:cubicBezTo>
                    <a:lnTo>
                      <a:pt x="397571" y="570830"/>
                    </a:lnTo>
                    <a:lnTo>
                      <a:pt x="397569" y="570830"/>
                    </a:lnTo>
                    <a:cubicBezTo>
                      <a:pt x="387691" y="606965"/>
                      <a:pt x="392286" y="679984"/>
                      <a:pt x="392121" y="718099"/>
                    </a:cubicBezTo>
                    <a:cubicBezTo>
                      <a:pt x="395628" y="717298"/>
                      <a:pt x="399126" y="716467"/>
                      <a:pt x="402602" y="715582"/>
                    </a:cubicBezTo>
                    <a:cubicBezTo>
                      <a:pt x="411103" y="713417"/>
                      <a:pt x="419505" y="710998"/>
                      <a:pt x="427798" y="708342"/>
                    </a:cubicBezTo>
                    <a:cubicBezTo>
                      <a:pt x="447133" y="650191"/>
                      <a:pt x="424932" y="578762"/>
                      <a:pt x="475623" y="533887"/>
                    </a:cubicBezTo>
                    <a:cubicBezTo>
                      <a:pt x="497467" y="516093"/>
                      <a:pt x="516492" y="495343"/>
                      <a:pt x="532306" y="472399"/>
                    </a:cubicBezTo>
                    <a:cubicBezTo>
                      <a:pt x="500060" y="480016"/>
                      <a:pt x="468017" y="488047"/>
                      <a:pt x="434602" y="494758"/>
                    </a:cubicBezTo>
                    <a:cubicBezTo>
                      <a:pt x="439367" y="486136"/>
                      <a:pt x="444328" y="477259"/>
                      <a:pt x="449652" y="467585"/>
                    </a:cubicBezTo>
                    <a:cubicBezTo>
                      <a:pt x="484825" y="460784"/>
                      <a:pt x="520356" y="452778"/>
                      <a:pt x="548221" y="446534"/>
                    </a:cubicBezTo>
                    <a:cubicBezTo>
                      <a:pt x="548232" y="446538"/>
                      <a:pt x="548242" y="446542"/>
                      <a:pt x="548253" y="446546"/>
                    </a:cubicBezTo>
                    <a:cubicBezTo>
                      <a:pt x="560786" y="423728"/>
                      <a:pt x="570391" y="399237"/>
                      <a:pt x="576745" y="373684"/>
                    </a:cubicBezTo>
                    <a:cubicBezTo>
                      <a:pt x="544943" y="380195"/>
                      <a:pt x="512336" y="387249"/>
                      <a:pt x="481682" y="392808"/>
                    </a:cubicBezTo>
                    <a:cubicBezTo>
                      <a:pt x="484029" y="385112"/>
                      <a:pt x="486117" y="377306"/>
                      <a:pt x="487925" y="369427"/>
                    </a:cubicBezTo>
                    <a:cubicBezTo>
                      <a:pt x="518094" y="363894"/>
                      <a:pt x="549335" y="357301"/>
                      <a:pt x="581715" y="349587"/>
                    </a:cubicBezTo>
                    <a:cubicBezTo>
                      <a:pt x="584387" y="333346"/>
                      <a:pt x="585773" y="316769"/>
                      <a:pt x="585783" y="300003"/>
                    </a:cubicBezTo>
                    <a:cubicBezTo>
                      <a:pt x="585783" y="299712"/>
                      <a:pt x="585771" y="299423"/>
                      <a:pt x="585771" y="299133"/>
                    </a:cubicBezTo>
                    <a:cubicBezTo>
                      <a:pt x="585855" y="296771"/>
                      <a:pt x="585918" y="294401"/>
                      <a:pt x="585930" y="292011"/>
                    </a:cubicBezTo>
                    <a:cubicBezTo>
                      <a:pt x="585931" y="292004"/>
                      <a:pt x="585930" y="291997"/>
                      <a:pt x="585930" y="291990"/>
                    </a:cubicBezTo>
                    <a:cubicBezTo>
                      <a:pt x="585946" y="271385"/>
                      <a:pt x="583170" y="251061"/>
                      <a:pt x="578038" y="231308"/>
                    </a:cubicBezTo>
                    <a:cubicBezTo>
                      <a:pt x="551104" y="113832"/>
                      <a:pt x="456623" y="23080"/>
                      <a:pt x="338932" y="4561"/>
                    </a:cubicBezTo>
                    <a:cubicBezTo>
                      <a:pt x="337016" y="4182"/>
                      <a:pt x="335098" y="3830"/>
                      <a:pt x="333176" y="3499"/>
                    </a:cubicBezTo>
                    <a:cubicBezTo>
                      <a:pt x="320566" y="1324"/>
                      <a:pt x="307802" y="157"/>
                      <a:pt x="294880" y="75"/>
                    </a:cubicBezTo>
                    <a:cubicBezTo>
                      <a:pt x="294255" y="71"/>
                      <a:pt x="293627" y="80"/>
                      <a:pt x="293002" y="80"/>
                    </a:cubicBezTo>
                    <a:cubicBezTo>
                      <a:pt x="292376" y="80"/>
                      <a:pt x="291749" y="71"/>
                      <a:pt x="291124" y="75"/>
                    </a:cubicBezTo>
                    <a:close/>
                    <a:moveTo>
                      <a:pt x="400824" y="95001"/>
                    </a:moveTo>
                    <a:cubicBezTo>
                      <a:pt x="446323" y="95001"/>
                      <a:pt x="491821" y="140501"/>
                      <a:pt x="491821" y="186000"/>
                    </a:cubicBezTo>
                    <a:lnTo>
                      <a:pt x="218829" y="458992"/>
                    </a:lnTo>
                    <a:lnTo>
                      <a:pt x="105083" y="481741"/>
                    </a:lnTo>
                    <a:lnTo>
                      <a:pt x="127832" y="367994"/>
                    </a:lnTo>
                    <a:lnTo>
                      <a:pt x="400824" y="95001"/>
                    </a:lnTo>
                    <a:close/>
                    <a:moveTo>
                      <a:pt x="412199" y="124576"/>
                    </a:moveTo>
                    <a:cubicBezTo>
                      <a:pt x="412199" y="124576"/>
                      <a:pt x="207455" y="331594"/>
                      <a:pt x="155132" y="383918"/>
                    </a:cubicBezTo>
                    <a:cubicBezTo>
                      <a:pt x="161956" y="388468"/>
                      <a:pt x="171055" y="395293"/>
                      <a:pt x="177880" y="402118"/>
                    </a:cubicBezTo>
                    <a:lnTo>
                      <a:pt x="434948" y="140501"/>
                    </a:lnTo>
                    <a:cubicBezTo>
                      <a:pt x="428124" y="131401"/>
                      <a:pt x="421300" y="126851"/>
                      <a:pt x="412199" y="124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927B3B3-6E80-43F7-8CB9-6C1D5D328DFA}"/>
                  </a:ext>
                </a:extLst>
              </p:cNvPr>
              <p:cNvSpPr/>
              <p:nvPr/>
            </p:nvSpPr>
            <p:spPr>
              <a:xfrm>
                <a:off x="1017900" y="3726033"/>
                <a:ext cx="694945" cy="230679"/>
              </a:xfrm>
              <a:custGeom>
                <a:avLst/>
                <a:gdLst/>
                <a:ahLst/>
                <a:cxnLst/>
                <a:rect l="0" t="0" r="0" b="0"/>
                <a:pathLst>
                  <a:path w="694944" h="230678">
                    <a:moveTo>
                      <a:pt x="374288" y="1653"/>
                    </a:moveTo>
                    <a:lnTo>
                      <a:pt x="367717" y="98360"/>
                    </a:lnTo>
                    <a:cubicBezTo>
                      <a:pt x="360526" y="97899"/>
                      <a:pt x="355216" y="97661"/>
                      <a:pt x="347910" y="97657"/>
                    </a:cubicBezTo>
                    <a:cubicBezTo>
                      <a:pt x="340604" y="97661"/>
                      <a:pt x="335293" y="97899"/>
                      <a:pt x="328101" y="98360"/>
                    </a:cubicBezTo>
                    <a:lnTo>
                      <a:pt x="321531" y="1653"/>
                    </a:lnTo>
                    <a:cubicBezTo>
                      <a:pt x="340395" y="414"/>
                      <a:pt x="355532" y="449"/>
                      <a:pt x="374288" y="1653"/>
                    </a:cubicBezTo>
                    <a:close/>
                    <a:moveTo>
                      <a:pt x="506644" y="30488"/>
                    </a:moveTo>
                    <a:cubicBezTo>
                      <a:pt x="522317" y="36613"/>
                      <a:pt x="537548" y="43627"/>
                      <a:pt x="552279" y="51453"/>
                    </a:cubicBezTo>
                    <a:lnTo>
                      <a:pt x="552200" y="51597"/>
                    </a:lnTo>
                    <a:cubicBezTo>
                      <a:pt x="552589" y="51804"/>
                      <a:pt x="552980" y="52005"/>
                      <a:pt x="553368" y="52212"/>
                    </a:cubicBezTo>
                    <a:lnTo>
                      <a:pt x="506593" y="137155"/>
                    </a:lnTo>
                    <a:cubicBezTo>
                      <a:pt x="495565" y="131290"/>
                      <a:pt x="484181" y="126011"/>
                      <a:pt x="472472" y="121371"/>
                    </a:cubicBezTo>
                    <a:lnTo>
                      <a:pt x="472514" y="121265"/>
                    </a:lnTo>
                    <a:cubicBezTo>
                      <a:pt x="472030" y="121074"/>
                      <a:pt x="471549" y="120877"/>
                      <a:pt x="471064" y="120688"/>
                    </a:cubicBezTo>
                    <a:close/>
                    <a:moveTo>
                      <a:pt x="189174" y="30488"/>
                    </a:moveTo>
                    <a:lnTo>
                      <a:pt x="224754" y="120688"/>
                    </a:lnTo>
                    <a:cubicBezTo>
                      <a:pt x="224269" y="120877"/>
                      <a:pt x="223788" y="121074"/>
                      <a:pt x="223304" y="121265"/>
                    </a:cubicBezTo>
                    <a:lnTo>
                      <a:pt x="223346" y="121371"/>
                    </a:lnTo>
                    <a:cubicBezTo>
                      <a:pt x="211638" y="126011"/>
                      <a:pt x="200253" y="131290"/>
                      <a:pt x="189225" y="137155"/>
                    </a:cubicBezTo>
                    <a:lnTo>
                      <a:pt x="142450" y="52212"/>
                    </a:lnTo>
                    <a:cubicBezTo>
                      <a:pt x="142838" y="52005"/>
                      <a:pt x="143230" y="51804"/>
                      <a:pt x="143619" y="51597"/>
                    </a:cubicBezTo>
                    <a:lnTo>
                      <a:pt x="143539" y="51453"/>
                    </a:lnTo>
                    <a:cubicBezTo>
                      <a:pt x="158271" y="43627"/>
                      <a:pt x="173501" y="36613"/>
                      <a:pt x="189174" y="30488"/>
                    </a:cubicBezTo>
                    <a:close/>
                    <a:moveTo>
                      <a:pt x="662345" y="134554"/>
                    </a:moveTo>
                    <a:cubicBezTo>
                      <a:pt x="673968" y="146633"/>
                      <a:pt x="684900" y="159382"/>
                      <a:pt x="695081" y="172733"/>
                    </a:cubicBezTo>
                    <a:lnTo>
                      <a:pt x="694857" y="172900"/>
                    </a:lnTo>
                    <a:cubicBezTo>
                      <a:pt x="694931" y="172998"/>
                      <a:pt x="695008" y="173094"/>
                      <a:pt x="695081" y="173192"/>
                    </a:cubicBezTo>
                    <a:lnTo>
                      <a:pt x="616999" y="230707"/>
                    </a:lnTo>
                    <a:cubicBezTo>
                      <a:pt x="609361" y="220749"/>
                      <a:pt x="601181" y="211228"/>
                      <a:pt x="592509" y="202183"/>
                    </a:cubicBezTo>
                    <a:lnTo>
                      <a:pt x="592689" y="202011"/>
                    </a:lnTo>
                    <a:cubicBezTo>
                      <a:pt x="592536" y="201852"/>
                      <a:pt x="592386" y="201689"/>
                      <a:pt x="592232" y="201530"/>
                    </a:cubicBezTo>
                    <a:close/>
                    <a:moveTo>
                      <a:pt x="33473" y="134554"/>
                    </a:moveTo>
                    <a:lnTo>
                      <a:pt x="103586" y="201530"/>
                    </a:lnTo>
                    <a:cubicBezTo>
                      <a:pt x="103432" y="201689"/>
                      <a:pt x="103283" y="201852"/>
                      <a:pt x="103130" y="202011"/>
                    </a:cubicBezTo>
                    <a:lnTo>
                      <a:pt x="103309" y="202183"/>
                    </a:lnTo>
                    <a:cubicBezTo>
                      <a:pt x="94637" y="211228"/>
                      <a:pt x="86458" y="220749"/>
                      <a:pt x="78819" y="230707"/>
                    </a:cubicBezTo>
                    <a:lnTo>
                      <a:pt x="737" y="173192"/>
                    </a:lnTo>
                    <a:cubicBezTo>
                      <a:pt x="811" y="173094"/>
                      <a:pt x="888" y="172998"/>
                      <a:pt x="962" y="172900"/>
                    </a:cubicBezTo>
                    <a:lnTo>
                      <a:pt x="737" y="172733"/>
                    </a:lnTo>
                    <a:cubicBezTo>
                      <a:pt x="10919" y="159382"/>
                      <a:pt x="21849" y="146633"/>
                      <a:pt x="33473" y="1345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2E6CC4C-0F40-4F5C-A1C9-E26A20D2A540}"/>
                  </a:ext>
                </a:extLst>
              </p:cNvPr>
              <p:cNvSpPr/>
              <p:nvPr/>
            </p:nvSpPr>
            <p:spPr>
              <a:xfrm>
                <a:off x="934724" y="4044429"/>
                <a:ext cx="861654" cy="414834"/>
              </a:xfrm>
              <a:custGeom>
                <a:avLst/>
                <a:gdLst/>
                <a:ahLst/>
                <a:cxnLst/>
                <a:rect l="0" t="0" r="0" b="0"/>
                <a:pathLst>
                  <a:path w="861654" h="414834">
                    <a:moveTo>
                      <a:pt x="11387" y="737"/>
                    </a:moveTo>
                    <a:cubicBezTo>
                      <a:pt x="6974" y="16310"/>
                      <a:pt x="3410" y="32238"/>
                      <a:pt x="737" y="48466"/>
                    </a:cubicBezTo>
                    <a:lnTo>
                      <a:pt x="96637" y="62665"/>
                    </a:lnTo>
                    <a:cubicBezTo>
                      <a:pt x="98689" y="50556"/>
                      <a:pt x="101377" y="38660"/>
                      <a:pt x="104678" y="27022"/>
                    </a:cubicBezTo>
                    <a:lnTo>
                      <a:pt x="11387" y="737"/>
                    </a:lnTo>
                    <a:close/>
                    <a:moveTo>
                      <a:pt x="850782" y="737"/>
                    </a:moveTo>
                    <a:lnTo>
                      <a:pt x="757491" y="27023"/>
                    </a:lnTo>
                    <a:cubicBezTo>
                      <a:pt x="760792" y="38662"/>
                      <a:pt x="763481" y="50556"/>
                      <a:pt x="765533" y="62665"/>
                    </a:cubicBezTo>
                    <a:lnTo>
                      <a:pt x="861433" y="48464"/>
                    </a:lnTo>
                    <a:cubicBezTo>
                      <a:pt x="858760" y="32237"/>
                      <a:pt x="855196" y="16310"/>
                      <a:pt x="850782" y="737"/>
                    </a:cubicBezTo>
                    <a:close/>
                    <a:moveTo>
                      <a:pt x="98640" y="187400"/>
                    </a:moveTo>
                    <a:lnTo>
                      <a:pt x="3620" y="206565"/>
                    </a:lnTo>
                    <a:cubicBezTo>
                      <a:pt x="6998" y="223246"/>
                      <a:pt x="11327" y="239582"/>
                      <a:pt x="16551" y="255514"/>
                    </a:cubicBezTo>
                    <a:lnTo>
                      <a:pt x="108376" y="224405"/>
                    </a:lnTo>
                    <a:cubicBezTo>
                      <a:pt x="104459" y="212352"/>
                      <a:pt x="101198" y="200003"/>
                      <a:pt x="98640" y="187400"/>
                    </a:cubicBezTo>
                    <a:close/>
                    <a:moveTo>
                      <a:pt x="763531" y="187400"/>
                    </a:moveTo>
                    <a:cubicBezTo>
                      <a:pt x="760971" y="200004"/>
                      <a:pt x="757711" y="212353"/>
                      <a:pt x="753794" y="224407"/>
                    </a:cubicBezTo>
                    <a:lnTo>
                      <a:pt x="845618" y="255514"/>
                    </a:lnTo>
                    <a:cubicBezTo>
                      <a:pt x="850843" y="239582"/>
                      <a:pt x="855172" y="223246"/>
                      <a:pt x="858550" y="206565"/>
                    </a:cubicBezTo>
                    <a:lnTo>
                      <a:pt x="763531" y="187400"/>
                    </a:lnTo>
                    <a:close/>
                    <a:moveTo>
                      <a:pt x="157924" y="320678"/>
                    </a:moveTo>
                    <a:lnTo>
                      <a:pt x="78857" y="376798"/>
                    </a:lnTo>
                    <a:cubicBezTo>
                      <a:pt x="88572" y="390076"/>
                      <a:pt x="99013" y="402790"/>
                      <a:pt x="110132" y="414870"/>
                    </a:cubicBezTo>
                    <a:lnTo>
                      <a:pt x="181413" y="349143"/>
                    </a:lnTo>
                    <a:cubicBezTo>
                      <a:pt x="173084" y="340095"/>
                      <a:pt x="165240" y="330593"/>
                      <a:pt x="157924" y="320678"/>
                    </a:cubicBezTo>
                    <a:close/>
                    <a:moveTo>
                      <a:pt x="704244" y="320678"/>
                    </a:moveTo>
                    <a:cubicBezTo>
                      <a:pt x="696928" y="330592"/>
                      <a:pt x="689085" y="340094"/>
                      <a:pt x="680757" y="349141"/>
                    </a:cubicBezTo>
                    <a:lnTo>
                      <a:pt x="752038" y="414870"/>
                    </a:lnTo>
                    <a:cubicBezTo>
                      <a:pt x="763157" y="402790"/>
                      <a:pt x="773597" y="390075"/>
                      <a:pt x="783311" y="376798"/>
                    </a:cubicBezTo>
                    <a:lnTo>
                      <a:pt x="704244" y="320678"/>
                    </a:ln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B4FC920-AEED-469C-8A01-1D8E80E0605C}"/>
                </a:ext>
              </a:extLst>
            </p:cNvPr>
            <p:cNvSpPr/>
            <p:nvPr/>
          </p:nvSpPr>
          <p:spPr>
            <a:xfrm>
              <a:off x="890157" y="3848456"/>
              <a:ext cx="589326" cy="390476"/>
            </a:xfrm>
            <a:custGeom>
              <a:avLst/>
              <a:gdLst/>
              <a:ahLst/>
              <a:cxnLst/>
              <a:rect l="0" t="0" r="0" b="0"/>
              <a:pathLst>
                <a:path w="785768" h="520634">
                  <a:moveTo>
                    <a:pt x="73594" y="97850"/>
                  </a:moveTo>
                  <a:cubicBezTo>
                    <a:pt x="55986" y="68236"/>
                    <a:pt x="25537" y="38961"/>
                    <a:pt x="3559" y="30517"/>
                  </a:cubicBezTo>
                  <a:lnTo>
                    <a:pt x="16" y="29156"/>
                  </a:lnTo>
                  <a:lnTo>
                    <a:pt x="16" y="14897"/>
                  </a:lnTo>
                  <a:lnTo>
                    <a:pt x="16" y="16"/>
                  </a:lnTo>
                  <a:lnTo>
                    <a:pt x="201922" y="16"/>
                  </a:lnTo>
                  <a:lnTo>
                    <a:pt x="201922" y="27383"/>
                  </a:lnTo>
                  <a:cubicBezTo>
                    <a:pt x="175531" y="30664"/>
                    <a:pt x="143718" y="43563"/>
                    <a:pt x="152534" y="73147"/>
                  </a:cubicBezTo>
                  <a:cubicBezTo>
                    <a:pt x="202848" y="184312"/>
                    <a:pt x="248630" y="297476"/>
                    <a:pt x="298303" y="408922"/>
                  </a:cubicBezTo>
                  <a:lnTo>
                    <a:pt x="383562" y="249496"/>
                  </a:lnTo>
                  <a:cubicBezTo>
                    <a:pt x="350571" y="181918"/>
                    <a:pt x="326537" y="113556"/>
                    <a:pt x="290421" y="47258"/>
                  </a:cubicBezTo>
                  <a:cubicBezTo>
                    <a:pt x="278646" y="28167"/>
                    <a:pt x="246804" y="27634"/>
                    <a:pt x="224252" y="26896"/>
                  </a:cubicBezTo>
                  <a:lnTo>
                    <a:pt x="224252" y="16"/>
                  </a:lnTo>
                  <a:lnTo>
                    <a:pt x="413506" y="16"/>
                  </a:lnTo>
                  <a:lnTo>
                    <a:pt x="413506" y="26640"/>
                  </a:lnTo>
                  <a:cubicBezTo>
                    <a:pt x="396501" y="28990"/>
                    <a:pt x="376455" y="33031"/>
                    <a:pt x="378729" y="53640"/>
                  </a:cubicBezTo>
                  <a:lnTo>
                    <a:pt x="432268" y="172050"/>
                  </a:lnTo>
                  <a:cubicBezTo>
                    <a:pt x="449887" y="134463"/>
                    <a:pt x="469470" y="97672"/>
                    <a:pt x="485012" y="59149"/>
                  </a:cubicBezTo>
                  <a:cubicBezTo>
                    <a:pt x="492062" y="28647"/>
                    <a:pt x="457748" y="27130"/>
                    <a:pt x="435864" y="26281"/>
                  </a:cubicBezTo>
                  <a:lnTo>
                    <a:pt x="435864" y="16"/>
                  </a:lnTo>
                  <a:lnTo>
                    <a:pt x="604042" y="16"/>
                  </a:lnTo>
                  <a:lnTo>
                    <a:pt x="604042" y="26210"/>
                  </a:lnTo>
                  <a:cubicBezTo>
                    <a:pt x="579405" y="27952"/>
                    <a:pt x="556093" y="35059"/>
                    <a:pt x="542506" y="53275"/>
                  </a:cubicBezTo>
                  <a:cubicBezTo>
                    <a:pt x="509470" y="104342"/>
                    <a:pt x="484970" y="162289"/>
                    <a:pt x="459239" y="217756"/>
                  </a:cubicBezTo>
                  <a:cubicBezTo>
                    <a:pt x="484658" y="277873"/>
                    <a:pt x="511158" y="337909"/>
                    <a:pt x="537139" y="393028"/>
                  </a:cubicBezTo>
                  <a:lnTo>
                    <a:pt x="680807" y="61643"/>
                  </a:lnTo>
                  <a:cubicBezTo>
                    <a:pt x="671114" y="39799"/>
                    <a:pt x="649165" y="32084"/>
                    <a:pt x="627624" y="27086"/>
                  </a:cubicBezTo>
                  <a:lnTo>
                    <a:pt x="627624" y="17"/>
                  </a:lnTo>
                  <a:lnTo>
                    <a:pt x="785837" y="17"/>
                  </a:lnTo>
                  <a:lnTo>
                    <a:pt x="785837" y="27628"/>
                  </a:lnTo>
                  <a:cubicBezTo>
                    <a:pt x="778737" y="28732"/>
                    <a:pt x="771939" y="30921"/>
                    <a:pt x="765370" y="33789"/>
                  </a:cubicBezTo>
                  <a:cubicBezTo>
                    <a:pt x="752911" y="39571"/>
                    <a:pt x="741145" y="51046"/>
                    <a:pt x="733251" y="65109"/>
                  </a:cubicBezTo>
                  <a:lnTo>
                    <a:pt x="535112" y="520980"/>
                  </a:lnTo>
                  <a:lnTo>
                    <a:pt x="502039" y="520980"/>
                  </a:lnTo>
                  <a:lnTo>
                    <a:pt x="407833" y="299103"/>
                  </a:lnTo>
                  <a:lnTo>
                    <a:pt x="293478" y="520961"/>
                  </a:lnTo>
                  <a:lnTo>
                    <a:pt x="259145" y="520966"/>
                  </a:lnTo>
                  <a:cubicBezTo>
                    <a:pt x="192333" y="381798"/>
                    <a:pt x="143995" y="235344"/>
                    <a:pt x="73594" y="97850"/>
                  </a:cubicBezTo>
                  <a:close/>
                </a:path>
              </a:pathLst>
            </a:custGeom>
            <a:solidFill>
              <a:schemeClr val="bg1"/>
            </a:solidFill>
            <a:ln w="454" cap="flat">
              <a:noFill/>
              <a:prstDash val="solid"/>
              <a:miter/>
            </a:ln>
          </p:spPr>
          <p:txBody>
            <a:bodyPr/>
            <a:lstStyle/>
            <a:p>
              <a:endParaRPr lang="en-AU" sz="240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A90AB9-DBD6-4D39-8270-45CEEDD5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WikiJournal’s publishing flow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8B684B-ABBD-49D4-80DA-67650BC5BA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A5F476-E9AF-4EC9-96B1-A5E5AA5C62B4}"/>
              </a:ext>
            </a:extLst>
          </p:cNvPr>
          <p:cNvGrpSpPr/>
          <p:nvPr/>
        </p:nvGrpSpPr>
        <p:grpSpPr>
          <a:xfrm>
            <a:off x="8352343" y="441552"/>
            <a:ext cx="813826" cy="801722"/>
            <a:chOff x="8330174" y="429336"/>
            <a:chExt cx="813826" cy="801722"/>
          </a:xfrm>
        </p:grpSpPr>
        <p:pic>
          <p:nvPicPr>
            <p:cNvPr id="77" name="Picture 2" descr="WikiJournal logo (flat blue yellow).svg">
              <a:extLst>
                <a:ext uri="{FF2B5EF4-FFF2-40B4-BE49-F238E27FC236}">
                  <a16:creationId xmlns:a16="http://schemas.microsoft.com/office/drawing/2014/main" id="{7C5B9845-E95B-4177-B9B5-08FB6B5E8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3643" y="429336"/>
              <a:ext cx="586889" cy="586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Title 26">
              <a:extLst>
                <a:ext uri="{FF2B5EF4-FFF2-40B4-BE49-F238E27FC236}">
                  <a16:creationId xmlns:a16="http://schemas.microsoft.com/office/drawing/2014/main" id="{5618D1B5-BC96-4B6C-897C-56F02A870ADB}"/>
                </a:ext>
              </a:extLst>
            </p:cNvPr>
            <p:cNvSpPr txBox="1">
              <a:spLocks/>
            </p:cNvSpPr>
            <p:nvPr/>
          </p:nvSpPr>
          <p:spPr>
            <a:xfrm>
              <a:off x="8330174" y="1074477"/>
              <a:ext cx="813826" cy="156581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200" b="0" kern="1200" cap="small" spc="-5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sz="11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WikiJournal</a:t>
              </a:r>
              <a:endParaRPr lang="en-AU" sz="1100" dirty="0">
                <a:latin typeface="Sorts Mill Goudy" panose="02000503000000000000" pitchFamily="2" charset="0"/>
              </a:endParaRPr>
            </a:p>
          </p:txBody>
        </p:sp>
      </p:grpSp>
      <p:sp>
        <p:nvSpPr>
          <p:cNvPr id="79" name="Slide Number Placeholder 3">
            <a:extLst>
              <a:ext uri="{FF2B5EF4-FFF2-40B4-BE49-F238E27FC236}">
                <a16:creationId xmlns:a16="http://schemas.microsoft.com/office/drawing/2014/main" id="{6744245B-0E0A-48F0-95E9-E740AD9C2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</p:spPr>
        <p:txBody>
          <a:bodyPr/>
          <a:lstStyle/>
          <a:p>
            <a:fld id="{CE88B329-2985-4DFE-8A92-737A35BD3460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99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5" y="457203"/>
            <a:ext cx="7052860" cy="914397"/>
          </a:xfrm>
        </p:spPr>
        <p:txBody>
          <a:bodyPr>
            <a:normAutofit/>
          </a:bodyPr>
          <a:lstStyle/>
          <a:p>
            <a:r>
              <a:rPr lang="en-AU" dirty="0"/>
              <a:t>Competing sources of medical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AU" dirty="0"/>
              <a:t>Of the many competing sources, most are non-commercial</a:t>
            </a:r>
          </a:p>
          <a:p>
            <a:endParaRPr lang="en-AU" dirty="0"/>
          </a:p>
          <a:p>
            <a:r>
              <a:rPr lang="en-AU" dirty="0"/>
              <a:t>Wikipedia’s med content dominates most search engine 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i="0" dirty="0"/>
              <a:t>Heilman, J.M. and West, A.G., 2015. Wikipedia and medicine: quantifying readership, editors, and the significance of natural language. </a:t>
            </a:r>
            <a:r>
              <a:rPr lang="en-AU" dirty="0"/>
              <a:t>Journal of medical Internet research</a:t>
            </a:r>
            <a:r>
              <a:rPr lang="en-AU" i="0" dirty="0"/>
              <a:t>, </a:t>
            </a:r>
            <a:r>
              <a:rPr lang="en-AU" dirty="0"/>
              <a:t>17</a:t>
            </a:r>
            <a:r>
              <a:rPr lang="en-AU" i="0" dirty="0"/>
              <a:t>(3), p.e62.</a:t>
            </a:r>
            <a:endParaRPr lang="en-AU" dirty="0"/>
          </a:p>
        </p:txBody>
      </p:sp>
      <p:pic>
        <p:nvPicPr>
          <p:cNvPr id="2050" name="Picture 2" descr="http://www.jmir.org/article/viewFile/4069/1/54701"/>
          <p:cNvPicPr>
            <a:picLocks noGrp="1" noChangeAspect="1" noChangeArrowheads="1"/>
          </p:cNvPicPr>
          <p:nvPr>
            <p:ph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979" r="16453" b="10377"/>
          <a:stretch/>
        </p:blipFill>
        <p:spPr bwMode="auto">
          <a:xfrm>
            <a:off x="3363178" y="3314704"/>
            <a:ext cx="5557106" cy="285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jmir.org/article/viewFile/4069/1/547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5" t="18750" r="80341" b="32969"/>
          <a:stretch/>
        </p:blipFill>
        <p:spPr bwMode="auto">
          <a:xfrm>
            <a:off x="3107437" y="3403558"/>
            <a:ext cx="361647" cy="231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ile:Wikipedia-W-visual-balanced.svg">
            <a:extLst>
              <a:ext uri="{FF2B5EF4-FFF2-40B4-BE49-F238E27FC236}">
                <a16:creationId xmlns:a16="http://schemas.microsoft.com/office/drawing/2014/main" id="{BDE651FB-1BEB-4899-AC63-0E53B30A3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52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CBD92-187A-4E85-8EB8-CDCDB48C1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813" y="3867145"/>
            <a:ext cx="5716788" cy="25149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 brief history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630937" y="1765300"/>
            <a:ext cx="2400300" cy="4540250"/>
          </a:xfrm>
        </p:spPr>
        <p:txBody>
          <a:bodyPr>
            <a:normAutofit/>
          </a:bodyPr>
          <a:lstStyle/>
          <a:p>
            <a:r>
              <a:rPr lang="en-AU" dirty="0"/>
              <a:t>2001 began</a:t>
            </a:r>
          </a:p>
          <a:p>
            <a:r>
              <a:rPr lang="en-AU" dirty="0"/>
              <a:t>2007 editing peak</a:t>
            </a:r>
          </a:p>
          <a:p>
            <a:pPr lvl="1"/>
            <a:r>
              <a:rPr lang="en-AU" dirty="0"/>
              <a:t>But poor accuracy</a:t>
            </a:r>
          </a:p>
          <a:p>
            <a:pPr lvl="1"/>
            <a:r>
              <a:rPr lang="en-AU" dirty="0"/>
              <a:t>Stricter standards lead to fall-off in editors</a:t>
            </a:r>
          </a:p>
          <a:p>
            <a:r>
              <a:rPr lang="en-AU" dirty="0"/>
              <a:t>2015 plateau</a:t>
            </a:r>
          </a:p>
          <a:p>
            <a:pPr lvl="1"/>
            <a:r>
              <a:rPr lang="en-AU" dirty="0"/>
              <a:t>Concerted recruitment</a:t>
            </a:r>
          </a:p>
          <a:p>
            <a:pPr lvl="1"/>
            <a:r>
              <a:rPr lang="en-AU" dirty="0"/>
              <a:t>Easier editing tools</a:t>
            </a:r>
          </a:p>
          <a:p>
            <a:pPr lvl="1"/>
            <a:r>
              <a:rPr lang="en-AU" dirty="0"/>
              <a:t>First year since 2007 with editor growth</a:t>
            </a:r>
          </a:p>
          <a:p>
            <a:pPr lvl="1"/>
            <a:endParaRPr lang="en-AU" dirty="0"/>
          </a:p>
          <a:p>
            <a:r>
              <a:rPr lang="en-AU" dirty="0"/>
              <a:t>In 295 languages</a:t>
            </a:r>
          </a:p>
          <a:p>
            <a:r>
              <a:rPr lang="en-AU" dirty="0"/>
              <a:t>5</a:t>
            </a:r>
            <a:r>
              <a:rPr lang="en-AU" baseline="30000" dirty="0"/>
              <a:t>th</a:t>
            </a:r>
            <a:r>
              <a:rPr lang="en-AU" dirty="0"/>
              <a:t> busiest website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Data: https://stats.wikimedia.org/v2</a:t>
            </a:r>
            <a:endParaRPr lang="en-GB" dirty="0"/>
          </a:p>
        </p:txBody>
      </p:sp>
      <p:sp>
        <p:nvSpPr>
          <p:cNvPr id="12" name="Isosceles Triangle 11"/>
          <p:cNvSpPr/>
          <p:nvPr/>
        </p:nvSpPr>
        <p:spPr>
          <a:xfrm rot="10800000" flipV="1">
            <a:off x="5495175" y="4288585"/>
            <a:ext cx="63853" cy="3240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243677" y="4678887"/>
            <a:ext cx="1271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dirty="0"/>
              <a:t>Stricter standards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2859003" y="4570529"/>
            <a:ext cx="771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Editors*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2883914" y="1894972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Articles</a:t>
            </a:r>
            <a:endParaRPr lang="en-GB" sz="1400" dirty="0"/>
          </a:p>
        </p:txBody>
      </p:sp>
      <p:sp>
        <p:nvSpPr>
          <p:cNvPr id="14" name="Isosceles Triangle 13"/>
          <p:cNvSpPr/>
          <p:nvPr/>
        </p:nvSpPr>
        <p:spPr>
          <a:xfrm rot="10800000" flipV="1">
            <a:off x="7621314" y="5060282"/>
            <a:ext cx="63853" cy="3240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009982" y="5420671"/>
            <a:ext cx="1350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Recruitment</a:t>
            </a:r>
          </a:p>
          <a:p>
            <a:pPr algn="ctr"/>
            <a:r>
              <a:rPr lang="en-GB" sz="1200" dirty="0"/>
              <a:t>Easier editing tools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1573" y="6216086"/>
            <a:ext cx="2018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/>
              <a:t>* 25-100 edits per month</a:t>
            </a:r>
          </a:p>
        </p:txBody>
      </p:sp>
      <p:pic>
        <p:nvPicPr>
          <p:cNvPr id="16" name="Picture 10" descr="File:Wikipedia-W-visual-balanced.svg">
            <a:extLst>
              <a:ext uri="{FF2B5EF4-FFF2-40B4-BE49-F238E27FC236}">
                <a16:creationId xmlns:a16="http://schemas.microsoft.com/office/drawing/2014/main" id="{1B4BF23E-7F2E-4EA2-A22F-74A3863C9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F9C696-B7B5-45F6-961B-941AF9DF2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813" y="1056270"/>
            <a:ext cx="5716788" cy="23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4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648D9-020E-4704-968B-DF5EA6E3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74" y="810261"/>
            <a:ext cx="7774114" cy="764540"/>
          </a:xfrm>
        </p:spPr>
        <p:txBody>
          <a:bodyPr>
            <a:normAutofit/>
          </a:bodyPr>
          <a:lstStyle/>
          <a:p>
            <a:r>
              <a:rPr lang="en-AU" sz="4000" dirty="0"/>
              <a:t>Who reads Wikipedia?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66160-38EF-4A20-9B81-607938197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219DD13-A27D-403B-98DA-E5F5ACE4D42D}"/>
              </a:ext>
            </a:extLst>
          </p:cNvPr>
          <p:cNvSpPr txBox="1"/>
          <p:nvPr/>
        </p:nvSpPr>
        <p:spPr>
          <a:xfrm>
            <a:off x="965200" y="2247856"/>
            <a:ext cx="693958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dirty="0"/>
              <a:t>Thesis</a:t>
            </a:r>
          </a:p>
          <a:p>
            <a:pPr algn="r"/>
            <a:r>
              <a:rPr lang="en-AU" dirty="0"/>
              <a:t>1-10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0969C52B-7628-4F84-A492-72E66F495195}"/>
              </a:ext>
            </a:extLst>
          </p:cNvPr>
          <p:cNvSpPr txBox="1"/>
          <p:nvPr/>
        </p:nvSpPr>
        <p:spPr>
          <a:xfrm>
            <a:off x="851598" y="3048842"/>
            <a:ext cx="80756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dirty="0"/>
              <a:t>Median Journal Paper</a:t>
            </a:r>
          </a:p>
          <a:p>
            <a:pPr algn="r"/>
            <a:r>
              <a:rPr lang="en-AU" dirty="0"/>
              <a:t>800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9B5CB631-2D71-4791-98B3-2C3B1380375A}"/>
              </a:ext>
            </a:extLst>
          </p:cNvPr>
          <p:cNvSpPr txBox="1"/>
          <p:nvPr/>
        </p:nvSpPr>
        <p:spPr>
          <a:xfrm>
            <a:off x="965200" y="4507635"/>
            <a:ext cx="693958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dirty="0"/>
              <a:t>Top 5% Journal Paper</a:t>
            </a:r>
          </a:p>
          <a:p>
            <a:pPr algn="r"/>
            <a:r>
              <a:rPr lang="en-AU"/>
              <a:t>3,000</a:t>
            </a:r>
            <a:endParaRPr lang="en-AU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AB2BA0-F073-45D1-8B9E-6BC9AD551BCA}"/>
              </a:ext>
            </a:extLst>
          </p:cNvPr>
          <p:cNvCxnSpPr>
            <a:cxnSpLocks/>
            <a:stCxn id="22" idx="3"/>
            <a:endCxn id="33" idx="1"/>
          </p:cNvCxnSpPr>
          <p:nvPr/>
        </p:nvCxnSpPr>
        <p:spPr>
          <a:xfrm>
            <a:off x="1659158" y="5061633"/>
            <a:ext cx="15179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17C02C-F573-4A41-B196-8B622AF814D2}"/>
              </a:ext>
            </a:extLst>
          </p:cNvPr>
          <p:cNvCxnSpPr>
            <a:cxnSpLocks/>
            <a:stCxn id="21" idx="3"/>
            <a:endCxn id="31" idx="1"/>
          </p:cNvCxnSpPr>
          <p:nvPr/>
        </p:nvCxnSpPr>
        <p:spPr>
          <a:xfrm>
            <a:off x="1659158" y="3602840"/>
            <a:ext cx="15179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D307E1-5BC5-4CBA-BE65-92D94FF08698}"/>
              </a:ext>
            </a:extLst>
          </p:cNvPr>
          <p:cNvCxnSpPr>
            <a:cxnSpLocks/>
            <a:stCxn id="20" idx="3"/>
            <a:endCxn id="32" idx="1"/>
          </p:cNvCxnSpPr>
          <p:nvPr/>
        </p:nvCxnSpPr>
        <p:spPr>
          <a:xfrm>
            <a:off x="1659158" y="2524855"/>
            <a:ext cx="15179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1ED893E-F6BC-4B13-BCB5-C46EF26DA60A}"/>
              </a:ext>
            </a:extLst>
          </p:cNvPr>
          <p:cNvSpPr/>
          <p:nvPr/>
        </p:nvSpPr>
        <p:spPr>
          <a:xfrm>
            <a:off x="1810949" y="3552440"/>
            <a:ext cx="100800" cy="100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C5D7A80-8379-4761-998F-74D0969CAD01}"/>
              </a:ext>
            </a:extLst>
          </p:cNvPr>
          <p:cNvSpPr/>
          <p:nvPr/>
        </p:nvSpPr>
        <p:spPr>
          <a:xfrm>
            <a:off x="1810949" y="2515855"/>
            <a:ext cx="18000" cy="1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6F173B-6ACA-431C-B60D-8CB24953A934}"/>
              </a:ext>
            </a:extLst>
          </p:cNvPr>
          <p:cNvSpPr/>
          <p:nvPr/>
        </p:nvSpPr>
        <p:spPr>
          <a:xfrm>
            <a:off x="1810949" y="4962633"/>
            <a:ext cx="198000" cy="19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10E71D-E2D1-4715-8834-A3F8FABEA5D9}"/>
              </a:ext>
            </a:extLst>
          </p:cNvPr>
          <p:cNvGrpSpPr/>
          <p:nvPr/>
        </p:nvGrpSpPr>
        <p:grpSpPr>
          <a:xfrm>
            <a:off x="2008949" y="2253251"/>
            <a:ext cx="2736548" cy="553998"/>
            <a:chOff x="1536569" y="2344020"/>
            <a:chExt cx="2736548" cy="553998"/>
          </a:xfrm>
        </p:grpSpPr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D5108E47-411A-4313-B383-BEC8370079BE}"/>
                </a:ext>
              </a:extLst>
            </p:cNvPr>
            <p:cNvSpPr txBox="1"/>
            <p:nvPr/>
          </p:nvSpPr>
          <p:spPr>
            <a:xfrm>
              <a:off x="1536569" y="2344020"/>
              <a:ext cx="2224757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AU" dirty="0"/>
                <a:t>Median Wikipedia page</a:t>
              </a:r>
            </a:p>
            <a:p>
              <a:pPr algn="r"/>
              <a:r>
                <a:rPr lang="en-AU" dirty="0"/>
                <a:t>10,000 pa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02AE2BE-6CE1-4E9B-86C3-0EF1933B7F77}"/>
                </a:ext>
              </a:extLst>
            </p:cNvPr>
            <p:cNvCxnSpPr>
              <a:cxnSpLocks/>
              <a:stCxn id="23" idx="3"/>
              <a:endCxn id="34" idx="1"/>
            </p:cNvCxnSpPr>
            <p:nvPr/>
          </p:nvCxnSpPr>
          <p:spPr>
            <a:xfrm>
              <a:off x="3761326" y="2621019"/>
              <a:ext cx="151791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8A662A0-1D2B-46C6-A5A8-3B5B7BF2E0D0}"/>
                </a:ext>
              </a:extLst>
            </p:cNvPr>
            <p:cNvSpPr/>
            <p:nvPr/>
          </p:nvSpPr>
          <p:spPr>
            <a:xfrm>
              <a:off x="3913117" y="2441019"/>
              <a:ext cx="360000" cy="36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F992DBB-6120-42AE-9370-6E4886A7C352}"/>
              </a:ext>
            </a:extLst>
          </p:cNvPr>
          <p:cNvGrpSpPr/>
          <p:nvPr/>
        </p:nvGrpSpPr>
        <p:grpSpPr>
          <a:xfrm>
            <a:off x="2353116" y="2350759"/>
            <a:ext cx="6153410" cy="3600000"/>
            <a:chOff x="2296633" y="2260259"/>
            <a:chExt cx="6153410" cy="3600000"/>
          </a:xfrm>
        </p:grpSpPr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6B9FF590-B049-496D-9F61-15EB0B2EA790}"/>
                </a:ext>
              </a:extLst>
            </p:cNvPr>
            <p:cNvSpPr txBox="1"/>
            <p:nvPr/>
          </p:nvSpPr>
          <p:spPr>
            <a:xfrm>
              <a:off x="2296633" y="4450470"/>
              <a:ext cx="240161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AU" dirty="0"/>
                <a:t>Top 5% Wikipedia page</a:t>
              </a:r>
            </a:p>
            <a:p>
              <a:pPr algn="r"/>
              <a:r>
                <a:rPr lang="en-AU" dirty="0"/>
                <a:t>1,000,000 pa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0CD8C80-928B-45B9-BA50-FBAAADA52E8A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4698252" y="4727469"/>
              <a:ext cx="403265" cy="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24913F4-154B-4FEC-93C6-38C8BB11D48F}"/>
                </a:ext>
              </a:extLst>
            </p:cNvPr>
            <p:cNvSpPr/>
            <p:nvPr/>
          </p:nvSpPr>
          <p:spPr>
            <a:xfrm>
              <a:off x="4850043" y="2260259"/>
              <a:ext cx="3600000" cy="360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dirty="0"/>
            </a:p>
          </p:txBody>
        </p:sp>
      </p:grpSp>
      <p:pic>
        <p:nvPicPr>
          <p:cNvPr id="25" name="Picture 10" descr="File:Wikipedia-W-visual-balanced.svg">
            <a:extLst>
              <a:ext uri="{FF2B5EF4-FFF2-40B4-BE49-F238E27FC236}">
                <a16:creationId xmlns:a16="http://schemas.microsoft.com/office/drawing/2014/main" id="{C854C4A9-E5B4-499E-A3B4-C3554F350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77B776-14E0-493A-91A3-8A08CE3221F9}"/>
              </a:ext>
            </a:extLst>
          </p:cNvPr>
          <p:cNvGrpSpPr/>
          <p:nvPr/>
        </p:nvGrpSpPr>
        <p:grpSpPr>
          <a:xfrm>
            <a:off x="501033" y="4835442"/>
            <a:ext cx="7055209" cy="735426"/>
            <a:chOff x="501033" y="5199418"/>
            <a:chExt cx="7055209" cy="735426"/>
          </a:xfrm>
        </p:grpSpPr>
        <p:pic>
          <p:nvPicPr>
            <p:cNvPr id="95" name="Graphic 94" descr="Flask">
              <a:extLst>
                <a:ext uri="{FF2B5EF4-FFF2-40B4-BE49-F238E27FC236}">
                  <a16:creationId xmlns:a16="http://schemas.microsoft.com/office/drawing/2014/main" id="{1E880056-7379-4EE6-9093-1685C9611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1033" y="5199418"/>
              <a:ext cx="735426" cy="735426"/>
            </a:xfrm>
            <a:prstGeom prst="rect">
              <a:avLst/>
            </a:prstGeom>
          </p:spPr>
        </p:pic>
        <p:pic>
          <p:nvPicPr>
            <p:cNvPr id="96" name="Graphic 95" descr="Flask">
              <a:extLst>
                <a:ext uri="{FF2B5EF4-FFF2-40B4-BE49-F238E27FC236}">
                  <a16:creationId xmlns:a16="http://schemas.microsoft.com/office/drawing/2014/main" id="{584DFBFB-3650-4FFE-B4E8-BD2529E0A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03231" y="5199418"/>
              <a:ext cx="735426" cy="735426"/>
            </a:xfrm>
            <a:prstGeom prst="rect">
              <a:avLst/>
            </a:prstGeom>
          </p:spPr>
        </p:pic>
        <p:pic>
          <p:nvPicPr>
            <p:cNvPr id="97" name="Graphic 96" descr="Flask">
              <a:extLst>
                <a:ext uri="{FF2B5EF4-FFF2-40B4-BE49-F238E27FC236}">
                  <a16:creationId xmlns:a16="http://schemas.microsoft.com/office/drawing/2014/main" id="{69AEA080-E6A9-43C3-8DEC-7F4E7F28F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05429" y="5199418"/>
              <a:ext cx="735426" cy="735426"/>
            </a:xfrm>
            <a:prstGeom prst="rect">
              <a:avLst/>
            </a:prstGeom>
          </p:spPr>
        </p:pic>
        <p:pic>
          <p:nvPicPr>
            <p:cNvPr id="98" name="Graphic 97" descr="Flask">
              <a:extLst>
                <a:ext uri="{FF2B5EF4-FFF2-40B4-BE49-F238E27FC236}">
                  <a16:creationId xmlns:a16="http://schemas.microsoft.com/office/drawing/2014/main" id="{124370E5-76CE-415C-8762-91BF05818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07627" y="5199418"/>
              <a:ext cx="735426" cy="735426"/>
            </a:xfrm>
            <a:prstGeom prst="rect">
              <a:avLst/>
            </a:prstGeom>
          </p:spPr>
        </p:pic>
        <p:pic>
          <p:nvPicPr>
            <p:cNvPr id="99" name="Graphic 98" descr="Flask">
              <a:extLst>
                <a:ext uri="{FF2B5EF4-FFF2-40B4-BE49-F238E27FC236}">
                  <a16:creationId xmlns:a16="http://schemas.microsoft.com/office/drawing/2014/main" id="{D3614A62-9EA0-4AFC-8C15-9E226130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09825" y="5199418"/>
              <a:ext cx="735426" cy="735426"/>
            </a:xfrm>
            <a:prstGeom prst="rect">
              <a:avLst/>
            </a:prstGeom>
          </p:spPr>
        </p:pic>
        <p:pic>
          <p:nvPicPr>
            <p:cNvPr id="100" name="Graphic 99" descr="Flask">
              <a:extLst>
                <a:ext uri="{FF2B5EF4-FFF2-40B4-BE49-F238E27FC236}">
                  <a16:creationId xmlns:a16="http://schemas.microsoft.com/office/drawing/2014/main" id="{C530C072-4E23-4D49-9ACD-1FD49BC47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12023" y="5199418"/>
              <a:ext cx="735426" cy="735426"/>
            </a:xfrm>
            <a:prstGeom prst="rect">
              <a:avLst/>
            </a:prstGeom>
          </p:spPr>
        </p:pic>
        <p:pic>
          <p:nvPicPr>
            <p:cNvPr id="101" name="Graphic 100" descr="Flask">
              <a:extLst>
                <a:ext uri="{FF2B5EF4-FFF2-40B4-BE49-F238E27FC236}">
                  <a16:creationId xmlns:a16="http://schemas.microsoft.com/office/drawing/2014/main" id="{067FB635-46D8-43AD-8944-EEC8532B2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14221" y="5199418"/>
              <a:ext cx="735426" cy="735426"/>
            </a:xfrm>
            <a:prstGeom prst="rect">
              <a:avLst/>
            </a:prstGeom>
          </p:spPr>
        </p:pic>
        <p:pic>
          <p:nvPicPr>
            <p:cNvPr id="102" name="Graphic 101" descr="Flask">
              <a:extLst>
                <a:ext uri="{FF2B5EF4-FFF2-40B4-BE49-F238E27FC236}">
                  <a16:creationId xmlns:a16="http://schemas.microsoft.com/office/drawing/2014/main" id="{B5C5699D-BA7A-43BB-90B0-6CDB57583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16419" y="5199418"/>
              <a:ext cx="735426" cy="735426"/>
            </a:xfrm>
            <a:prstGeom prst="rect">
              <a:avLst/>
            </a:prstGeom>
          </p:spPr>
        </p:pic>
        <p:pic>
          <p:nvPicPr>
            <p:cNvPr id="103" name="Graphic 102" descr="Flask">
              <a:extLst>
                <a:ext uri="{FF2B5EF4-FFF2-40B4-BE49-F238E27FC236}">
                  <a16:creationId xmlns:a16="http://schemas.microsoft.com/office/drawing/2014/main" id="{3C7F3D42-6AA2-4B61-8732-40625226C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18617" y="5199418"/>
              <a:ext cx="735426" cy="735426"/>
            </a:xfrm>
            <a:prstGeom prst="rect">
              <a:avLst/>
            </a:prstGeom>
          </p:spPr>
        </p:pic>
        <p:pic>
          <p:nvPicPr>
            <p:cNvPr id="104" name="Graphic 103" descr="Flask">
              <a:extLst>
                <a:ext uri="{FF2B5EF4-FFF2-40B4-BE49-F238E27FC236}">
                  <a16:creationId xmlns:a16="http://schemas.microsoft.com/office/drawing/2014/main" id="{C9F6A82F-D74E-408B-A4EA-3B78E2B2A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20816" y="5199418"/>
              <a:ext cx="735426" cy="735426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2915CBAF-5AE5-42DB-AC66-CB00912E6C25}"/>
              </a:ext>
            </a:extLst>
          </p:cNvPr>
          <p:cNvSpPr/>
          <p:nvPr/>
        </p:nvSpPr>
        <p:spPr>
          <a:xfrm flipH="1">
            <a:off x="556578" y="4765903"/>
            <a:ext cx="5934275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3DA8F77-9FE5-4111-AC22-1A7BF7152A68}"/>
              </a:ext>
            </a:extLst>
          </p:cNvPr>
          <p:cNvSpPr/>
          <p:nvPr/>
        </p:nvSpPr>
        <p:spPr>
          <a:xfrm>
            <a:off x="6490854" y="4765903"/>
            <a:ext cx="1081685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74" y="810261"/>
            <a:ext cx="8251719" cy="764540"/>
          </a:xfrm>
        </p:spPr>
        <p:txBody>
          <a:bodyPr>
            <a:normAutofit fontScale="90000"/>
          </a:bodyPr>
          <a:lstStyle/>
          <a:p>
            <a:r>
              <a:rPr lang="en-AU" dirty="0"/>
              <a:t>Who reads Wikipedia’s medical content?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i="0" dirty="0"/>
              <a:t>Fox S, Jones S. </a:t>
            </a:r>
            <a:r>
              <a:rPr lang="en-AU" dirty="0"/>
              <a:t>Pew Internet.</a:t>
            </a:r>
            <a:r>
              <a:rPr lang="en-AU" i="0" dirty="0"/>
              <a:t> 2009 | Hughes B, Joshi I, </a:t>
            </a:r>
            <a:r>
              <a:rPr lang="en-AU" i="0" dirty="0" err="1"/>
              <a:t>Lemonde</a:t>
            </a:r>
            <a:r>
              <a:rPr lang="en-AU" i="0" dirty="0"/>
              <a:t> H, Wareham J. </a:t>
            </a:r>
            <a:r>
              <a:rPr lang="en-AU" dirty="0" err="1"/>
              <a:t>Int</a:t>
            </a:r>
            <a:r>
              <a:rPr lang="en-AU" dirty="0"/>
              <a:t> J Med Inform </a:t>
            </a:r>
            <a:r>
              <a:rPr lang="en-AU" i="0" dirty="0"/>
              <a:t>2009 Oct;78(10):645-655 | </a:t>
            </a:r>
            <a:r>
              <a:rPr lang="en-AU" i="0" dirty="0" err="1"/>
              <a:t>Allahwala</a:t>
            </a:r>
            <a:r>
              <a:rPr lang="en-AU" i="0" dirty="0"/>
              <a:t> UK, </a:t>
            </a:r>
            <a:r>
              <a:rPr lang="en-AU" i="0" dirty="0" err="1"/>
              <a:t>Nadkarni</a:t>
            </a:r>
            <a:r>
              <a:rPr lang="en-AU" i="0" dirty="0"/>
              <a:t> A, </a:t>
            </a:r>
            <a:r>
              <a:rPr lang="en-AU" i="0" dirty="0" err="1"/>
              <a:t>Sebaratnam</a:t>
            </a:r>
            <a:r>
              <a:rPr lang="en-AU" i="0" dirty="0"/>
              <a:t> DF. </a:t>
            </a:r>
            <a:r>
              <a:rPr lang="en-AU" dirty="0"/>
              <a:t>Med Teach </a:t>
            </a:r>
            <a:r>
              <a:rPr lang="en-AU" i="0" dirty="0"/>
              <a:t>2013 Apr;35(4):337 | </a:t>
            </a:r>
            <a:r>
              <a:rPr lang="de-DE" i="0" dirty="0"/>
              <a:t>Nutzung von Social-Media-Diensten in der Wissenschaft 2017 Goportis – Leibniz-Bibliotheksverbund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7558454" y="1881642"/>
            <a:ext cx="1630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General</a:t>
            </a:r>
          </a:p>
          <a:p>
            <a:r>
              <a:rPr lang="en-AU" sz="2400" b="1" dirty="0"/>
              <a:t>public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50339" y="3858576"/>
            <a:ext cx="1637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Practicing doctors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8454" y="2882626"/>
            <a:ext cx="15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Medical students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C469E73-C68A-498E-909D-A2120EEB156B}"/>
              </a:ext>
            </a:extLst>
          </p:cNvPr>
          <p:cNvGrpSpPr/>
          <p:nvPr/>
        </p:nvGrpSpPr>
        <p:grpSpPr>
          <a:xfrm>
            <a:off x="488999" y="1911779"/>
            <a:ext cx="7083541" cy="783188"/>
            <a:chOff x="488999" y="2355125"/>
            <a:chExt cx="7083541" cy="783188"/>
          </a:xfrm>
          <a:solidFill>
            <a:schemeClr val="accent4">
              <a:lumMod val="75000"/>
            </a:schemeClr>
          </a:solidFill>
        </p:grpSpPr>
        <p:pic>
          <p:nvPicPr>
            <p:cNvPr id="8" name="Graphic 7" descr="User">
              <a:extLst>
                <a:ext uri="{FF2B5EF4-FFF2-40B4-BE49-F238E27FC236}">
                  <a16:creationId xmlns:a16="http://schemas.microsoft.com/office/drawing/2014/main" id="{911A61B9-35A0-4524-9D0C-3970E2495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8999" y="2355125"/>
              <a:ext cx="783188" cy="783188"/>
            </a:xfrm>
            <a:prstGeom prst="rect">
              <a:avLst/>
            </a:prstGeom>
          </p:spPr>
        </p:pic>
        <p:pic>
          <p:nvPicPr>
            <p:cNvPr id="23" name="Graphic 22" descr="User">
              <a:extLst>
                <a:ext uri="{FF2B5EF4-FFF2-40B4-BE49-F238E27FC236}">
                  <a16:creationId xmlns:a16="http://schemas.microsoft.com/office/drawing/2014/main" id="{6EF0B84A-1BCC-4332-B0BA-36EB9DFAD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89038" y="2355125"/>
              <a:ext cx="783188" cy="783188"/>
            </a:xfrm>
            <a:prstGeom prst="rect">
              <a:avLst/>
            </a:prstGeom>
          </p:spPr>
        </p:pic>
        <p:pic>
          <p:nvPicPr>
            <p:cNvPr id="24" name="Graphic 23" descr="User">
              <a:extLst>
                <a:ext uri="{FF2B5EF4-FFF2-40B4-BE49-F238E27FC236}">
                  <a16:creationId xmlns:a16="http://schemas.microsoft.com/office/drawing/2014/main" id="{CBCEA007-00B2-42E9-A477-F86CE493D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89077" y="2355125"/>
              <a:ext cx="783188" cy="783188"/>
            </a:xfrm>
            <a:prstGeom prst="rect">
              <a:avLst/>
            </a:prstGeom>
          </p:spPr>
        </p:pic>
        <p:pic>
          <p:nvPicPr>
            <p:cNvPr id="25" name="Graphic 24" descr="User">
              <a:extLst>
                <a:ext uri="{FF2B5EF4-FFF2-40B4-BE49-F238E27FC236}">
                  <a16:creationId xmlns:a16="http://schemas.microsoft.com/office/drawing/2014/main" id="{3548676C-AE00-4272-B1E8-C1D8009AE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89116" y="2355125"/>
              <a:ext cx="783188" cy="783188"/>
            </a:xfrm>
            <a:prstGeom prst="rect">
              <a:avLst/>
            </a:prstGeom>
          </p:spPr>
        </p:pic>
        <p:pic>
          <p:nvPicPr>
            <p:cNvPr id="26" name="Graphic 25" descr="User">
              <a:extLst>
                <a:ext uri="{FF2B5EF4-FFF2-40B4-BE49-F238E27FC236}">
                  <a16:creationId xmlns:a16="http://schemas.microsoft.com/office/drawing/2014/main" id="{4931FF19-8D5F-40F8-9218-BF1EEF104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89155" y="2355125"/>
              <a:ext cx="783188" cy="783188"/>
            </a:xfrm>
            <a:prstGeom prst="rect">
              <a:avLst/>
            </a:prstGeom>
          </p:spPr>
        </p:pic>
        <p:pic>
          <p:nvPicPr>
            <p:cNvPr id="27" name="Graphic 26" descr="User">
              <a:extLst>
                <a:ext uri="{FF2B5EF4-FFF2-40B4-BE49-F238E27FC236}">
                  <a16:creationId xmlns:a16="http://schemas.microsoft.com/office/drawing/2014/main" id="{F1135A94-2431-4B17-9480-56E452B8A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89194" y="2355125"/>
              <a:ext cx="783188" cy="783188"/>
            </a:xfrm>
            <a:prstGeom prst="rect">
              <a:avLst/>
            </a:prstGeom>
          </p:spPr>
        </p:pic>
        <p:pic>
          <p:nvPicPr>
            <p:cNvPr id="28" name="Graphic 27" descr="User">
              <a:extLst>
                <a:ext uri="{FF2B5EF4-FFF2-40B4-BE49-F238E27FC236}">
                  <a16:creationId xmlns:a16="http://schemas.microsoft.com/office/drawing/2014/main" id="{61BEC775-2705-4C5F-AAF3-CC449D225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89233" y="2355125"/>
              <a:ext cx="783188" cy="783188"/>
            </a:xfrm>
            <a:prstGeom prst="rect">
              <a:avLst/>
            </a:prstGeom>
          </p:spPr>
        </p:pic>
        <p:pic>
          <p:nvPicPr>
            <p:cNvPr id="29" name="Graphic 28" descr="User">
              <a:extLst>
                <a:ext uri="{FF2B5EF4-FFF2-40B4-BE49-F238E27FC236}">
                  <a16:creationId xmlns:a16="http://schemas.microsoft.com/office/drawing/2014/main" id="{670FB870-C279-4EC6-BB28-D89984010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89272" y="2355125"/>
              <a:ext cx="783188" cy="783188"/>
            </a:xfrm>
            <a:prstGeom prst="rect">
              <a:avLst/>
            </a:prstGeom>
          </p:spPr>
        </p:pic>
        <p:pic>
          <p:nvPicPr>
            <p:cNvPr id="30" name="Graphic 29" descr="User">
              <a:extLst>
                <a:ext uri="{FF2B5EF4-FFF2-40B4-BE49-F238E27FC236}">
                  <a16:creationId xmlns:a16="http://schemas.microsoft.com/office/drawing/2014/main" id="{4594F229-B7F2-4D08-9FD9-A60B21F44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89311" y="2355125"/>
              <a:ext cx="783188" cy="783188"/>
            </a:xfrm>
            <a:prstGeom prst="rect">
              <a:avLst/>
            </a:prstGeom>
          </p:spPr>
        </p:pic>
        <p:pic>
          <p:nvPicPr>
            <p:cNvPr id="31" name="Graphic 30" descr="User">
              <a:extLst>
                <a:ext uri="{FF2B5EF4-FFF2-40B4-BE49-F238E27FC236}">
                  <a16:creationId xmlns:a16="http://schemas.microsoft.com/office/drawing/2014/main" id="{E398EE62-4964-4523-B848-DDEBA1DF8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89352" y="2355125"/>
              <a:ext cx="783188" cy="783188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D9BF663-F863-43B5-90C0-C0565AAD2C6C}"/>
              </a:ext>
            </a:extLst>
          </p:cNvPr>
          <p:cNvGrpSpPr/>
          <p:nvPr/>
        </p:nvGrpSpPr>
        <p:grpSpPr>
          <a:xfrm>
            <a:off x="488999" y="2912762"/>
            <a:ext cx="7074382" cy="783188"/>
            <a:chOff x="488999" y="3620888"/>
            <a:chExt cx="7074382" cy="783188"/>
          </a:xfrm>
          <a:solidFill>
            <a:schemeClr val="accent3">
              <a:lumMod val="75000"/>
            </a:schemeClr>
          </a:solidFill>
        </p:grpSpPr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6E40FBD4-D1F8-488D-A2D3-7BFD083F3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8999" y="3620888"/>
              <a:ext cx="783188" cy="783188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BF105071-BE99-4285-A47E-5C2248E5D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87043" y="3620888"/>
              <a:ext cx="783188" cy="783188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9D483DFC-A2F2-45AE-A802-0324140DD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86065" y="3620888"/>
              <a:ext cx="783188" cy="783188"/>
            </a:xfrm>
            <a:prstGeom prst="rect">
              <a:avLst/>
            </a:prstGeom>
          </p:spPr>
        </p:pic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CB905109-31A1-49CB-BAA3-B23D21FFA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85087" y="3620888"/>
              <a:ext cx="783188" cy="783188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7BD2A5A6-A3A9-47C7-BFFC-6D3C0554E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84109" y="3620888"/>
              <a:ext cx="783188" cy="783188"/>
            </a:xfrm>
            <a:prstGeom prst="rect">
              <a:avLst/>
            </a:prstGeom>
          </p:spPr>
        </p:pic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6533BBBF-73F4-44AD-A965-30BF460C1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83131" y="3620888"/>
              <a:ext cx="783188" cy="783188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D457EECF-36E3-44F4-B933-61765EACA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82153" y="3620888"/>
              <a:ext cx="783188" cy="783188"/>
            </a:xfrm>
            <a:prstGeom prst="rect">
              <a:avLst/>
            </a:prstGeom>
          </p:spPr>
        </p:pic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11928984-78C3-4E7B-9702-34E3B1275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81175" y="3620888"/>
              <a:ext cx="783188" cy="783188"/>
            </a:xfrm>
            <a:prstGeom prst="rect">
              <a:avLst/>
            </a:prstGeom>
          </p:spPr>
        </p:pic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5087874A-E0AF-41D1-945E-CC6AAF67E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80193" y="3620888"/>
              <a:ext cx="783188" cy="783188"/>
            </a:xfrm>
            <a:prstGeom prst="rect">
              <a:avLst/>
            </a:prstGeom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55765899-E059-497B-9179-B40E3E7FC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88021" y="3620888"/>
              <a:ext cx="783188" cy="783188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3FD0590-DF6D-4B74-B5A7-C05C3E978A9D}"/>
              </a:ext>
            </a:extLst>
          </p:cNvPr>
          <p:cNvGrpSpPr/>
          <p:nvPr/>
        </p:nvGrpSpPr>
        <p:grpSpPr>
          <a:xfrm>
            <a:off x="556580" y="3919633"/>
            <a:ext cx="6978112" cy="707492"/>
            <a:chOff x="556580" y="5019839"/>
            <a:chExt cx="6978112" cy="707492"/>
          </a:xfrm>
          <a:solidFill>
            <a:srgbClr val="C00000"/>
          </a:solidFill>
        </p:grpSpPr>
        <p:pic>
          <p:nvPicPr>
            <p:cNvPr id="15" name="Graphic 14" descr="Stethoscope">
              <a:extLst>
                <a:ext uri="{FF2B5EF4-FFF2-40B4-BE49-F238E27FC236}">
                  <a16:creationId xmlns:a16="http://schemas.microsoft.com/office/drawing/2014/main" id="{21BBE836-812E-4511-9080-6482CA751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6580" y="5019839"/>
              <a:ext cx="707492" cy="707492"/>
            </a:xfrm>
            <a:prstGeom prst="rect">
              <a:avLst/>
            </a:prstGeom>
          </p:spPr>
        </p:pic>
        <p:pic>
          <p:nvPicPr>
            <p:cNvPr id="55" name="Graphic 54" descr="Stethoscope">
              <a:extLst>
                <a:ext uri="{FF2B5EF4-FFF2-40B4-BE49-F238E27FC236}">
                  <a16:creationId xmlns:a16="http://schemas.microsoft.com/office/drawing/2014/main" id="{B45A76B2-3203-407E-98A6-B740F8CD0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53316" y="5019839"/>
              <a:ext cx="707492" cy="707492"/>
            </a:xfrm>
            <a:prstGeom prst="rect">
              <a:avLst/>
            </a:prstGeom>
          </p:spPr>
        </p:pic>
        <p:pic>
          <p:nvPicPr>
            <p:cNvPr id="56" name="Graphic 55" descr="Stethoscope">
              <a:extLst>
                <a:ext uri="{FF2B5EF4-FFF2-40B4-BE49-F238E27FC236}">
                  <a16:creationId xmlns:a16="http://schemas.microsoft.com/office/drawing/2014/main" id="{199B93BE-C1B0-4A9F-A780-184BF5713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50052" y="5019839"/>
              <a:ext cx="707492" cy="707492"/>
            </a:xfrm>
            <a:prstGeom prst="rect">
              <a:avLst/>
            </a:prstGeom>
          </p:spPr>
        </p:pic>
        <p:pic>
          <p:nvPicPr>
            <p:cNvPr id="57" name="Graphic 56" descr="Stethoscope">
              <a:extLst>
                <a:ext uri="{FF2B5EF4-FFF2-40B4-BE49-F238E27FC236}">
                  <a16:creationId xmlns:a16="http://schemas.microsoft.com/office/drawing/2014/main" id="{C8D9B1C1-12AC-452B-B8C0-CAFAAA2C0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646788" y="5019839"/>
              <a:ext cx="707492" cy="707492"/>
            </a:xfrm>
            <a:prstGeom prst="rect">
              <a:avLst/>
            </a:prstGeom>
          </p:spPr>
        </p:pic>
        <p:pic>
          <p:nvPicPr>
            <p:cNvPr id="59" name="Graphic 58" descr="Stethoscope">
              <a:extLst>
                <a:ext uri="{FF2B5EF4-FFF2-40B4-BE49-F238E27FC236}">
                  <a16:creationId xmlns:a16="http://schemas.microsoft.com/office/drawing/2014/main" id="{E67F2294-CB6B-42ED-8D82-153F4596E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43524" y="5019839"/>
              <a:ext cx="707492" cy="707492"/>
            </a:xfrm>
            <a:prstGeom prst="rect">
              <a:avLst/>
            </a:prstGeom>
          </p:spPr>
        </p:pic>
        <p:pic>
          <p:nvPicPr>
            <p:cNvPr id="60" name="Graphic 59" descr="Stethoscope">
              <a:extLst>
                <a:ext uri="{FF2B5EF4-FFF2-40B4-BE49-F238E27FC236}">
                  <a16:creationId xmlns:a16="http://schemas.microsoft.com/office/drawing/2014/main" id="{D375ECEE-BB5B-4FFC-B9BA-3CEF5F5CC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40260" y="5019839"/>
              <a:ext cx="707492" cy="707492"/>
            </a:xfrm>
            <a:prstGeom prst="rect">
              <a:avLst/>
            </a:prstGeom>
          </p:spPr>
        </p:pic>
        <p:pic>
          <p:nvPicPr>
            <p:cNvPr id="61" name="Graphic 60" descr="Stethoscope">
              <a:extLst>
                <a:ext uri="{FF2B5EF4-FFF2-40B4-BE49-F238E27FC236}">
                  <a16:creationId xmlns:a16="http://schemas.microsoft.com/office/drawing/2014/main" id="{22A0F35C-A2A0-4A14-8863-695C4A91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36996" y="5019839"/>
              <a:ext cx="707492" cy="707492"/>
            </a:xfrm>
            <a:prstGeom prst="rect">
              <a:avLst/>
            </a:prstGeom>
          </p:spPr>
        </p:pic>
        <p:pic>
          <p:nvPicPr>
            <p:cNvPr id="62" name="Graphic 61" descr="Stethoscope">
              <a:extLst>
                <a:ext uri="{FF2B5EF4-FFF2-40B4-BE49-F238E27FC236}">
                  <a16:creationId xmlns:a16="http://schemas.microsoft.com/office/drawing/2014/main" id="{54F04314-6379-40EB-9D25-A06DAB3CB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33732" y="5019839"/>
              <a:ext cx="707492" cy="707492"/>
            </a:xfrm>
            <a:prstGeom prst="rect">
              <a:avLst/>
            </a:prstGeom>
          </p:spPr>
        </p:pic>
        <p:pic>
          <p:nvPicPr>
            <p:cNvPr id="63" name="Graphic 62" descr="Stethoscope">
              <a:extLst>
                <a:ext uri="{FF2B5EF4-FFF2-40B4-BE49-F238E27FC236}">
                  <a16:creationId xmlns:a16="http://schemas.microsoft.com/office/drawing/2014/main" id="{E28EAA89-F16C-4A66-AB95-BCA15D0C5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130468" y="5019839"/>
              <a:ext cx="707492" cy="707492"/>
            </a:xfrm>
            <a:prstGeom prst="rect">
              <a:avLst/>
            </a:prstGeom>
          </p:spPr>
        </p:pic>
        <p:pic>
          <p:nvPicPr>
            <p:cNvPr id="64" name="Graphic 63" descr="Stethoscope">
              <a:extLst>
                <a:ext uri="{FF2B5EF4-FFF2-40B4-BE49-F238E27FC236}">
                  <a16:creationId xmlns:a16="http://schemas.microsoft.com/office/drawing/2014/main" id="{6623230A-3C7A-4152-9E5B-7F25035A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827200" y="5019839"/>
              <a:ext cx="707492" cy="707492"/>
            </a:xfrm>
            <a:prstGeom prst="rect">
              <a:avLst/>
            </a:prstGeom>
          </p:spPr>
        </p:pic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64B55B2F-6249-4DC2-8708-73EFFAA83CB3}"/>
              </a:ext>
            </a:extLst>
          </p:cNvPr>
          <p:cNvSpPr/>
          <p:nvPr/>
        </p:nvSpPr>
        <p:spPr>
          <a:xfrm flipH="1">
            <a:off x="556580" y="1815407"/>
            <a:ext cx="3837426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AE752F2-9968-4560-974C-FB544F5B5B17}"/>
              </a:ext>
            </a:extLst>
          </p:cNvPr>
          <p:cNvSpPr/>
          <p:nvPr/>
        </p:nvSpPr>
        <p:spPr>
          <a:xfrm flipH="1">
            <a:off x="488999" y="2879726"/>
            <a:ext cx="6633319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1CE3EFF-2BEC-4541-BE08-E63F08C017F0}"/>
              </a:ext>
            </a:extLst>
          </p:cNvPr>
          <p:cNvSpPr/>
          <p:nvPr/>
        </p:nvSpPr>
        <p:spPr>
          <a:xfrm flipH="1">
            <a:off x="556580" y="3816745"/>
            <a:ext cx="4915842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2201A59-1190-424F-A8C1-FD9AFDEAD461}"/>
              </a:ext>
            </a:extLst>
          </p:cNvPr>
          <p:cNvSpPr/>
          <p:nvPr/>
        </p:nvSpPr>
        <p:spPr>
          <a:xfrm>
            <a:off x="4394006" y="1815407"/>
            <a:ext cx="3178534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22A0531-C0E1-4663-96AE-D6C43CD45134}"/>
              </a:ext>
            </a:extLst>
          </p:cNvPr>
          <p:cNvSpPr/>
          <p:nvPr/>
        </p:nvSpPr>
        <p:spPr>
          <a:xfrm>
            <a:off x="7122318" y="2879726"/>
            <a:ext cx="450221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C6E4A3A-A44A-40E8-8199-1853567E2220}"/>
              </a:ext>
            </a:extLst>
          </p:cNvPr>
          <p:cNvSpPr/>
          <p:nvPr/>
        </p:nvSpPr>
        <p:spPr>
          <a:xfrm>
            <a:off x="5472422" y="3816745"/>
            <a:ext cx="2100118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8C9607C-8F94-492F-8E2A-99A7E3F5F2C1}"/>
              </a:ext>
            </a:extLst>
          </p:cNvPr>
          <p:cNvSpPr txBox="1"/>
          <p:nvPr/>
        </p:nvSpPr>
        <p:spPr>
          <a:xfrm>
            <a:off x="7550339" y="4800806"/>
            <a:ext cx="1637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Research scientists</a:t>
            </a:r>
          </a:p>
        </p:txBody>
      </p:sp>
      <p:pic>
        <p:nvPicPr>
          <p:cNvPr id="68" name="Picture 10" descr="File:Wikipedia-W-visual-balanced.svg">
            <a:extLst>
              <a:ext uri="{FF2B5EF4-FFF2-40B4-BE49-F238E27FC236}">
                <a16:creationId xmlns:a16="http://schemas.microsoft.com/office/drawing/2014/main" id="{C588E0C8-0626-4CB7-B0FC-B7C871AEE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8CFDFD53-0AEB-4675-9E6E-180EB963728F}"/>
              </a:ext>
            </a:extLst>
          </p:cNvPr>
          <p:cNvSpPr txBox="1"/>
          <p:nvPr/>
        </p:nvSpPr>
        <p:spPr>
          <a:xfrm>
            <a:off x="3476626" y="5803601"/>
            <a:ext cx="533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400" b="1" dirty="0"/>
              <a:t>+ Patients, journalists, lawmakers, etc.</a:t>
            </a:r>
          </a:p>
        </p:txBody>
      </p:sp>
    </p:spTree>
    <p:extLst>
      <p:ext uri="{BB962C8B-B14F-4D97-AF65-F5344CB8AC3E}">
        <p14:creationId xmlns:p14="http://schemas.microsoft.com/office/powerpoint/2010/main" val="55280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65" grpId="0" animBg="1"/>
      <p:bldP spid="66" grpId="0" animBg="1"/>
      <p:bldP spid="67" grpId="0" animBg="1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4C028-C71A-4283-99C3-D1371072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Putting that in perspective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C2EA1-0D1D-42E9-9569-701A62E4F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876" y="1748641"/>
            <a:ext cx="6773576" cy="4431499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Suicide prevention</a:t>
            </a:r>
          </a:p>
          <a:p>
            <a:r>
              <a:rPr lang="en-AU" dirty="0"/>
              <a:t>Suicide among LGBT youth</a:t>
            </a:r>
          </a:p>
          <a:p>
            <a:r>
              <a:rPr lang="en-AU" dirty="0"/>
              <a:t>Postpartum depression</a:t>
            </a:r>
          </a:p>
          <a:p>
            <a:r>
              <a:rPr lang="en-GB" dirty="0"/>
              <a:t>Psychology of torture</a:t>
            </a:r>
          </a:p>
          <a:p>
            <a:r>
              <a:rPr lang="en-AU" dirty="0"/>
              <a:t>Dehumanization</a:t>
            </a:r>
          </a:p>
          <a:p>
            <a:r>
              <a:rPr lang="en-GB" dirty="0"/>
              <a:t>Family therapy</a:t>
            </a:r>
          </a:p>
          <a:p>
            <a:r>
              <a:rPr lang="en-AU" dirty="0"/>
              <a:t>Epidemiology of depression</a:t>
            </a:r>
          </a:p>
          <a:p>
            <a:r>
              <a:rPr lang="en-AU" dirty="0"/>
              <a:t>Digital media use and mental health</a:t>
            </a:r>
          </a:p>
          <a:p>
            <a:r>
              <a:rPr lang="en-AU" dirty="0"/>
              <a:t>Lithium (drug)</a:t>
            </a:r>
          </a:p>
          <a:p>
            <a:r>
              <a:rPr lang="en-AU" dirty="0"/>
              <a:t>Short-term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430A1-A194-4D4D-B838-40BBA501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3EFFB-3FE0-4B10-9EEC-42F5C27C1F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429CC550-5CC7-4A58-A9E5-182BAB5C4F79}"/>
              </a:ext>
            </a:extLst>
          </p:cNvPr>
          <p:cNvSpPr/>
          <p:nvPr/>
        </p:nvSpPr>
        <p:spPr>
          <a:xfrm>
            <a:off x="5357813" y="1814513"/>
            <a:ext cx="242887" cy="4276725"/>
          </a:xfrm>
          <a:prstGeom prst="rightBrace">
            <a:avLst>
              <a:gd name="adj1" fmla="val 85692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64415-5385-4FE5-9DA0-05E1872A07AB}"/>
              </a:ext>
            </a:extLst>
          </p:cNvPr>
          <p:cNvSpPr txBox="1"/>
          <p:nvPr/>
        </p:nvSpPr>
        <p:spPr>
          <a:xfrm>
            <a:off x="5794327" y="3502725"/>
            <a:ext cx="2749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100,000</a:t>
            </a:r>
            <a:r>
              <a:rPr lang="en-GB" sz="2400" dirty="0"/>
              <a:t> – 1,000,000 reads per year</a:t>
            </a:r>
            <a:endParaRPr lang="en-AU" sz="2400" dirty="0"/>
          </a:p>
        </p:txBody>
      </p:sp>
      <p:pic>
        <p:nvPicPr>
          <p:cNvPr id="8" name="Picture 7" descr="File:Wikipedia-W-visual-balanced.svg">
            <a:extLst>
              <a:ext uri="{FF2B5EF4-FFF2-40B4-BE49-F238E27FC236}">
                <a16:creationId xmlns:a16="http://schemas.microsoft.com/office/drawing/2014/main" id="{AA6FC8D1-30FB-4612-AC7A-2234BACF0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0285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Lecture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343884"/>
      </a:accent1>
      <a:accent2>
        <a:srgbClr val="9F1515"/>
      </a:accent2>
      <a:accent3>
        <a:srgbClr val="05754A"/>
      </a:accent3>
      <a:accent4>
        <a:srgbClr val="0000FF"/>
      </a:accent4>
      <a:accent5>
        <a:srgbClr val="FF0000"/>
      </a:accent5>
      <a:accent6>
        <a:srgbClr val="00D600"/>
      </a:accent6>
      <a:hlink>
        <a:srgbClr val="618097"/>
      </a:hlink>
      <a:folHlink>
        <a:srgbClr val="ABAFA5"/>
      </a:folHlink>
    </a:clrScheme>
    <a:fontScheme name="Lecture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21743</TotalTime>
  <Words>2867</Words>
  <Application>Microsoft Office PowerPoint</Application>
  <PresentationFormat>On-screen Show (4:3)</PresentationFormat>
  <Paragraphs>667</Paragraphs>
  <Slides>48</Slides>
  <Notes>24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Calibri</vt:lpstr>
      <vt:lpstr>Calibri Light</vt:lpstr>
      <vt:lpstr>Century Gothic</vt:lpstr>
      <vt:lpstr>Corbel</vt:lpstr>
      <vt:lpstr>Courier New</vt:lpstr>
      <vt:lpstr>Sorts Mill Goudy</vt:lpstr>
      <vt:lpstr>Trebuchet MS</vt:lpstr>
      <vt:lpstr>Wingdings 2</vt:lpstr>
      <vt:lpstr>View</vt:lpstr>
      <vt:lpstr>Worksheet</vt:lpstr>
      <vt:lpstr>Wikipedia as a key public health tool</vt:lpstr>
      <vt:lpstr>Why edit Wikipedia and sister projects?</vt:lpstr>
      <vt:lpstr>Outline</vt:lpstr>
      <vt:lpstr>Use of the internet for medical info</vt:lpstr>
      <vt:lpstr>Competing sources of medical information</vt:lpstr>
      <vt:lpstr>A brief history</vt:lpstr>
      <vt:lpstr>Who reads Wikipedia?</vt:lpstr>
      <vt:lpstr>Who reads Wikipedia’s medical content?</vt:lpstr>
      <vt:lpstr>Putting that in perspective</vt:lpstr>
      <vt:lpstr>Article quality: internal review</vt:lpstr>
      <vt:lpstr>Article quality: internal review</vt:lpstr>
      <vt:lpstr>Article quality: external review</vt:lpstr>
      <vt:lpstr>Who writes Wikipedia?</vt:lpstr>
      <vt:lpstr>How is Wikipedia ruled?</vt:lpstr>
      <vt:lpstr>Outline</vt:lpstr>
      <vt:lpstr>Signing up</vt:lpstr>
      <vt:lpstr>The two ways to edit</vt:lpstr>
      <vt:lpstr>The two ways to edit</vt:lpstr>
      <vt:lpstr>Talk pages</vt:lpstr>
      <vt:lpstr>Useful peripheral features</vt:lpstr>
      <vt:lpstr>Creating a new article</vt:lpstr>
      <vt:lpstr>Copyright</vt:lpstr>
      <vt:lpstr>Outline</vt:lpstr>
      <vt:lpstr>Similarities to academic writing</vt:lpstr>
      <vt:lpstr>A brief sidenote on shortcuts [[WP:CUTS]]</vt:lpstr>
      <vt:lpstr>Differences to academic writing</vt:lpstr>
      <vt:lpstr>Differences (content &amp; format)</vt:lpstr>
      <vt:lpstr>Differences (references &amp; quality)</vt:lpstr>
      <vt:lpstr>Differences (peers &amp; collaboration)</vt:lpstr>
      <vt:lpstr>Outline</vt:lpstr>
      <vt:lpstr>PowerPoint Presentation</vt:lpstr>
      <vt:lpstr>A massive media repository</vt:lpstr>
      <vt:lpstr>The future of data</vt:lpstr>
      <vt:lpstr>Wikiversity</vt:lpstr>
      <vt:lpstr>Bridging the academic divide</vt:lpstr>
      <vt:lpstr>Academic and Wikipedic versions</vt:lpstr>
      <vt:lpstr>International projects</vt:lpstr>
      <vt:lpstr>Project and collaboration formats</vt:lpstr>
      <vt:lpstr>Outline</vt:lpstr>
      <vt:lpstr>Community</vt:lpstr>
      <vt:lpstr>WikiProject Psychology [[WP:PSY]]</vt:lpstr>
      <vt:lpstr>Further help</vt:lpstr>
      <vt:lpstr>PowerPoint Presentation</vt:lpstr>
      <vt:lpstr>Tools</vt:lpstr>
      <vt:lpstr>Community</vt:lpstr>
      <vt:lpstr>Who writes Wikipedia?</vt:lpstr>
      <vt:lpstr>A WikiJournal’s publishing flow</vt:lpstr>
      <vt:lpstr>A WikiJournal’s publishing flow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‘evolution’</dc:title>
  <dc:creator>T. Shafee</dc:creator>
  <cp:lastModifiedBy>Katrina Alcorn</cp:lastModifiedBy>
  <cp:revision>1283</cp:revision>
  <dcterms:created xsi:type="dcterms:W3CDTF">2015-02-01T22:48:39Z</dcterms:created>
  <dcterms:modified xsi:type="dcterms:W3CDTF">2019-08-09T22:24:30Z</dcterms:modified>
</cp:coreProperties>
</file>