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5" r:id="rId5"/>
    <p:sldId id="260" r:id="rId6"/>
    <p:sldId id="259" r:id="rId7"/>
    <p:sldId id="262" r:id="rId8"/>
    <p:sldId id="299" r:id="rId9"/>
    <p:sldId id="300" r:id="rId10"/>
    <p:sldId id="261" r:id="rId11"/>
    <p:sldId id="264" r:id="rId12"/>
    <p:sldId id="26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79" r:id="rId26"/>
    <p:sldId id="280" r:id="rId27"/>
    <p:sldId id="282" r:id="rId28"/>
    <p:sldId id="283" r:id="rId29"/>
    <p:sldId id="284" r:id="rId30"/>
    <p:sldId id="281" r:id="rId31"/>
    <p:sldId id="285" r:id="rId32"/>
    <p:sldId id="303" r:id="rId33"/>
    <p:sldId id="304" r:id="rId34"/>
    <p:sldId id="286" r:id="rId35"/>
    <p:sldId id="287" r:id="rId36"/>
    <p:sldId id="288" r:id="rId37"/>
    <p:sldId id="297" r:id="rId38"/>
    <p:sldId id="289" r:id="rId39"/>
    <p:sldId id="290" r:id="rId40"/>
    <p:sldId id="296" r:id="rId41"/>
    <p:sldId id="306" r:id="rId42"/>
    <p:sldId id="291" r:id="rId43"/>
    <p:sldId id="292" r:id="rId44"/>
    <p:sldId id="298" r:id="rId45"/>
    <p:sldId id="293" r:id="rId46"/>
    <p:sldId id="301" r:id="rId47"/>
    <p:sldId id="302" r:id="rId48"/>
    <p:sldId id="305" r:id="rId49"/>
    <p:sldId id="294" r:id="rId5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0735" autoAdjust="0"/>
    <p:restoredTop sz="9466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0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C2681D-DD12-4C4A-8816-113BB4C19AC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4BA09FB-D9A8-414F-9E64-C0EDC830EFA5}">
      <dgm:prSet phldrT="[Texte]"/>
      <dgm:spPr/>
      <dgm:t>
        <a:bodyPr/>
        <a:lstStyle/>
        <a:p>
          <a:r>
            <a:rPr lang="fr-FR" b="1" u="sng" dirty="0"/>
            <a:t>Natural </a:t>
          </a:r>
          <a:r>
            <a:rPr lang="fr-FR" b="1" u="sng" dirty="0" err="1"/>
            <a:t>Language</a:t>
          </a:r>
          <a:r>
            <a:rPr lang="fr-FR" b="1" u="sng" dirty="0"/>
            <a:t> </a:t>
          </a:r>
          <a:r>
            <a:rPr lang="fr-FR" b="1" u="sng" dirty="0" err="1"/>
            <a:t>Processing</a:t>
          </a:r>
          <a:endParaRPr lang="fr-FR" b="1" u="sng" dirty="0"/>
        </a:p>
      </dgm:t>
    </dgm:pt>
    <dgm:pt modelId="{064358C6-9013-4478-A9E6-E0FE36E63CD4}" type="parTrans" cxnId="{0F16E7C9-A9C9-4913-9984-EC8F117B6265}">
      <dgm:prSet/>
      <dgm:spPr/>
      <dgm:t>
        <a:bodyPr/>
        <a:lstStyle/>
        <a:p>
          <a:endParaRPr lang="fr-FR"/>
        </a:p>
      </dgm:t>
    </dgm:pt>
    <dgm:pt modelId="{718AC236-BB0E-4E10-8680-217DAE9C3334}" type="sibTrans" cxnId="{0F16E7C9-A9C9-4913-9984-EC8F117B6265}">
      <dgm:prSet/>
      <dgm:spPr/>
      <dgm:t>
        <a:bodyPr/>
        <a:lstStyle/>
        <a:p>
          <a:endParaRPr lang="fr-FR"/>
        </a:p>
      </dgm:t>
    </dgm:pt>
    <dgm:pt modelId="{DD2F304A-B76E-46A2-BBB2-3FA1C5F0DCA7}">
      <dgm:prSet phldrT="[Texte]"/>
      <dgm:spPr/>
      <dgm:t>
        <a:bodyPr/>
        <a:lstStyle/>
        <a:p>
          <a:r>
            <a:rPr lang="fr-FR" b="1" dirty="0" err="1"/>
            <a:t>Language</a:t>
          </a:r>
          <a:r>
            <a:rPr lang="fr-FR" b="1" dirty="0"/>
            <a:t> </a:t>
          </a:r>
          <a:r>
            <a:rPr lang="fr-FR" b="1" dirty="0" err="1"/>
            <a:t>Resources</a:t>
          </a:r>
          <a:endParaRPr lang="fr-FR" b="1" dirty="0"/>
        </a:p>
        <a:p>
          <a:r>
            <a:rPr lang="fr-FR" dirty="0" err="1"/>
            <a:t>Providing</a:t>
          </a:r>
          <a:r>
            <a:rPr lang="fr-FR" dirty="0"/>
            <a:t> the </a:t>
          </a:r>
          <a:r>
            <a:rPr lang="fr-FR" dirty="0" err="1"/>
            <a:t>needed</a:t>
          </a:r>
          <a:r>
            <a:rPr lang="fr-FR" dirty="0"/>
            <a:t>  </a:t>
          </a:r>
          <a:r>
            <a:rPr lang="fr-FR" dirty="0" err="1"/>
            <a:t>reference</a:t>
          </a:r>
          <a:r>
            <a:rPr lang="fr-FR" dirty="0"/>
            <a:t> information to </a:t>
          </a:r>
          <a:r>
            <a:rPr lang="fr-FR" dirty="0" err="1"/>
            <a:t>tools</a:t>
          </a:r>
          <a:r>
            <a:rPr lang="fr-FR" dirty="0"/>
            <a:t> (</a:t>
          </a:r>
          <a:r>
            <a:rPr lang="fr-FR" dirty="0" err="1"/>
            <a:t>Morphological</a:t>
          </a:r>
          <a:r>
            <a:rPr lang="fr-FR" dirty="0"/>
            <a:t> or </a:t>
          </a:r>
          <a:r>
            <a:rPr lang="fr-FR" dirty="0" err="1"/>
            <a:t>Phonological</a:t>
          </a:r>
          <a:r>
            <a:rPr lang="fr-FR" dirty="0"/>
            <a:t> </a:t>
          </a:r>
          <a:r>
            <a:rPr lang="fr-FR" dirty="0" err="1"/>
            <a:t>features</a:t>
          </a:r>
          <a:r>
            <a:rPr lang="fr-FR" dirty="0"/>
            <a:t> of the </a:t>
          </a:r>
          <a:r>
            <a:rPr lang="fr-FR" dirty="0" err="1"/>
            <a:t>language</a:t>
          </a:r>
          <a:r>
            <a:rPr lang="fr-FR" dirty="0"/>
            <a:t> of the input) </a:t>
          </a:r>
          <a:r>
            <a:rPr lang="fr-FR" dirty="0" err="1"/>
            <a:t>so</a:t>
          </a:r>
          <a:r>
            <a:rPr lang="fr-FR" dirty="0"/>
            <a:t> </a:t>
          </a:r>
          <a:r>
            <a:rPr lang="fr-FR" dirty="0" err="1"/>
            <a:t>that</a:t>
          </a:r>
          <a:r>
            <a:rPr lang="fr-FR" dirty="0"/>
            <a:t> </a:t>
          </a:r>
          <a:r>
            <a:rPr lang="fr-FR" dirty="0" err="1"/>
            <a:t>tools</a:t>
          </a:r>
          <a:r>
            <a:rPr lang="fr-FR" dirty="0"/>
            <a:t> </a:t>
          </a:r>
          <a:r>
            <a:rPr lang="fr-FR" dirty="0" err="1"/>
            <a:t>can</a:t>
          </a:r>
          <a:r>
            <a:rPr lang="fr-FR" dirty="0"/>
            <a:t> </a:t>
          </a:r>
          <a:r>
            <a:rPr lang="fr-FR" dirty="0" err="1"/>
            <a:t>work</a:t>
          </a:r>
          <a:endParaRPr lang="fr-FR" dirty="0"/>
        </a:p>
      </dgm:t>
    </dgm:pt>
    <dgm:pt modelId="{4CD22E34-AC58-407C-A6EE-19F51F0F6ACF}" type="parTrans" cxnId="{13459A1F-BD84-4E6B-8882-D03FBC87C4C6}">
      <dgm:prSet/>
      <dgm:spPr/>
      <dgm:t>
        <a:bodyPr/>
        <a:lstStyle/>
        <a:p>
          <a:endParaRPr lang="fr-FR"/>
        </a:p>
      </dgm:t>
    </dgm:pt>
    <dgm:pt modelId="{58632589-DC7C-4377-A6DB-194FD79ECB9E}" type="sibTrans" cxnId="{13459A1F-BD84-4E6B-8882-D03FBC87C4C6}">
      <dgm:prSet/>
      <dgm:spPr/>
      <dgm:t>
        <a:bodyPr/>
        <a:lstStyle/>
        <a:p>
          <a:endParaRPr lang="fr-FR"/>
        </a:p>
      </dgm:t>
    </dgm:pt>
    <dgm:pt modelId="{C9372141-C49E-46D4-8D38-0A4D91B6473A}">
      <dgm:prSet phldrT="[Texte]"/>
      <dgm:spPr/>
      <dgm:t>
        <a:bodyPr/>
        <a:lstStyle/>
        <a:p>
          <a:r>
            <a:rPr lang="fr-FR" b="1" dirty="0" err="1"/>
            <a:t>Computational</a:t>
          </a:r>
          <a:r>
            <a:rPr lang="fr-FR" b="1" dirty="0"/>
            <a:t> Tools</a:t>
          </a:r>
        </a:p>
        <a:p>
          <a:r>
            <a:rPr lang="fr-FR" dirty="0"/>
            <a:t>Able to </a:t>
          </a:r>
          <a:r>
            <a:rPr lang="fr-FR" dirty="0" err="1"/>
            <a:t>perform</a:t>
          </a:r>
          <a:r>
            <a:rPr lang="fr-FR" dirty="0"/>
            <a:t> the </a:t>
          </a:r>
          <a:r>
            <a:rPr lang="fr-FR" dirty="0" err="1"/>
            <a:t>required</a:t>
          </a:r>
          <a:r>
            <a:rPr lang="fr-FR" dirty="0"/>
            <a:t> </a:t>
          </a:r>
          <a:r>
            <a:rPr lang="fr-FR" dirty="0" err="1"/>
            <a:t>linguistic</a:t>
          </a:r>
          <a:r>
            <a:rPr lang="fr-FR" dirty="0"/>
            <a:t> </a:t>
          </a:r>
          <a:r>
            <a:rPr lang="fr-FR" dirty="0" err="1"/>
            <a:t>analysis</a:t>
          </a:r>
          <a:r>
            <a:rPr lang="fr-FR" dirty="0"/>
            <a:t> and </a:t>
          </a:r>
          <a:r>
            <a:rPr lang="fr-FR" dirty="0" err="1"/>
            <a:t>processing</a:t>
          </a:r>
          <a:r>
            <a:rPr lang="fr-FR" dirty="0"/>
            <a:t> on the input</a:t>
          </a:r>
        </a:p>
      </dgm:t>
    </dgm:pt>
    <dgm:pt modelId="{902137EC-9F3D-4097-B504-8C3C96E70845}" type="parTrans" cxnId="{BE7326BD-0749-4FF9-896D-38FD9D74C392}">
      <dgm:prSet/>
      <dgm:spPr/>
      <dgm:t>
        <a:bodyPr/>
        <a:lstStyle/>
        <a:p>
          <a:endParaRPr lang="fr-FR"/>
        </a:p>
      </dgm:t>
    </dgm:pt>
    <dgm:pt modelId="{F6F7C412-E09E-47FB-90CD-AF2A9CCA6EC9}" type="sibTrans" cxnId="{BE7326BD-0749-4FF9-896D-38FD9D74C392}">
      <dgm:prSet/>
      <dgm:spPr/>
      <dgm:t>
        <a:bodyPr/>
        <a:lstStyle/>
        <a:p>
          <a:endParaRPr lang="fr-FR"/>
        </a:p>
      </dgm:t>
    </dgm:pt>
    <dgm:pt modelId="{2711C45C-2667-4DF9-915A-29E92B39EF64}" type="pres">
      <dgm:prSet presAssocID="{B2C2681D-DD12-4C4A-8816-113BB4C19AC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8C910F6-440C-4E6C-AB4D-52EDC3340267}" type="pres">
      <dgm:prSet presAssocID="{24BA09FB-D9A8-414F-9E64-C0EDC830EF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1190A7-FB3F-4D96-B455-34AD212524F6}" type="pres">
      <dgm:prSet presAssocID="{718AC236-BB0E-4E10-8680-217DAE9C3334}" presName="sibTrans" presStyleLbl="sibTrans2D1" presStyleIdx="0" presStyleCnt="3"/>
      <dgm:spPr/>
      <dgm:t>
        <a:bodyPr/>
        <a:lstStyle/>
        <a:p>
          <a:endParaRPr lang="fr-FR"/>
        </a:p>
      </dgm:t>
    </dgm:pt>
    <dgm:pt modelId="{3C2AFFF0-1886-4F38-B946-B411707CE6C5}" type="pres">
      <dgm:prSet presAssocID="{718AC236-BB0E-4E10-8680-217DAE9C3334}" presName="connectorText" presStyleLbl="sibTrans2D1" presStyleIdx="0" presStyleCnt="3"/>
      <dgm:spPr/>
      <dgm:t>
        <a:bodyPr/>
        <a:lstStyle/>
        <a:p>
          <a:endParaRPr lang="fr-FR"/>
        </a:p>
      </dgm:t>
    </dgm:pt>
    <dgm:pt modelId="{13B05E5F-DDCB-4D13-A281-E7EFF88E5BEF}" type="pres">
      <dgm:prSet presAssocID="{DD2F304A-B76E-46A2-BBB2-3FA1C5F0DCA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DCB02A-08E4-44D6-93A5-1BDF94928C9F}" type="pres">
      <dgm:prSet presAssocID="{58632589-DC7C-4377-A6DB-194FD79ECB9E}" presName="sibTrans" presStyleLbl="sibTrans2D1" presStyleIdx="1" presStyleCnt="3"/>
      <dgm:spPr/>
      <dgm:t>
        <a:bodyPr/>
        <a:lstStyle/>
        <a:p>
          <a:endParaRPr lang="fr-FR"/>
        </a:p>
      </dgm:t>
    </dgm:pt>
    <dgm:pt modelId="{6833F663-ABF8-48AD-AF07-A0BAFF47E8FF}" type="pres">
      <dgm:prSet presAssocID="{58632589-DC7C-4377-A6DB-194FD79ECB9E}" presName="connectorText" presStyleLbl="sibTrans2D1" presStyleIdx="1" presStyleCnt="3"/>
      <dgm:spPr/>
      <dgm:t>
        <a:bodyPr/>
        <a:lstStyle/>
        <a:p>
          <a:endParaRPr lang="fr-FR"/>
        </a:p>
      </dgm:t>
    </dgm:pt>
    <dgm:pt modelId="{9BD30CC8-27C0-4000-B8B6-F8D23F36D106}" type="pres">
      <dgm:prSet presAssocID="{C9372141-C49E-46D4-8D38-0A4D91B6473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52B963-DBF0-4A72-A85B-633F568B2041}" type="pres">
      <dgm:prSet presAssocID="{F6F7C412-E09E-47FB-90CD-AF2A9CCA6EC9}" presName="sibTrans" presStyleLbl="sibTrans2D1" presStyleIdx="2" presStyleCnt="3"/>
      <dgm:spPr/>
      <dgm:t>
        <a:bodyPr/>
        <a:lstStyle/>
        <a:p>
          <a:endParaRPr lang="fr-FR"/>
        </a:p>
      </dgm:t>
    </dgm:pt>
    <dgm:pt modelId="{B2921AED-2F8D-4687-A013-90A9B69CE1C6}" type="pres">
      <dgm:prSet presAssocID="{F6F7C412-E09E-47FB-90CD-AF2A9CCA6EC9}" presName="connectorText" presStyleLbl="sibTrans2D1" presStyleIdx="2" presStyleCnt="3"/>
      <dgm:spPr/>
      <dgm:t>
        <a:bodyPr/>
        <a:lstStyle/>
        <a:p>
          <a:endParaRPr lang="fr-FR"/>
        </a:p>
      </dgm:t>
    </dgm:pt>
  </dgm:ptLst>
  <dgm:cxnLst>
    <dgm:cxn modelId="{21C0F3F0-CE36-4644-9981-96EDE7A413A1}" type="presOf" srcId="{B2C2681D-DD12-4C4A-8816-113BB4C19AC6}" destId="{2711C45C-2667-4DF9-915A-29E92B39EF64}" srcOrd="0" destOrd="0" presId="urn:microsoft.com/office/officeart/2005/8/layout/cycle7"/>
    <dgm:cxn modelId="{0F16E7C9-A9C9-4913-9984-EC8F117B6265}" srcId="{B2C2681D-DD12-4C4A-8816-113BB4C19AC6}" destId="{24BA09FB-D9A8-414F-9E64-C0EDC830EFA5}" srcOrd="0" destOrd="0" parTransId="{064358C6-9013-4478-A9E6-E0FE36E63CD4}" sibTransId="{718AC236-BB0E-4E10-8680-217DAE9C3334}"/>
    <dgm:cxn modelId="{1E8E6393-08BC-4DD1-AF47-21BAA1B10017}" type="presOf" srcId="{718AC236-BB0E-4E10-8680-217DAE9C3334}" destId="{3C2AFFF0-1886-4F38-B946-B411707CE6C5}" srcOrd="1" destOrd="0" presId="urn:microsoft.com/office/officeart/2005/8/layout/cycle7"/>
    <dgm:cxn modelId="{BE7326BD-0749-4FF9-896D-38FD9D74C392}" srcId="{B2C2681D-DD12-4C4A-8816-113BB4C19AC6}" destId="{C9372141-C49E-46D4-8D38-0A4D91B6473A}" srcOrd="2" destOrd="0" parTransId="{902137EC-9F3D-4097-B504-8C3C96E70845}" sibTransId="{F6F7C412-E09E-47FB-90CD-AF2A9CCA6EC9}"/>
    <dgm:cxn modelId="{8332CD1B-28CD-4CCD-AF9E-C57DEF2D2C2D}" type="presOf" srcId="{24BA09FB-D9A8-414F-9E64-C0EDC830EFA5}" destId="{C8C910F6-440C-4E6C-AB4D-52EDC3340267}" srcOrd="0" destOrd="0" presId="urn:microsoft.com/office/officeart/2005/8/layout/cycle7"/>
    <dgm:cxn modelId="{387B96E4-C161-4B47-896A-6A74567CA669}" type="presOf" srcId="{F6F7C412-E09E-47FB-90CD-AF2A9CCA6EC9}" destId="{B2921AED-2F8D-4687-A013-90A9B69CE1C6}" srcOrd="1" destOrd="0" presId="urn:microsoft.com/office/officeart/2005/8/layout/cycle7"/>
    <dgm:cxn modelId="{69A55948-C7B0-43B5-B6E7-AF31E7B8BF36}" type="presOf" srcId="{DD2F304A-B76E-46A2-BBB2-3FA1C5F0DCA7}" destId="{13B05E5F-DDCB-4D13-A281-E7EFF88E5BEF}" srcOrd="0" destOrd="0" presId="urn:microsoft.com/office/officeart/2005/8/layout/cycle7"/>
    <dgm:cxn modelId="{01E8BA09-F399-4043-BE6A-38E7CAD9170F}" type="presOf" srcId="{58632589-DC7C-4377-A6DB-194FD79ECB9E}" destId="{A7DCB02A-08E4-44D6-93A5-1BDF94928C9F}" srcOrd="0" destOrd="0" presId="urn:microsoft.com/office/officeart/2005/8/layout/cycle7"/>
    <dgm:cxn modelId="{5E836D12-B718-45DB-93E3-9C3492AAF2D8}" type="presOf" srcId="{F6F7C412-E09E-47FB-90CD-AF2A9CCA6EC9}" destId="{D252B963-DBF0-4A72-A85B-633F568B2041}" srcOrd="0" destOrd="0" presId="urn:microsoft.com/office/officeart/2005/8/layout/cycle7"/>
    <dgm:cxn modelId="{13459A1F-BD84-4E6B-8882-D03FBC87C4C6}" srcId="{B2C2681D-DD12-4C4A-8816-113BB4C19AC6}" destId="{DD2F304A-B76E-46A2-BBB2-3FA1C5F0DCA7}" srcOrd="1" destOrd="0" parTransId="{4CD22E34-AC58-407C-A6EE-19F51F0F6ACF}" sibTransId="{58632589-DC7C-4377-A6DB-194FD79ECB9E}"/>
    <dgm:cxn modelId="{CCA93B0D-A3C1-4DF7-9B0B-984E77769107}" type="presOf" srcId="{C9372141-C49E-46D4-8D38-0A4D91B6473A}" destId="{9BD30CC8-27C0-4000-B8B6-F8D23F36D106}" srcOrd="0" destOrd="0" presId="urn:microsoft.com/office/officeart/2005/8/layout/cycle7"/>
    <dgm:cxn modelId="{A5C2EEA7-BE9D-40BE-A268-84C207C7B9B2}" type="presOf" srcId="{718AC236-BB0E-4E10-8680-217DAE9C3334}" destId="{551190A7-FB3F-4D96-B455-34AD212524F6}" srcOrd="0" destOrd="0" presId="urn:microsoft.com/office/officeart/2005/8/layout/cycle7"/>
    <dgm:cxn modelId="{F984E6B8-9681-4B67-AE50-B42FD508BF7B}" type="presOf" srcId="{58632589-DC7C-4377-A6DB-194FD79ECB9E}" destId="{6833F663-ABF8-48AD-AF07-A0BAFF47E8FF}" srcOrd="1" destOrd="0" presId="urn:microsoft.com/office/officeart/2005/8/layout/cycle7"/>
    <dgm:cxn modelId="{BCB52696-1F73-4108-8141-ECB6A7FF33AD}" type="presParOf" srcId="{2711C45C-2667-4DF9-915A-29E92B39EF64}" destId="{C8C910F6-440C-4E6C-AB4D-52EDC3340267}" srcOrd="0" destOrd="0" presId="urn:microsoft.com/office/officeart/2005/8/layout/cycle7"/>
    <dgm:cxn modelId="{54CA2A2B-2731-44BF-8AC9-F5E8617599CF}" type="presParOf" srcId="{2711C45C-2667-4DF9-915A-29E92B39EF64}" destId="{551190A7-FB3F-4D96-B455-34AD212524F6}" srcOrd="1" destOrd="0" presId="urn:microsoft.com/office/officeart/2005/8/layout/cycle7"/>
    <dgm:cxn modelId="{3606906C-15C4-42DA-AEF5-4BF49BBA05B8}" type="presParOf" srcId="{551190A7-FB3F-4D96-B455-34AD212524F6}" destId="{3C2AFFF0-1886-4F38-B946-B411707CE6C5}" srcOrd="0" destOrd="0" presId="urn:microsoft.com/office/officeart/2005/8/layout/cycle7"/>
    <dgm:cxn modelId="{91D43B2B-743C-4BB1-9257-ECBD2495BE6C}" type="presParOf" srcId="{2711C45C-2667-4DF9-915A-29E92B39EF64}" destId="{13B05E5F-DDCB-4D13-A281-E7EFF88E5BEF}" srcOrd="2" destOrd="0" presId="urn:microsoft.com/office/officeart/2005/8/layout/cycle7"/>
    <dgm:cxn modelId="{AC8C64B7-2ECF-4A20-9F13-512D7931D8B7}" type="presParOf" srcId="{2711C45C-2667-4DF9-915A-29E92B39EF64}" destId="{A7DCB02A-08E4-44D6-93A5-1BDF94928C9F}" srcOrd="3" destOrd="0" presId="urn:microsoft.com/office/officeart/2005/8/layout/cycle7"/>
    <dgm:cxn modelId="{99BF256D-3125-4B3B-8323-D07307C36023}" type="presParOf" srcId="{A7DCB02A-08E4-44D6-93A5-1BDF94928C9F}" destId="{6833F663-ABF8-48AD-AF07-A0BAFF47E8FF}" srcOrd="0" destOrd="0" presId="urn:microsoft.com/office/officeart/2005/8/layout/cycle7"/>
    <dgm:cxn modelId="{C63C0BA2-99D0-4188-BD1A-C11F86E41126}" type="presParOf" srcId="{2711C45C-2667-4DF9-915A-29E92B39EF64}" destId="{9BD30CC8-27C0-4000-B8B6-F8D23F36D106}" srcOrd="4" destOrd="0" presId="urn:microsoft.com/office/officeart/2005/8/layout/cycle7"/>
    <dgm:cxn modelId="{2BA0B44E-3543-4967-B4CB-9555672A8E74}" type="presParOf" srcId="{2711C45C-2667-4DF9-915A-29E92B39EF64}" destId="{D252B963-DBF0-4A72-A85B-633F568B2041}" srcOrd="5" destOrd="0" presId="urn:microsoft.com/office/officeart/2005/8/layout/cycle7"/>
    <dgm:cxn modelId="{1CC1C6DC-798C-4118-A989-5D224133702D}" type="presParOf" srcId="{D252B963-DBF0-4A72-A85B-633F568B2041}" destId="{B2921AED-2F8D-4687-A013-90A9B69CE1C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959B24-81A8-4E02-A0C1-667AE50D802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13614A1-5185-4E9C-84CC-6C2B7C29D181}">
      <dgm:prSet phldrT="[Texte]"/>
      <dgm:spPr/>
      <dgm:t>
        <a:bodyPr/>
        <a:lstStyle/>
        <a:p>
          <a:r>
            <a:rPr lang="fr-FR" dirty="0"/>
            <a:t>First </a:t>
          </a:r>
          <a:r>
            <a:rPr lang="fr-FR" dirty="0" err="1"/>
            <a:t>generation</a:t>
          </a:r>
          <a:r>
            <a:rPr lang="fr-FR" dirty="0"/>
            <a:t>: simple </a:t>
          </a:r>
          <a:r>
            <a:rPr lang="fr-FR" dirty="0" err="1"/>
            <a:t>resources</a:t>
          </a:r>
          <a:endParaRPr lang="fr-FR" dirty="0"/>
        </a:p>
      </dgm:t>
    </dgm:pt>
    <dgm:pt modelId="{9580F8DA-3DEE-43E5-96DB-41C541F9EDC6}" type="parTrans" cxnId="{ECC3937C-92AA-470F-9AD5-3D7291C7CC45}">
      <dgm:prSet/>
      <dgm:spPr/>
      <dgm:t>
        <a:bodyPr/>
        <a:lstStyle/>
        <a:p>
          <a:endParaRPr lang="fr-FR"/>
        </a:p>
      </dgm:t>
    </dgm:pt>
    <dgm:pt modelId="{F12100DB-6C25-4C2B-81AF-AC1146AE21FD}" type="sibTrans" cxnId="{ECC3937C-92AA-470F-9AD5-3D7291C7CC45}">
      <dgm:prSet/>
      <dgm:spPr/>
      <dgm:t>
        <a:bodyPr/>
        <a:lstStyle/>
        <a:p>
          <a:endParaRPr lang="fr-FR"/>
        </a:p>
      </dgm:t>
    </dgm:pt>
    <dgm:pt modelId="{C2629626-AC92-48B7-B040-86BD9C22E939}">
      <dgm:prSet phldrT="[Texte]"/>
      <dgm:spPr/>
      <dgm:t>
        <a:bodyPr/>
        <a:lstStyle/>
        <a:p>
          <a:r>
            <a:rPr lang="fr-FR" dirty="0" err="1"/>
            <a:t>Corpuses</a:t>
          </a:r>
          <a:r>
            <a:rPr lang="fr-FR" dirty="0"/>
            <a:t> and </a:t>
          </a:r>
          <a:r>
            <a:rPr lang="fr-FR" dirty="0" err="1"/>
            <a:t>raw</a:t>
          </a:r>
          <a:r>
            <a:rPr lang="fr-FR" dirty="0"/>
            <a:t> data</a:t>
          </a:r>
        </a:p>
      </dgm:t>
    </dgm:pt>
    <dgm:pt modelId="{0CE01179-1B54-4992-888B-54C3E614F18E}" type="parTrans" cxnId="{853E8C4C-A419-410C-A44C-05A12B181A09}">
      <dgm:prSet/>
      <dgm:spPr/>
      <dgm:t>
        <a:bodyPr/>
        <a:lstStyle/>
        <a:p>
          <a:endParaRPr lang="fr-FR"/>
        </a:p>
      </dgm:t>
    </dgm:pt>
    <dgm:pt modelId="{8B6318E4-F682-48ED-818E-DC78528CBD68}" type="sibTrans" cxnId="{853E8C4C-A419-410C-A44C-05A12B181A09}">
      <dgm:prSet/>
      <dgm:spPr/>
      <dgm:t>
        <a:bodyPr/>
        <a:lstStyle/>
        <a:p>
          <a:endParaRPr lang="fr-FR"/>
        </a:p>
      </dgm:t>
    </dgm:pt>
    <dgm:pt modelId="{73C2FB3A-E0DC-4EA6-A0F3-811A8754D94F}">
      <dgm:prSet phldrT="[Texte]"/>
      <dgm:spPr/>
      <dgm:t>
        <a:bodyPr/>
        <a:lstStyle/>
        <a:p>
          <a:r>
            <a:rPr lang="fr-FR" dirty="0"/>
            <a:t>Second </a:t>
          </a:r>
          <a:r>
            <a:rPr lang="fr-FR" dirty="0" err="1"/>
            <a:t>generation</a:t>
          </a:r>
          <a:r>
            <a:rPr lang="fr-FR" dirty="0"/>
            <a:t>: </a:t>
          </a:r>
          <a:r>
            <a:rPr lang="fr-FR" dirty="0" err="1"/>
            <a:t>linked</a:t>
          </a:r>
          <a:r>
            <a:rPr lang="fr-FR" dirty="0"/>
            <a:t> web data</a:t>
          </a:r>
        </a:p>
      </dgm:t>
    </dgm:pt>
    <dgm:pt modelId="{91CBDEC0-00C4-4F83-95EB-06F7BF314CAB}" type="parTrans" cxnId="{A2FAF622-D6A9-4C3D-A8A2-9D45A81B6552}">
      <dgm:prSet/>
      <dgm:spPr/>
      <dgm:t>
        <a:bodyPr/>
        <a:lstStyle/>
        <a:p>
          <a:endParaRPr lang="fr-FR"/>
        </a:p>
      </dgm:t>
    </dgm:pt>
    <dgm:pt modelId="{7D0CCC9A-0B1F-441A-AAE6-ECF5D3D03785}" type="sibTrans" cxnId="{A2FAF622-D6A9-4C3D-A8A2-9D45A81B6552}">
      <dgm:prSet/>
      <dgm:spPr/>
      <dgm:t>
        <a:bodyPr/>
        <a:lstStyle/>
        <a:p>
          <a:endParaRPr lang="fr-FR"/>
        </a:p>
      </dgm:t>
    </dgm:pt>
    <dgm:pt modelId="{1F691E96-BEA8-4010-A7D6-B728DDD0BE6A}">
      <dgm:prSet phldrT="[Texte]"/>
      <dgm:spPr/>
      <dgm:t>
        <a:bodyPr/>
        <a:lstStyle/>
        <a:p>
          <a:r>
            <a:rPr lang="fr-FR" dirty="0" err="1"/>
            <a:t>WordNet</a:t>
          </a:r>
          <a:endParaRPr lang="fr-FR" dirty="0"/>
        </a:p>
      </dgm:t>
    </dgm:pt>
    <dgm:pt modelId="{6F7EB4CD-A060-4F39-9FAF-382D17CC8842}" type="parTrans" cxnId="{6379E347-580D-406A-95D5-B08A2C1B4481}">
      <dgm:prSet/>
      <dgm:spPr/>
      <dgm:t>
        <a:bodyPr/>
        <a:lstStyle/>
        <a:p>
          <a:endParaRPr lang="fr-FR"/>
        </a:p>
      </dgm:t>
    </dgm:pt>
    <dgm:pt modelId="{E9814330-56A1-42A3-B131-3EF60535F3F9}" type="sibTrans" cxnId="{6379E347-580D-406A-95D5-B08A2C1B4481}">
      <dgm:prSet/>
      <dgm:spPr/>
      <dgm:t>
        <a:bodyPr/>
        <a:lstStyle/>
        <a:p>
          <a:endParaRPr lang="fr-FR"/>
        </a:p>
      </dgm:t>
    </dgm:pt>
    <dgm:pt modelId="{0B42824D-9BF8-49E7-B9B5-2E0EC7B18A8D}">
      <dgm:prSet phldrT="[Texte]"/>
      <dgm:spPr/>
      <dgm:t>
        <a:bodyPr/>
        <a:lstStyle/>
        <a:p>
          <a:r>
            <a:rPr lang="fr-FR" dirty="0" err="1"/>
            <a:t>Treebank</a:t>
          </a:r>
          <a:endParaRPr lang="fr-FR" dirty="0"/>
        </a:p>
      </dgm:t>
    </dgm:pt>
    <dgm:pt modelId="{D4C24A17-B230-465A-BC24-F52687A80C9C}" type="parTrans" cxnId="{4A8EB2A0-0B52-411C-AA2E-18B9D8FD4D57}">
      <dgm:prSet/>
      <dgm:spPr/>
      <dgm:t>
        <a:bodyPr/>
        <a:lstStyle/>
        <a:p>
          <a:endParaRPr lang="fr-FR"/>
        </a:p>
      </dgm:t>
    </dgm:pt>
    <dgm:pt modelId="{07A2C55A-4897-42A7-935C-118E4DB32E57}" type="sibTrans" cxnId="{4A8EB2A0-0B52-411C-AA2E-18B9D8FD4D57}">
      <dgm:prSet/>
      <dgm:spPr/>
      <dgm:t>
        <a:bodyPr/>
        <a:lstStyle/>
        <a:p>
          <a:endParaRPr lang="fr-FR"/>
        </a:p>
      </dgm:t>
    </dgm:pt>
    <dgm:pt modelId="{44FA430E-BC05-400E-9B67-9DE714D9A4B8}">
      <dgm:prSet/>
      <dgm:spPr/>
      <dgm:t>
        <a:bodyPr/>
        <a:lstStyle/>
        <a:p>
          <a:r>
            <a:rPr lang="fr-FR" dirty="0" err="1"/>
            <a:t>Dictionaries</a:t>
          </a:r>
          <a:endParaRPr lang="fr-FR" dirty="0"/>
        </a:p>
      </dgm:t>
    </dgm:pt>
    <dgm:pt modelId="{00E0CE43-CFD6-41FF-95CE-A1DE39E534D5}" type="parTrans" cxnId="{1D3F0585-081B-442A-917F-FA25D0916B18}">
      <dgm:prSet/>
      <dgm:spPr/>
      <dgm:t>
        <a:bodyPr/>
        <a:lstStyle/>
        <a:p>
          <a:endParaRPr lang="fr-FR"/>
        </a:p>
      </dgm:t>
    </dgm:pt>
    <dgm:pt modelId="{E0E27238-6755-4751-BEF4-64B176F9CAB2}" type="sibTrans" cxnId="{1D3F0585-081B-442A-917F-FA25D0916B18}">
      <dgm:prSet/>
      <dgm:spPr/>
      <dgm:t>
        <a:bodyPr/>
        <a:lstStyle/>
        <a:p>
          <a:endParaRPr lang="fr-FR"/>
        </a:p>
      </dgm:t>
    </dgm:pt>
    <dgm:pt modelId="{AAE33B74-D714-42EA-967F-C1787AAC92D1}" type="pres">
      <dgm:prSet presAssocID="{61959B24-81A8-4E02-A0C1-667AE50D80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A6169A3-4424-4F35-9E5C-DB989A580EA2}" type="pres">
      <dgm:prSet presAssocID="{73C2FB3A-E0DC-4EA6-A0F3-811A8754D94F}" presName="boxAndChildren" presStyleCnt="0"/>
      <dgm:spPr/>
    </dgm:pt>
    <dgm:pt modelId="{87BE6AD8-A10D-450E-8C34-F2E9719B436A}" type="pres">
      <dgm:prSet presAssocID="{73C2FB3A-E0DC-4EA6-A0F3-811A8754D94F}" presName="parentTextBox" presStyleLbl="node1" presStyleIdx="0" presStyleCnt="2"/>
      <dgm:spPr/>
      <dgm:t>
        <a:bodyPr/>
        <a:lstStyle/>
        <a:p>
          <a:endParaRPr lang="fr-FR"/>
        </a:p>
      </dgm:t>
    </dgm:pt>
    <dgm:pt modelId="{DF62BAB7-FDE7-4787-A642-606B05C28AB7}" type="pres">
      <dgm:prSet presAssocID="{73C2FB3A-E0DC-4EA6-A0F3-811A8754D94F}" presName="entireBox" presStyleLbl="node1" presStyleIdx="0" presStyleCnt="2"/>
      <dgm:spPr/>
      <dgm:t>
        <a:bodyPr/>
        <a:lstStyle/>
        <a:p>
          <a:endParaRPr lang="fr-FR"/>
        </a:p>
      </dgm:t>
    </dgm:pt>
    <dgm:pt modelId="{C7397C56-E0E7-40AC-8755-E72DD9E73A38}" type="pres">
      <dgm:prSet presAssocID="{73C2FB3A-E0DC-4EA6-A0F3-811A8754D94F}" presName="descendantBox" presStyleCnt="0"/>
      <dgm:spPr/>
    </dgm:pt>
    <dgm:pt modelId="{50F13AD7-429F-4521-A979-1909F49F6A2F}" type="pres">
      <dgm:prSet presAssocID="{1F691E96-BEA8-4010-A7D6-B728DDD0BE6A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7B6C1D-5468-4426-887A-784470FB2B04}" type="pres">
      <dgm:prSet presAssocID="{0B42824D-9BF8-49E7-B9B5-2E0EC7B18A8D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3B7313-8219-4CA6-9391-648C4407F735}" type="pres">
      <dgm:prSet presAssocID="{F12100DB-6C25-4C2B-81AF-AC1146AE21FD}" presName="sp" presStyleCnt="0"/>
      <dgm:spPr/>
    </dgm:pt>
    <dgm:pt modelId="{3656B99F-F80D-4A71-95E4-898F9EF345C2}" type="pres">
      <dgm:prSet presAssocID="{C13614A1-5185-4E9C-84CC-6C2B7C29D181}" presName="arrowAndChildren" presStyleCnt="0"/>
      <dgm:spPr/>
    </dgm:pt>
    <dgm:pt modelId="{95503E25-1663-4F37-9413-6CBB1169FD2D}" type="pres">
      <dgm:prSet presAssocID="{C13614A1-5185-4E9C-84CC-6C2B7C29D181}" presName="parentTextArrow" presStyleLbl="node1" presStyleIdx="0" presStyleCnt="2"/>
      <dgm:spPr/>
      <dgm:t>
        <a:bodyPr/>
        <a:lstStyle/>
        <a:p>
          <a:endParaRPr lang="fr-FR"/>
        </a:p>
      </dgm:t>
    </dgm:pt>
    <dgm:pt modelId="{9C2FA8C1-9DF1-4BE3-99C8-D3B741C2403F}" type="pres">
      <dgm:prSet presAssocID="{C13614A1-5185-4E9C-84CC-6C2B7C29D181}" presName="arrow" presStyleLbl="node1" presStyleIdx="1" presStyleCnt="2"/>
      <dgm:spPr/>
      <dgm:t>
        <a:bodyPr/>
        <a:lstStyle/>
        <a:p>
          <a:endParaRPr lang="fr-FR"/>
        </a:p>
      </dgm:t>
    </dgm:pt>
    <dgm:pt modelId="{14325F36-DB95-4FD2-BC68-2F203D745A94}" type="pres">
      <dgm:prSet presAssocID="{C13614A1-5185-4E9C-84CC-6C2B7C29D181}" presName="descendantArrow" presStyleCnt="0"/>
      <dgm:spPr/>
    </dgm:pt>
    <dgm:pt modelId="{7EB6249A-C8C2-402D-9FB8-54FB5748D1D2}" type="pres">
      <dgm:prSet presAssocID="{C2629626-AC92-48B7-B040-86BD9C22E939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193D7F-FC99-48B6-9289-698B8F2EBB55}" type="pres">
      <dgm:prSet presAssocID="{44FA430E-BC05-400E-9B67-9DE714D9A4B8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53E8C4C-A419-410C-A44C-05A12B181A09}" srcId="{C13614A1-5185-4E9C-84CC-6C2B7C29D181}" destId="{C2629626-AC92-48B7-B040-86BD9C22E939}" srcOrd="0" destOrd="0" parTransId="{0CE01179-1B54-4992-888B-54C3E614F18E}" sibTransId="{8B6318E4-F682-48ED-818E-DC78528CBD68}"/>
    <dgm:cxn modelId="{7CD95333-A745-4C57-8A62-79EDCEE6A52F}" type="presOf" srcId="{61959B24-81A8-4E02-A0C1-667AE50D8028}" destId="{AAE33B74-D714-42EA-967F-C1787AAC92D1}" srcOrd="0" destOrd="0" presId="urn:microsoft.com/office/officeart/2005/8/layout/process4"/>
    <dgm:cxn modelId="{41499D64-3937-4EDE-A016-39261269D99D}" type="presOf" srcId="{0B42824D-9BF8-49E7-B9B5-2E0EC7B18A8D}" destId="{2B7B6C1D-5468-4426-887A-784470FB2B04}" srcOrd="0" destOrd="0" presId="urn:microsoft.com/office/officeart/2005/8/layout/process4"/>
    <dgm:cxn modelId="{0D4AAFF2-2479-4FEC-B732-E05F11785E87}" type="presOf" srcId="{C13614A1-5185-4E9C-84CC-6C2B7C29D181}" destId="{95503E25-1663-4F37-9413-6CBB1169FD2D}" srcOrd="0" destOrd="0" presId="urn:microsoft.com/office/officeart/2005/8/layout/process4"/>
    <dgm:cxn modelId="{4EFDE9C5-DFAD-4E05-9411-4DED1A842873}" type="presOf" srcId="{73C2FB3A-E0DC-4EA6-A0F3-811A8754D94F}" destId="{DF62BAB7-FDE7-4787-A642-606B05C28AB7}" srcOrd="1" destOrd="0" presId="urn:microsoft.com/office/officeart/2005/8/layout/process4"/>
    <dgm:cxn modelId="{1334397C-7A0B-47D5-A6AD-329DE377A1B2}" type="presOf" srcId="{73C2FB3A-E0DC-4EA6-A0F3-811A8754D94F}" destId="{87BE6AD8-A10D-450E-8C34-F2E9719B436A}" srcOrd="0" destOrd="0" presId="urn:microsoft.com/office/officeart/2005/8/layout/process4"/>
    <dgm:cxn modelId="{93999B54-71D8-4F80-912A-A6746653B151}" type="presOf" srcId="{C13614A1-5185-4E9C-84CC-6C2B7C29D181}" destId="{9C2FA8C1-9DF1-4BE3-99C8-D3B741C2403F}" srcOrd="1" destOrd="0" presId="urn:microsoft.com/office/officeart/2005/8/layout/process4"/>
    <dgm:cxn modelId="{1D3F0585-081B-442A-917F-FA25D0916B18}" srcId="{C13614A1-5185-4E9C-84CC-6C2B7C29D181}" destId="{44FA430E-BC05-400E-9B67-9DE714D9A4B8}" srcOrd="1" destOrd="0" parTransId="{00E0CE43-CFD6-41FF-95CE-A1DE39E534D5}" sibTransId="{E0E27238-6755-4751-BEF4-64B176F9CAB2}"/>
    <dgm:cxn modelId="{4A8EB2A0-0B52-411C-AA2E-18B9D8FD4D57}" srcId="{73C2FB3A-E0DC-4EA6-A0F3-811A8754D94F}" destId="{0B42824D-9BF8-49E7-B9B5-2E0EC7B18A8D}" srcOrd="1" destOrd="0" parTransId="{D4C24A17-B230-465A-BC24-F52687A80C9C}" sibTransId="{07A2C55A-4897-42A7-935C-118E4DB32E57}"/>
    <dgm:cxn modelId="{ECC3937C-92AA-470F-9AD5-3D7291C7CC45}" srcId="{61959B24-81A8-4E02-A0C1-667AE50D8028}" destId="{C13614A1-5185-4E9C-84CC-6C2B7C29D181}" srcOrd="0" destOrd="0" parTransId="{9580F8DA-3DEE-43E5-96DB-41C541F9EDC6}" sibTransId="{F12100DB-6C25-4C2B-81AF-AC1146AE21FD}"/>
    <dgm:cxn modelId="{DC385070-4F82-45B0-9A93-49DA2A822384}" type="presOf" srcId="{C2629626-AC92-48B7-B040-86BD9C22E939}" destId="{7EB6249A-C8C2-402D-9FB8-54FB5748D1D2}" srcOrd="0" destOrd="0" presId="urn:microsoft.com/office/officeart/2005/8/layout/process4"/>
    <dgm:cxn modelId="{A2FAF622-D6A9-4C3D-A8A2-9D45A81B6552}" srcId="{61959B24-81A8-4E02-A0C1-667AE50D8028}" destId="{73C2FB3A-E0DC-4EA6-A0F3-811A8754D94F}" srcOrd="1" destOrd="0" parTransId="{91CBDEC0-00C4-4F83-95EB-06F7BF314CAB}" sibTransId="{7D0CCC9A-0B1F-441A-AAE6-ECF5D3D03785}"/>
    <dgm:cxn modelId="{BB8E7F91-4466-4AAC-9197-9CB14FF3DD6C}" type="presOf" srcId="{44FA430E-BC05-400E-9B67-9DE714D9A4B8}" destId="{B1193D7F-FC99-48B6-9289-698B8F2EBB55}" srcOrd="0" destOrd="0" presId="urn:microsoft.com/office/officeart/2005/8/layout/process4"/>
    <dgm:cxn modelId="{6379E347-580D-406A-95D5-B08A2C1B4481}" srcId="{73C2FB3A-E0DC-4EA6-A0F3-811A8754D94F}" destId="{1F691E96-BEA8-4010-A7D6-B728DDD0BE6A}" srcOrd="0" destOrd="0" parTransId="{6F7EB4CD-A060-4F39-9FAF-382D17CC8842}" sibTransId="{E9814330-56A1-42A3-B131-3EF60535F3F9}"/>
    <dgm:cxn modelId="{C1D6F5C9-FA0C-4CC3-98DE-21B9D73238BC}" type="presOf" srcId="{1F691E96-BEA8-4010-A7D6-B728DDD0BE6A}" destId="{50F13AD7-429F-4521-A979-1909F49F6A2F}" srcOrd="0" destOrd="0" presId="urn:microsoft.com/office/officeart/2005/8/layout/process4"/>
    <dgm:cxn modelId="{4E5DAC35-2615-4B79-9546-03A18F1A8CA0}" type="presParOf" srcId="{AAE33B74-D714-42EA-967F-C1787AAC92D1}" destId="{9A6169A3-4424-4F35-9E5C-DB989A580EA2}" srcOrd="0" destOrd="0" presId="urn:microsoft.com/office/officeart/2005/8/layout/process4"/>
    <dgm:cxn modelId="{39453C50-A5C3-4852-9E31-BE41E96A20C8}" type="presParOf" srcId="{9A6169A3-4424-4F35-9E5C-DB989A580EA2}" destId="{87BE6AD8-A10D-450E-8C34-F2E9719B436A}" srcOrd="0" destOrd="0" presId="urn:microsoft.com/office/officeart/2005/8/layout/process4"/>
    <dgm:cxn modelId="{4F411E1E-51FA-4F19-A5B6-6C78C0F55EF9}" type="presParOf" srcId="{9A6169A3-4424-4F35-9E5C-DB989A580EA2}" destId="{DF62BAB7-FDE7-4787-A642-606B05C28AB7}" srcOrd="1" destOrd="0" presId="urn:microsoft.com/office/officeart/2005/8/layout/process4"/>
    <dgm:cxn modelId="{EC603089-1AA6-4BA2-8895-0933C681A043}" type="presParOf" srcId="{9A6169A3-4424-4F35-9E5C-DB989A580EA2}" destId="{C7397C56-E0E7-40AC-8755-E72DD9E73A38}" srcOrd="2" destOrd="0" presId="urn:microsoft.com/office/officeart/2005/8/layout/process4"/>
    <dgm:cxn modelId="{B7D79AAE-7B95-4A44-BD5F-CFBF84380B9A}" type="presParOf" srcId="{C7397C56-E0E7-40AC-8755-E72DD9E73A38}" destId="{50F13AD7-429F-4521-A979-1909F49F6A2F}" srcOrd="0" destOrd="0" presId="urn:microsoft.com/office/officeart/2005/8/layout/process4"/>
    <dgm:cxn modelId="{E1E9A285-6B3C-490F-B6E7-DEFA02B9918E}" type="presParOf" srcId="{C7397C56-E0E7-40AC-8755-E72DD9E73A38}" destId="{2B7B6C1D-5468-4426-887A-784470FB2B04}" srcOrd="1" destOrd="0" presId="urn:microsoft.com/office/officeart/2005/8/layout/process4"/>
    <dgm:cxn modelId="{012FA613-6C47-4E86-92B3-63DC88496D83}" type="presParOf" srcId="{AAE33B74-D714-42EA-967F-C1787AAC92D1}" destId="{F53B7313-8219-4CA6-9391-648C4407F735}" srcOrd="1" destOrd="0" presId="urn:microsoft.com/office/officeart/2005/8/layout/process4"/>
    <dgm:cxn modelId="{8EB95931-4E15-4723-BE1D-55E821B5F3FD}" type="presParOf" srcId="{AAE33B74-D714-42EA-967F-C1787AAC92D1}" destId="{3656B99F-F80D-4A71-95E4-898F9EF345C2}" srcOrd="2" destOrd="0" presId="urn:microsoft.com/office/officeart/2005/8/layout/process4"/>
    <dgm:cxn modelId="{2EC366BF-2891-4BD4-8982-F95C5B6E3A47}" type="presParOf" srcId="{3656B99F-F80D-4A71-95E4-898F9EF345C2}" destId="{95503E25-1663-4F37-9413-6CBB1169FD2D}" srcOrd="0" destOrd="0" presId="urn:microsoft.com/office/officeart/2005/8/layout/process4"/>
    <dgm:cxn modelId="{56784083-DC74-4E2B-B858-A794EB1312D4}" type="presParOf" srcId="{3656B99F-F80D-4A71-95E4-898F9EF345C2}" destId="{9C2FA8C1-9DF1-4BE3-99C8-D3B741C2403F}" srcOrd="1" destOrd="0" presId="urn:microsoft.com/office/officeart/2005/8/layout/process4"/>
    <dgm:cxn modelId="{AF5349A5-AD8A-4BF1-BA00-149BAA0BE699}" type="presParOf" srcId="{3656B99F-F80D-4A71-95E4-898F9EF345C2}" destId="{14325F36-DB95-4FD2-BC68-2F203D745A94}" srcOrd="2" destOrd="0" presId="urn:microsoft.com/office/officeart/2005/8/layout/process4"/>
    <dgm:cxn modelId="{4679D24F-BB3A-45CF-A587-C5EB57DE6D74}" type="presParOf" srcId="{14325F36-DB95-4FD2-BC68-2F203D745A94}" destId="{7EB6249A-C8C2-402D-9FB8-54FB5748D1D2}" srcOrd="0" destOrd="0" presId="urn:microsoft.com/office/officeart/2005/8/layout/process4"/>
    <dgm:cxn modelId="{DB745A00-E251-4367-94ED-05ACDACBFF95}" type="presParOf" srcId="{14325F36-DB95-4FD2-BC68-2F203D745A94}" destId="{B1193D7F-FC99-48B6-9289-698B8F2EBB5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959B24-81A8-4E02-A0C1-667AE50D802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13614A1-5185-4E9C-84CC-6C2B7C29D181}">
      <dgm:prSet phldrT="[Texte]"/>
      <dgm:spPr/>
      <dgm:t>
        <a:bodyPr/>
        <a:lstStyle/>
        <a:p>
          <a:r>
            <a:rPr lang="fr-FR" dirty="0"/>
            <a:t>First </a:t>
          </a:r>
          <a:r>
            <a:rPr lang="fr-FR" dirty="0" err="1"/>
            <a:t>generation</a:t>
          </a:r>
          <a:r>
            <a:rPr lang="fr-FR" dirty="0"/>
            <a:t>: simple </a:t>
          </a:r>
          <a:r>
            <a:rPr lang="fr-FR" dirty="0" err="1"/>
            <a:t>resources</a:t>
          </a:r>
          <a:endParaRPr lang="fr-FR" dirty="0"/>
        </a:p>
      </dgm:t>
    </dgm:pt>
    <dgm:pt modelId="{9580F8DA-3DEE-43E5-96DB-41C541F9EDC6}" type="parTrans" cxnId="{ECC3937C-92AA-470F-9AD5-3D7291C7CC45}">
      <dgm:prSet/>
      <dgm:spPr/>
      <dgm:t>
        <a:bodyPr/>
        <a:lstStyle/>
        <a:p>
          <a:endParaRPr lang="fr-FR"/>
        </a:p>
      </dgm:t>
    </dgm:pt>
    <dgm:pt modelId="{F12100DB-6C25-4C2B-81AF-AC1146AE21FD}" type="sibTrans" cxnId="{ECC3937C-92AA-470F-9AD5-3D7291C7CC45}">
      <dgm:prSet/>
      <dgm:spPr/>
      <dgm:t>
        <a:bodyPr/>
        <a:lstStyle/>
        <a:p>
          <a:endParaRPr lang="fr-FR"/>
        </a:p>
      </dgm:t>
    </dgm:pt>
    <dgm:pt modelId="{C2629626-AC92-48B7-B040-86BD9C22E939}">
      <dgm:prSet phldrT="[Texte]"/>
      <dgm:spPr/>
      <dgm:t>
        <a:bodyPr/>
        <a:lstStyle/>
        <a:p>
          <a:r>
            <a:rPr lang="fr-FR" dirty="0" err="1"/>
            <a:t>Corpuses</a:t>
          </a:r>
          <a:r>
            <a:rPr lang="fr-FR" dirty="0"/>
            <a:t> and </a:t>
          </a:r>
          <a:r>
            <a:rPr lang="fr-FR" dirty="0" err="1"/>
            <a:t>raw</a:t>
          </a:r>
          <a:r>
            <a:rPr lang="fr-FR" dirty="0"/>
            <a:t> data</a:t>
          </a:r>
        </a:p>
      </dgm:t>
    </dgm:pt>
    <dgm:pt modelId="{0CE01179-1B54-4992-888B-54C3E614F18E}" type="parTrans" cxnId="{853E8C4C-A419-410C-A44C-05A12B181A09}">
      <dgm:prSet/>
      <dgm:spPr/>
      <dgm:t>
        <a:bodyPr/>
        <a:lstStyle/>
        <a:p>
          <a:endParaRPr lang="fr-FR"/>
        </a:p>
      </dgm:t>
    </dgm:pt>
    <dgm:pt modelId="{8B6318E4-F682-48ED-818E-DC78528CBD68}" type="sibTrans" cxnId="{853E8C4C-A419-410C-A44C-05A12B181A09}">
      <dgm:prSet/>
      <dgm:spPr/>
      <dgm:t>
        <a:bodyPr/>
        <a:lstStyle/>
        <a:p>
          <a:endParaRPr lang="fr-FR"/>
        </a:p>
      </dgm:t>
    </dgm:pt>
    <dgm:pt modelId="{73C2FB3A-E0DC-4EA6-A0F3-811A8754D94F}">
      <dgm:prSet phldrT="[Texte]"/>
      <dgm:spPr/>
      <dgm:t>
        <a:bodyPr/>
        <a:lstStyle/>
        <a:p>
          <a:r>
            <a:rPr lang="fr-FR" dirty="0"/>
            <a:t>Second </a:t>
          </a:r>
          <a:r>
            <a:rPr lang="fr-FR" dirty="0" err="1"/>
            <a:t>generation</a:t>
          </a:r>
          <a:r>
            <a:rPr lang="fr-FR" dirty="0"/>
            <a:t>: </a:t>
          </a:r>
          <a:r>
            <a:rPr lang="fr-FR" dirty="0" err="1"/>
            <a:t>linked</a:t>
          </a:r>
          <a:r>
            <a:rPr lang="fr-FR" dirty="0"/>
            <a:t> web data</a:t>
          </a:r>
        </a:p>
      </dgm:t>
    </dgm:pt>
    <dgm:pt modelId="{91CBDEC0-00C4-4F83-95EB-06F7BF314CAB}" type="parTrans" cxnId="{A2FAF622-D6A9-4C3D-A8A2-9D45A81B6552}">
      <dgm:prSet/>
      <dgm:spPr/>
      <dgm:t>
        <a:bodyPr/>
        <a:lstStyle/>
        <a:p>
          <a:endParaRPr lang="fr-FR"/>
        </a:p>
      </dgm:t>
    </dgm:pt>
    <dgm:pt modelId="{7D0CCC9A-0B1F-441A-AAE6-ECF5D3D03785}" type="sibTrans" cxnId="{A2FAF622-D6A9-4C3D-A8A2-9D45A81B6552}">
      <dgm:prSet/>
      <dgm:spPr/>
      <dgm:t>
        <a:bodyPr/>
        <a:lstStyle/>
        <a:p>
          <a:endParaRPr lang="fr-FR"/>
        </a:p>
      </dgm:t>
    </dgm:pt>
    <dgm:pt modelId="{1F691E96-BEA8-4010-A7D6-B728DDD0BE6A}">
      <dgm:prSet phldrT="[Texte]"/>
      <dgm:spPr/>
      <dgm:t>
        <a:bodyPr/>
        <a:lstStyle/>
        <a:p>
          <a:r>
            <a:rPr lang="fr-FR" dirty="0" err="1"/>
            <a:t>WordNet</a:t>
          </a:r>
          <a:endParaRPr lang="fr-FR" dirty="0"/>
        </a:p>
      </dgm:t>
    </dgm:pt>
    <dgm:pt modelId="{6F7EB4CD-A060-4F39-9FAF-382D17CC8842}" type="parTrans" cxnId="{6379E347-580D-406A-95D5-B08A2C1B4481}">
      <dgm:prSet/>
      <dgm:spPr/>
      <dgm:t>
        <a:bodyPr/>
        <a:lstStyle/>
        <a:p>
          <a:endParaRPr lang="fr-FR"/>
        </a:p>
      </dgm:t>
    </dgm:pt>
    <dgm:pt modelId="{E9814330-56A1-42A3-B131-3EF60535F3F9}" type="sibTrans" cxnId="{6379E347-580D-406A-95D5-B08A2C1B4481}">
      <dgm:prSet/>
      <dgm:spPr/>
      <dgm:t>
        <a:bodyPr/>
        <a:lstStyle/>
        <a:p>
          <a:endParaRPr lang="fr-FR"/>
        </a:p>
      </dgm:t>
    </dgm:pt>
    <dgm:pt modelId="{0B42824D-9BF8-49E7-B9B5-2E0EC7B18A8D}">
      <dgm:prSet phldrT="[Texte]"/>
      <dgm:spPr/>
      <dgm:t>
        <a:bodyPr/>
        <a:lstStyle/>
        <a:p>
          <a:r>
            <a:rPr lang="fr-FR" dirty="0" err="1"/>
            <a:t>Treebank</a:t>
          </a:r>
          <a:endParaRPr lang="fr-FR" dirty="0"/>
        </a:p>
      </dgm:t>
    </dgm:pt>
    <dgm:pt modelId="{D4C24A17-B230-465A-BC24-F52687A80C9C}" type="parTrans" cxnId="{4A8EB2A0-0B52-411C-AA2E-18B9D8FD4D57}">
      <dgm:prSet/>
      <dgm:spPr/>
      <dgm:t>
        <a:bodyPr/>
        <a:lstStyle/>
        <a:p>
          <a:endParaRPr lang="fr-FR"/>
        </a:p>
      </dgm:t>
    </dgm:pt>
    <dgm:pt modelId="{07A2C55A-4897-42A7-935C-118E4DB32E57}" type="sibTrans" cxnId="{4A8EB2A0-0B52-411C-AA2E-18B9D8FD4D57}">
      <dgm:prSet/>
      <dgm:spPr/>
      <dgm:t>
        <a:bodyPr/>
        <a:lstStyle/>
        <a:p>
          <a:endParaRPr lang="fr-FR"/>
        </a:p>
      </dgm:t>
    </dgm:pt>
    <dgm:pt modelId="{44FA430E-BC05-400E-9B67-9DE714D9A4B8}">
      <dgm:prSet/>
      <dgm:spPr/>
      <dgm:t>
        <a:bodyPr/>
        <a:lstStyle/>
        <a:p>
          <a:r>
            <a:rPr lang="fr-FR" dirty="0" err="1"/>
            <a:t>Dictionaries</a:t>
          </a:r>
          <a:endParaRPr lang="fr-FR" dirty="0"/>
        </a:p>
      </dgm:t>
    </dgm:pt>
    <dgm:pt modelId="{00E0CE43-CFD6-41FF-95CE-A1DE39E534D5}" type="parTrans" cxnId="{1D3F0585-081B-442A-917F-FA25D0916B18}">
      <dgm:prSet/>
      <dgm:spPr/>
      <dgm:t>
        <a:bodyPr/>
        <a:lstStyle/>
        <a:p>
          <a:endParaRPr lang="fr-FR"/>
        </a:p>
      </dgm:t>
    </dgm:pt>
    <dgm:pt modelId="{E0E27238-6755-4751-BEF4-64B176F9CAB2}" type="sibTrans" cxnId="{1D3F0585-081B-442A-917F-FA25D0916B18}">
      <dgm:prSet/>
      <dgm:spPr/>
      <dgm:t>
        <a:bodyPr/>
        <a:lstStyle/>
        <a:p>
          <a:endParaRPr lang="fr-FR"/>
        </a:p>
      </dgm:t>
    </dgm:pt>
    <dgm:pt modelId="{AAE33B74-D714-42EA-967F-C1787AAC92D1}" type="pres">
      <dgm:prSet presAssocID="{61959B24-81A8-4E02-A0C1-667AE50D80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A6169A3-4424-4F35-9E5C-DB989A580EA2}" type="pres">
      <dgm:prSet presAssocID="{73C2FB3A-E0DC-4EA6-A0F3-811A8754D94F}" presName="boxAndChildren" presStyleCnt="0"/>
      <dgm:spPr/>
    </dgm:pt>
    <dgm:pt modelId="{87BE6AD8-A10D-450E-8C34-F2E9719B436A}" type="pres">
      <dgm:prSet presAssocID="{73C2FB3A-E0DC-4EA6-A0F3-811A8754D94F}" presName="parentTextBox" presStyleLbl="node1" presStyleIdx="0" presStyleCnt="2"/>
      <dgm:spPr/>
      <dgm:t>
        <a:bodyPr/>
        <a:lstStyle/>
        <a:p>
          <a:endParaRPr lang="fr-FR"/>
        </a:p>
      </dgm:t>
    </dgm:pt>
    <dgm:pt modelId="{DF62BAB7-FDE7-4787-A642-606B05C28AB7}" type="pres">
      <dgm:prSet presAssocID="{73C2FB3A-E0DC-4EA6-A0F3-811A8754D94F}" presName="entireBox" presStyleLbl="node1" presStyleIdx="0" presStyleCnt="2"/>
      <dgm:spPr/>
      <dgm:t>
        <a:bodyPr/>
        <a:lstStyle/>
        <a:p>
          <a:endParaRPr lang="fr-FR"/>
        </a:p>
      </dgm:t>
    </dgm:pt>
    <dgm:pt modelId="{C7397C56-E0E7-40AC-8755-E72DD9E73A38}" type="pres">
      <dgm:prSet presAssocID="{73C2FB3A-E0DC-4EA6-A0F3-811A8754D94F}" presName="descendantBox" presStyleCnt="0"/>
      <dgm:spPr/>
    </dgm:pt>
    <dgm:pt modelId="{50F13AD7-429F-4521-A979-1909F49F6A2F}" type="pres">
      <dgm:prSet presAssocID="{1F691E96-BEA8-4010-A7D6-B728DDD0BE6A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7B6C1D-5468-4426-887A-784470FB2B04}" type="pres">
      <dgm:prSet presAssocID="{0B42824D-9BF8-49E7-B9B5-2E0EC7B18A8D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3B7313-8219-4CA6-9391-648C4407F735}" type="pres">
      <dgm:prSet presAssocID="{F12100DB-6C25-4C2B-81AF-AC1146AE21FD}" presName="sp" presStyleCnt="0"/>
      <dgm:spPr/>
    </dgm:pt>
    <dgm:pt modelId="{3656B99F-F80D-4A71-95E4-898F9EF345C2}" type="pres">
      <dgm:prSet presAssocID="{C13614A1-5185-4E9C-84CC-6C2B7C29D181}" presName="arrowAndChildren" presStyleCnt="0"/>
      <dgm:spPr/>
    </dgm:pt>
    <dgm:pt modelId="{95503E25-1663-4F37-9413-6CBB1169FD2D}" type="pres">
      <dgm:prSet presAssocID="{C13614A1-5185-4E9C-84CC-6C2B7C29D181}" presName="parentTextArrow" presStyleLbl="node1" presStyleIdx="0" presStyleCnt="2"/>
      <dgm:spPr/>
      <dgm:t>
        <a:bodyPr/>
        <a:lstStyle/>
        <a:p>
          <a:endParaRPr lang="fr-FR"/>
        </a:p>
      </dgm:t>
    </dgm:pt>
    <dgm:pt modelId="{9C2FA8C1-9DF1-4BE3-99C8-D3B741C2403F}" type="pres">
      <dgm:prSet presAssocID="{C13614A1-5185-4E9C-84CC-6C2B7C29D181}" presName="arrow" presStyleLbl="node1" presStyleIdx="1" presStyleCnt="2"/>
      <dgm:spPr/>
      <dgm:t>
        <a:bodyPr/>
        <a:lstStyle/>
        <a:p>
          <a:endParaRPr lang="fr-FR"/>
        </a:p>
      </dgm:t>
    </dgm:pt>
    <dgm:pt modelId="{14325F36-DB95-4FD2-BC68-2F203D745A94}" type="pres">
      <dgm:prSet presAssocID="{C13614A1-5185-4E9C-84CC-6C2B7C29D181}" presName="descendantArrow" presStyleCnt="0"/>
      <dgm:spPr/>
    </dgm:pt>
    <dgm:pt modelId="{7EB6249A-C8C2-402D-9FB8-54FB5748D1D2}" type="pres">
      <dgm:prSet presAssocID="{C2629626-AC92-48B7-B040-86BD9C22E939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193D7F-FC99-48B6-9289-698B8F2EBB55}" type="pres">
      <dgm:prSet presAssocID="{44FA430E-BC05-400E-9B67-9DE714D9A4B8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7CAAADF-DB83-4962-A235-E48D2D7C45B1}" type="presOf" srcId="{61959B24-81A8-4E02-A0C1-667AE50D8028}" destId="{AAE33B74-D714-42EA-967F-C1787AAC92D1}" srcOrd="0" destOrd="0" presId="urn:microsoft.com/office/officeart/2005/8/layout/process4"/>
    <dgm:cxn modelId="{853E8C4C-A419-410C-A44C-05A12B181A09}" srcId="{C13614A1-5185-4E9C-84CC-6C2B7C29D181}" destId="{C2629626-AC92-48B7-B040-86BD9C22E939}" srcOrd="0" destOrd="0" parTransId="{0CE01179-1B54-4992-888B-54C3E614F18E}" sibTransId="{8B6318E4-F682-48ED-818E-DC78528CBD68}"/>
    <dgm:cxn modelId="{905C6220-BDBA-4DFD-804D-F1A8EF369C26}" type="presOf" srcId="{0B42824D-9BF8-49E7-B9B5-2E0EC7B18A8D}" destId="{2B7B6C1D-5468-4426-887A-784470FB2B04}" srcOrd="0" destOrd="0" presId="urn:microsoft.com/office/officeart/2005/8/layout/process4"/>
    <dgm:cxn modelId="{A7210CEE-38F3-4148-A966-E21CDE83A6C8}" type="presOf" srcId="{44FA430E-BC05-400E-9B67-9DE714D9A4B8}" destId="{B1193D7F-FC99-48B6-9289-698B8F2EBB55}" srcOrd="0" destOrd="0" presId="urn:microsoft.com/office/officeart/2005/8/layout/process4"/>
    <dgm:cxn modelId="{1D3F0585-081B-442A-917F-FA25D0916B18}" srcId="{C13614A1-5185-4E9C-84CC-6C2B7C29D181}" destId="{44FA430E-BC05-400E-9B67-9DE714D9A4B8}" srcOrd="1" destOrd="0" parTransId="{00E0CE43-CFD6-41FF-95CE-A1DE39E534D5}" sibTransId="{E0E27238-6755-4751-BEF4-64B176F9CAB2}"/>
    <dgm:cxn modelId="{4A8EB2A0-0B52-411C-AA2E-18B9D8FD4D57}" srcId="{73C2FB3A-E0DC-4EA6-A0F3-811A8754D94F}" destId="{0B42824D-9BF8-49E7-B9B5-2E0EC7B18A8D}" srcOrd="1" destOrd="0" parTransId="{D4C24A17-B230-465A-BC24-F52687A80C9C}" sibTransId="{07A2C55A-4897-42A7-935C-118E4DB32E57}"/>
    <dgm:cxn modelId="{ECC3937C-92AA-470F-9AD5-3D7291C7CC45}" srcId="{61959B24-81A8-4E02-A0C1-667AE50D8028}" destId="{C13614A1-5185-4E9C-84CC-6C2B7C29D181}" srcOrd="0" destOrd="0" parTransId="{9580F8DA-3DEE-43E5-96DB-41C541F9EDC6}" sibTransId="{F12100DB-6C25-4C2B-81AF-AC1146AE21FD}"/>
    <dgm:cxn modelId="{4A1E7A4A-21C7-43DE-8805-FF9ACF631FB2}" type="presOf" srcId="{73C2FB3A-E0DC-4EA6-A0F3-811A8754D94F}" destId="{DF62BAB7-FDE7-4787-A642-606B05C28AB7}" srcOrd="1" destOrd="0" presId="urn:microsoft.com/office/officeart/2005/8/layout/process4"/>
    <dgm:cxn modelId="{6AB87645-AF05-4B2A-8756-1E03BDC97354}" type="presOf" srcId="{1F691E96-BEA8-4010-A7D6-B728DDD0BE6A}" destId="{50F13AD7-429F-4521-A979-1909F49F6A2F}" srcOrd="0" destOrd="0" presId="urn:microsoft.com/office/officeart/2005/8/layout/process4"/>
    <dgm:cxn modelId="{6129111A-CE52-4BB7-AE18-C45F8E073345}" type="presOf" srcId="{73C2FB3A-E0DC-4EA6-A0F3-811A8754D94F}" destId="{87BE6AD8-A10D-450E-8C34-F2E9719B436A}" srcOrd="0" destOrd="0" presId="urn:microsoft.com/office/officeart/2005/8/layout/process4"/>
    <dgm:cxn modelId="{DD8EFB75-B918-4AAF-9B27-4577B1A049A7}" type="presOf" srcId="{C13614A1-5185-4E9C-84CC-6C2B7C29D181}" destId="{95503E25-1663-4F37-9413-6CBB1169FD2D}" srcOrd="0" destOrd="0" presId="urn:microsoft.com/office/officeart/2005/8/layout/process4"/>
    <dgm:cxn modelId="{A2FAF622-D6A9-4C3D-A8A2-9D45A81B6552}" srcId="{61959B24-81A8-4E02-A0C1-667AE50D8028}" destId="{73C2FB3A-E0DC-4EA6-A0F3-811A8754D94F}" srcOrd="1" destOrd="0" parTransId="{91CBDEC0-00C4-4F83-95EB-06F7BF314CAB}" sibTransId="{7D0CCC9A-0B1F-441A-AAE6-ECF5D3D03785}"/>
    <dgm:cxn modelId="{377F177B-4E79-4490-8C10-CA170B590523}" type="presOf" srcId="{C2629626-AC92-48B7-B040-86BD9C22E939}" destId="{7EB6249A-C8C2-402D-9FB8-54FB5748D1D2}" srcOrd="0" destOrd="0" presId="urn:microsoft.com/office/officeart/2005/8/layout/process4"/>
    <dgm:cxn modelId="{6379E347-580D-406A-95D5-B08A2C1B4481}" srcId="{73C2FB3A-E0DC-4EA6-A0F3-811A8754D94F}" destId="{1F691E96-BEA8-4010-A7D6-B728DDD0BE6A}" srcOrd="0" destOrd="0" parTransId="{6F7EB4CD-A060-4F39-9FAF-382D17CC8842}" sibTransId="{E9814330-56A1-42A3-B131-3EF60535F3F9}"/>
    <dgm:cxn modelId="{AEEB4391-C5FD-4A0E-A3A4-8DFCAED27738}" type="presOf" srcId="{C13614A1-5185-4E9C-84CC-6C2B7C29D181}" destId="{9C2FA8C1-9DF1-4BE3-99C8-D3B741C2403F}" srcOrd="1" destOrd="0" presId="urn:microsoft.com/office/officeart/2005/8/layout/process4"/>
    <dgm:cxn modelId="{A3CB6410-8CDC-412F-86E2-53ABB4A02631}" type="presParOf" srcId="{AAE33B74-D714-42EA-967F-C1787AAC92D1}" destId="{9A6169A3-4424-4F35-9E5C-DB989A580EA2}" srcOrd="0" destOrd="0" presId="urn:microsoft.com/office/officeart/2005/8/layout/process4"/>
    <dgm:cxn modelId="{569FA13C-35AD-499D-AD2A-C1D666BCF236}" type="presParOf" srcId="{9A6169A3-4424-4F35-9E5C-DB989A580EA2}" destId="{87BE6AD8-A10D-450E-8C34-F2E9719B436A}" srcOrd="0" destOrd="0" presId="urn:microsoft.com/office/officeart/2005/8/layout/process4"/>
    <dgm:cxn modelId="{2C3E0616-190B-46A5-8654-CCE3BFDC9F11}" type="presParOf" srcId="{9A6169A3-4424-4F35-9E5C-DB989A580EA2}" destId="{DF62BAB7-FDE7-4787-A642-606B05C28AB7}" srcOrd="1" destOrd="0" presId="urn:microsoft.com/office/officeart/2005/8/layout/process4"/>
    <dgm:cxn modelId="{938CC92D-B95F-4268-AC31-093C9B1CDA0D}" type="presParOf" srcId="{9A6169A3-4424-4F35-9E5C-DB989A580EA2}" destId="{C7397C56-E0E7-40AC-8755-E72DD9E73A38}" srcOrd="2" destOrd="0" presId="urn:microsoft.com/office/officeart/2005/8/layout/process4"/>
    <dgm:cxn modelId="{62C59031-2B26-4C96-A62C-E4C58A5C267A}" type="presParOf" srcId="{C7397C56-E0E7-40AC-8755-E72DD9E73A38}" destId="{50F13AD7-429F-4521-A979-1909F49F6A2F}" srcOrd="0" destOrd="0" presId="urn:microsoft.com/office/officeart/2005/8/layout/process4"/>
    <dgm:cxn modelId="{4D3E2232-731C-4BC2-A33E-343BE5B3411B}" type="presParOf" srcId="{C7397C56-E0E7-40AC-8755-E72DD9E73A38}" destId="{2B7B6C1D-5468-4426-887A-784470FB2B04}" srcOrd="1" destOrd="0" presId="urn:microsoft.com/office/officeart/2005/8/layout/process4"/>
    <dgm:cxn modelId="{BD04611D-1CC5-4C5B-9E46-1BA83FD79A27}" type="presParOf" srcId="{AAE33B74-D714-42EA-967F-C1787AAC92D1}" destId="{F53B7313-8219-4CA6-9391-648C4407F735}" srcOrd="1" destOrd="0" presId="urn:microsoft.com/office/officeart/2005/8/layout/process4"/>
    <dgm:cxn modelId="{A8826595-2227-42DE-8107-913EF8F13500}" type="presParOf" srcId="{AAE33B74-D714-42EA-967F-C1787AAC92D1}" destId="{3656B99F-F80D-4A71-95E4-898F9EF345C2}" srcOrd="2" destOrd="0" presId="urn:microsoft.com/office/officeart/2005/8/layout/process4"/>
    <dgm:cxn modelId="{90B04327-BD85-4DA0-8572-F8D7853CBAF7}" type="presParOf" srcId="{3656B99F-F80D-4A71-95E4-898F9EF345C2}" destId="{95503E25-1663-4F37-9413-6CBB1169FD2D}" srcOrd="0" destOrd="0" presId="urn:microsoft.com/office/officeart/2005/8/layout/process4"/>
    <dgm:cxn modelId="{64BDADA5-7994-48C2-9E36-7E965BC6B70C}" type="presParOf" srcId="{3656B99F-F80D-4A71-95E4-898F9EF345C2}" destId="{9C2FA8C1-9DF1-4BE3-99C8-D3B741C2403F}" srcOrd="1" destOrd="0" presId="urn:microsoft.com/office/officeart/2005/8/layout/process4"/>
    <dgm:cxn modelId="{6F57B0D6-0DE7-4D26-AAE4-AE169539D8CA}" type="presParOf" srcId="{3656B99F-F80D-4A71-95E4-898F9EF345C2}" destId="{14325F36-DB95-4FD2-BC68-2F203D745A94}" srcOrd="2" destOrd="0" presId="urn:microsoft.com/office/officeart/2005/8/layout/process4"/>
    <dgm:cxn modelId="{50481EA5-6E7B-4BFB-A1C2-3698D72D4FE8}" type="presParOf" srcId="{14325F36-DB95-4FD2-BC68-2F203D745A94}" destId="{7EB6249A-C8C2-402D-9FB8-54FB5748D1D2}" srcOrd="0" destOrd="0" presId="urn:microsoft.com/office/officeart/2005/8/layout/process4"/>
    <dgm:cxn modelId="{650A9784-C72B-4EAD-ACFC-FE57AEE43024}" type="presParOf" srcId="{14325F36-DB95-4FD2-BC68-2F203D745A94}" destId="{B1193D7F-FC99-48B6-9289-698B8F2EBB5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959B24-81A8-4E02-A0C1-667AE50D802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F691E96-BEA8-4010-A7D6-B728DDD0BE6A}">
      <dgm:prSet phldrT="[Texte]"/>
      <dgm:spPr/>
      <dgm:t>
        <a:bodyPr/>
        <a:lstStyle/>
        <a:p>
          <a:r>
            <a:rPr lang="fr-FR" dirty="0" err="1"/>
            <a:t>Two</a:t>
          </a:r>
          <a:r>
            <a:rPr lang="fr-FR" dirty="0"/>
            <a:t> </a:t>
          </a:r>
          <a:r>
            <a:rPr lang="fr-FR" dirty="0" err="1"/>
            <a:t>projects</a:t>
          </a:r>
          <a:endParaRPr lang="fr-FR" dirty="0"/>
        </a:p>
      </dgm:t>
    </dgm:pt>
    <dgm:pt modelId="{6F7EB4CD-A060-4F39-9FAF-382D17CC8842}" type="parTrans" cxnId="{6379E347-580D-406A-95D5-B08A2C1B4481}">
      <dgm:prSet/>
      <dgm:spPr/>
      <dgm:t>
        <a:bodyPr/>
        <a:lstStyle/>
        <a:p>
          <a:endParaRPr lang="fr-FR"/>
        </a:p>
      </dgm:t>
    </dgm:pt>
    <dgm:pt modelId="{E9814330-56A1-42A3-B131-3EF60535F3F9}" type="sibTrans" cxnId="{6379E347-580D-406A-95D5-B08A2C1B4481}">
      <dgm:prSet/>
      <dgm:spPr/>
      <dgm:t>
        <a:bodyPr/>
        <a:lstStyle/>
        <a:p>
          <a:endParaRPr lang="fr-FR"/>
        </a:p>
      </dgm:t>
    </dgm:pt>
    <dgm:pt modelId="{7892B5AC-EC5D-4A23-B9EF-73521B6E874A}">
      <dgm:prSet phldrT="[Texte]"/>
      <dgm:spPr/>
      <dgm:t>
        <a:bodyPr/>
        <a:lstStyle/>
        <a:p>
          <a:r>
            <a:rPr lang="fr-FR" dirty="0" err="1"/>
            <a:t>Treebank</a:t>
          </a:r>
          <a:endParaRPr lang="fr-FR" dirty="0"/>
        </a:p>
      </dgm:t>
    </dgm:pt>
    <dgm:pt modelId="{139AC008-F2FE-41CF-8D76-86948D753044}" type="parTrans" cxnId="{C01A95F2-4AAE-491C-9B34-AAD87CACBC6D}">
      <dgm:prSet/>
      <dgm:spPr/>
      <dgm:t>
        <a:bodyPr/>
        <a:lstStyle/>
        <a:p>
          <a:endParaRPr lang="fr-FR"/>
        </a:p>
      </dgm:t>
    </dgm:pt>
    <dgm:pt modelId="{2043F64E-9433-4F18-A0DB-112B10C5902B}" type="sibTrans" cxnId="{C01A95F2-4AAE-491C-9B34-AAD87CACBC6D}">
      <dgm:prSet/>
      <dgm:spPr/>
      <dgm:t>
        <a:bodyPr/>
        <a:lstStyle/>
        <a:p>
          <a:endParaRPr lang="fr-FR"/>
        </a:p>
      </dgm:t>
    </dgm:pt>
    <dgm:pt modelId="{E02E1FDC-EE9A-485B-A642-13F32D5ADD27}">
      <dgm:prSet phldrT="[Texte]"/>
      <dgm:spPr/>
      <dgm:t>
        <a:bodyPr/>
        <a:lstStyle/>
        <a:p>
          <a:r>
            <a:rPr lang="fr-FR" dirty="0" err="1"/>
            <a:t>WordNet</a:t>
          </a:r>
          <a:endParaRPr lang="fr-FR" dirty="0"/>
        </a:p>
      </dgm:t>
    </dgm:pt>
    <dgm:pt modelId="{51ED3553-64F2-49A2-BC42-5F67CDA83426}" type="parTrans" cxnId="{19D23C0C-09E1-4882-ACDA-F1DFDA94841A}">
      <dgm:prSet/>
      <dgm:spPr/>
      <dgm:t>
        <a:bodyPr/>
        <a:lstStyle/>
        <a:p>
          <a:endParaRPr lang="fr-FR"/>
        </a:p>
      </dgm:t>
    </dgm:pt>
    <dgm:pt modelId="{5E5BDA48-6B2B-4ABF-81CC-BD0A6354975B}" type="sibTrans" cxnId="{19D23C0C-09E1-4882-ACDA-F1DFDA94841A}">
      <dgm:prSet/>
      <dgm:spPr/>
      <dgm:t>
        <a:bodyPr/>
        <a:lstStyle/>
        <a:p>
          <a:endParaRPr lang="fr-FR"/>
        </a:p>
      </dgm:t>
    </dgm:pt>
    <dgm:pt modelId="{AAE33B74-D714-42EA-967F-C1787AAC92D1}" type="pres">
      <dgm:prSet presAssocID="{61959B24-81A8-4E02-A0C1-667AE50D80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1D833A9-7803-4C4D-B18E-CB93D7EB8026}" type="pres">
      <dgm:prSet presAssocID="{1F691E96-BEA8-4010-A7D6-B728DDD0BE6A}" presName="boxAndChildren" presStyleCnt="0"/>
      <dgm:spPr/>
    </dgm:pt>
    <dgm:pt modelId="{2C599781-BF11-40D4-BE27-02C0F6DF74DF}" type="pres">
      <dgm:prSet presAssocID="{1F691E96-BEA8-4010-A7D6-B728DDD0BE6A}" presName="parentTextBox" presStyleLbl="node1" presStyleIdx="0" presStyleCnt="1"/>
      <dgm:spPr/>
      <dgm:t>
        <a:bodyPr/>
        <a:lstStyle/>
        <a:p>
          <a:endParaRPr lang="fr-FR"/>
        </a:p>
      </dgm:t>
    </dgm:pt>
    <dgm:pt modelId="{CDE4B924-70FE-412A-85CB-CD0F3A7FC155}" type="pres">
      <dgm:prSet presAssocID="{1F691E96-BEA8-4010-A7D6-B728DDD0BE6A}" presName="entireBox" presStyleLbl="node1" presStyleIdx="0" presStyleCnt="1" custLinFactNeighborX="-841"/>
      <dgm:spPr/>
      <dgm:t>
        <a:bodyPr/>
        <a:lstStyle/>
        <a:p>
          <a:endParaRPr lang="fr-FR"/>
        </a:p>
      </dgm:t>
    </dgm:pt>
    <dgm:pt modelId="{B9F3FBA5-BCDD-48FB-8395-D78EE9016DB5}" type="pres">
      <dgm:prSet presAssocID="{1F691E96-BEA8-4010-A7D6-B728DDD0BE6A}" presName="descendantBox" presStyleCnt="0"/>
      <dgm:spPr/>
    </dgm:pt>
    <dgm:pt modelId="{C8DA2DE8-B746-48D3-80C3-CF6A28ACC375}" type="pres">
      <dgm:prSet presAssocID="{7892B5AC-EC5D-4A23-B9EF-73521B6E874A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3990DD-A583-41A6-8E9C-04A54DDBF1B8}" type="pres">
      <dgm:prSet presAssocID="{E02E1FDC-EE9A-485B-A642-13F32D5ADD27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C49FF2F-7137-473B-A9F6-E816F64CC43D}" type="presOf" srcId="{E02E1FDC-EE9A-485B-A642-13F32D5ADD27}" destId="{D93990DD-A583-41A6-8E9C-04A54DDBF1B8}" srcOrd="0" destOrd="0" presId="urn:microsoft.com/office/officeart/2005/8/layout/process4"/>
    <dgm:cxn modelId="{6379E347-580D-406A-95D5-B08A2C1B4481}" srcId="{61959B24-81A8-4E02-A0C1-667AE50D8028}" destId="{1F691E96-BEA8-4010-A7D6-B728DDD0BE6A}" srcOrd="0" destOrd="0" parTransId="{6F7EB4CD-A060-4F39-9FAF-382D17CC8842}" sibTransId="{E9814330-56A1-42A3-B131-3EF60535F3F9}"/>
    <dgm:cxn modelId="{5EC9BBA1-7AD0-4114-ADF2-5118CE370BA5}" type="presOf" srcId="{7892B5AC-EC5D-4A23-B9EF-73521B6E874A}" destId="{C8DA2DE8-B746-48D3-80C3-CF6A28ACC375}" srcOrd="0" destOrd="0" presId="urn:microsoft.com/office/officeart/2005/8/layout/process4"/>
    <dgm:cxn modelId="{6257E26F-BF44-4E57-AA71-0193B699504B}" type="presOf" srcId="{61959B24-81A8-4E02-A0C1-667AE50D8028}" destId="{AAE33B74-D714-42EA-967F-C1787AAC92D1}" srcOrd="0" destOrd="0" presId="urn:microsoft.com/office/officeart/2005/8/layout/process4"/>
    <dgm:cxn modelId="{C01A95F2-4AAE-491C-9B34-AAD87CACBC6D}" srcId="{1F691E96-BEA8-4010-A7D6-B728DDD0BE6A}" destId="{7892B5AC-EC5D-4A23-B9EF-73521B6E874A}" srcOrd="0" destOrd="0" parTransId="{139AC008-F2FE-41CF-8D76-86948D753044}" sibTransId="{2043F64E-9433-4F18-A0DB-112B10C5902B}"/>
    <dgm:cxn modelId="{523AF9D3-6BDE-4A52-8A61-BAE221746B8A}" type="presOf" srcId="{1F691E96-BEA8-4010-A7D6-B728DDD0BE6A}" destId="{CDE4B924-70FE-412A-85CB-CD0F3A7FC155}" srcOrd="1" destOrd="0" presId="urn:microsoft.com/office/officeart/2005/8/layout/process4"/>
    <dgm:cxn modelId="{19D23C0C-09E1-4882-ACDA-F1DFDA94841A}" srcId="{1F691E96-BEA8-4010-A7D6-B728DDD0BE6A}" destId="{E02E1FDC-EE9A-485B-A642-13F32D5ADD27}" srcOrd="1" destOrd="0" parTransId="{51ED3553-64F2-49A2-BC42-5F67CDA83426}" sibTransId="{5E5BDA48-6B2B-4ABF-81CC-BD0A6354975B}"/>
    <dgm:cxn modelId="{82150521-B9D8-480B-8565-534C77EBE319}" type="presOf" srcId="{1F691E96-BEA8-4010-A7D6-B728DDD0BE6A}" destId="{2C599781-BF11-40D4-BE27-02C0F6DF74DF}" srcOrd="0" destOrd="0" presId="urn:microsoft.com/office/officeart/2005/8/layout/process4"/>
    <dgm:cxn modelId="{962767E0-3714-4898-B676-A659CCD6962F}" type="presParOf" srcId="{AAE33B74-D714-42EA-967F-C1787AAC92D1}" destId="{11D833A9-7803-4C4D-B18E-CB93D7EB8026}" srcOrd="0" destOrd="0" presId="urn:microsoft.com/office/officeart/2005/8/layout/process4"/>
    <dgm:cxn modelId="{8C79FA2C-9046-44DA-A601-C2CAEB247D12}" type="presParOf" srcId="{11D833A9-7803-4C4D-B18E-CB93D7EB8026}" destId="{2C599781-BF11-40D4-BE27-02C0F6DF74DF}" srcOrd="0" destOrd="0" presId="urn:microsoft.com/office/officeart/2005/8/layout/process4"/>
    <dgm:cxn modelId="{51DFECC4-81F8-40CE-A5A8-C01E4104D933}" type="presParOf" srcId="{11D833A9-7803-4C4D-B18E-CB93D7EB8026}" destId="{CDE4B924-70FE-412A-85CB-CD0F3A7FC155}" srcOrd="1" destOrd="0" presId="urn:microsoft.com/office/officeart/2005/8/layout/process4"/>
    <dgm:cxn modelId="{9898375F-EF6E-4E0E-8553-39083F1C9A7B}" type="presParOf" srcId="{11D833A9-7803-4C4D-B18E-CB93D7EB8026}" destId="{B9F3FBA5-BCDD-48FB-8395-D78EE9016DB5}" srcOrd="2" destOrd="0" presId="urn:microsoft.com/office/officeart/2005/8/layout/process4"/>
    <dgm:cxn modelId="{C1370021-8398-4423-855A-79863FB23640}" type="presParOf" srcId="{B9F3FBA5-BCDD-48FB-8395-D78EE9016DB5}" destId="{C8DA2DE8-B746-48D3-80C3-CF6A28ACC375}" srcOrd="0" destOrd="0" presId="urn:microsoft.com/office/officeart/2005/8/layout/process4"/>
    <dgm:cxn modelId="{4ECEE026-E78E-4908-A354-6C47568205AD}" type="presParOf" srcId="{B9F3FBA5-BCDD-48FB-8395-D78EE9016DB5}" destId="{D93990DD-A583-41A6-8E9C-04A54DDBF1B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C910F6-440C-4E6C-AB4D-52EDC3340267}">
      <dsp:nvSpPr>
        <dsp:cNvPr id="0" name=""/>
        <dsp:cNvSpPr/>
      </dsp:nvSpPr>
      <dsp:spPr>
        <a:xfrm>
          <a:off x="2977604" y="894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b="1" u="sng" kern="1200" dirty="0"/>
            <a:t>Natural </a:t>
          </a:r>
          <a:r>
            <a:rPr lang="fr-FR" sz="1100" b="1" u="sng" kern="1200" dirty="0" err="1"/>
            <a:t>Language</a:t>
          </a:r>
          <a:r>
            <a:rPr lang="fr-FR" sz="1100" b="1" u="sng" kern="1200" dirty="0"/>
            <a:t> </a:t>
          </a:r>
          <a:r>
            <a:rPr lang="fr-FR" sz="1100" b="1" u="sng" kern="1200" dirty="0" err="1"/>
            <a:t>Processing</a:t>
          </a:r>
          <a:endParaRPr lang="fr-FR" sz="1100" b="1" u="sng" kern="1200" dirty="0"/>
        </a:p>
      </dsp:txBody>
      <dsp:txXfrm>
        <a:off x="3010911" y="34201"/>
        <a:ext cx="2207777" cy="1070581"/>
      </dsp:txXfrm>
    </dsp:sp>
    <dsp:sp modelId="{551190A7-FB3F-4D96-B455-34AD212524F6}">
      <dsp:nvSpPr>
        <dsp:cNvPr id="0" name=""/>
        <dsp:cNvSpPr/>
      </dsp:nvSpPr>
      <dsp:spPr>
        <a:xfrm rot="3600000">
          <a:off x="4461561" y="1995709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4580966" y="2075313"/>
        <a:ext cx="944316" cy="238810"/>
      </dsp:txXfrm>
    </dsp:sp>
    <dsp:sp modelId="{13B05E5F-DDCB-4D13-A281-E7EFF88E5BEF}">
      <dsp:nvSpPr>
        <dsp:cNvPr id="0" name=""/>
        <dsp:cNvSpPr/>
      </dsp:nvSpPr>
      <dsp:spPr>
        <a:xfrm>
          <a:off x="4854254" y="3251347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b="1" kern="1200" dirty="0" err="1"/>
            <a:t>Language</a:t>
          </a:r>
          <a:r>
            <a:rPr lang="fr-FR" sz="1100" b="1" kern="1200" dirty="0"/>
            <a:t> </a:t>
          </a:r>
          <a:r>
            <a:rPr lang="fr-FR" sz="1100" b="1" kern="1200" dirty="0" err="1"/>
            <a:t>Resources</a:t>
          </a:r>
          <a:endParaRPr lang="fr-FR" sz="1100" b="1" kern="1200" dirty="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 err="1"/>
            <a:t>Providing</a:t>
          </a:r>
          <a:r>
            <a:rPr lang="fr-FR" sz="1100" kern="1200" dirty="0"/>
            <a:t> the </a:t>
          </a:r>
          <a:r>
            <a:rPr lang="fr-FR" sz="1100" kern="1200" dirty="0" err="1"/>
            <a:t>needed</a:t>
          </a:r>
          <a:r>
            <a:rPr lang="fr-FR" sz="1100" kern="1200" dirty="0"/>
            <a:t>  </a:t>
          </a:r>
          <a:r>
            <a:rPr lang="fr-FR" sz="1100" kern="1200" dirty="0" err="1"/>
            <a:t>reference</a:t>
          </a:r>
          <a:r>
            <a:rPr lang="fr-FR" sz="1100" kern="1200" dirty="0"/>
            <a:t> information to </a:t>
          </a:r>
          <a:r>
            <a:rPr lang="fr-FR" sz="1100" kern="1200" dirty="0" err="1"/>
            <a:t>tools</a:t>
          </a:r>
          <a:r>
            <a:rPr lang="fr-FR" sz="1100" kern="1200" dirty="0"/>
            <a:t> (</a:t>
          </a:r>
          <a:r>
            <a:rPr lang="fr-FR" sz="1100" kern="1200" dirty="0" err="1"/>
            <a:t>Morphological</a:t>
          </a:r>
          <a:r>
            <a:rPr lang="fr-FR" sz="1100" kern="1200" dirty="0"/>
            <a:t> or </a:t>
          </a:r>
          <a:r>
            <a:rPr lang="fr-FR" sz="1100" kern="1200" dirty="0" err="1"/>
            <a:t>Phonological</a:t>
          </a:r>
          <a:r>
            <a:rPr lang="fr-FR" sz="1100" kern="1200" dirty="0"/>
            <a:t> </a:t>
          </a:r>
          <a:r>
            <a:rPr lang="fr-FR" sz="1100" kern="1200" dirty="0" err="1"/>
            <a:t>features</a:t>
          </a:r>
          <a:r>
            <a:rPr lang="fr-FR" sz="1100" kern="1200" dirty="0"/>
            <a:t> of the </a:t>
          </a:r>
          <a:r>
            <a:rPr lang="fr-FR" sz="1100" kern="1200" dirty="0" err="1"/>
            <a:t>language</a:t>
          </a:r>
          <a:r>
            <a:rPr lang="fr-FR" sz="1100" kern="1200" dirty="0"/>
            <a:t> of the input) </a:t>
          </a:r>
          <a:r>
            <a:rPr lang="fr-FR" sz="1100" kern="1200" dirty="0" err="1"/>
            <a:t>so</a:t>
          </a:r>
          <a:r>
            <a:rPr lang="fr-FR" sz="1100" kern="1200" dirty="0"/>
            <a:t> </a:t>
          </a:r>
          <a:r>
            <a:rPr lang="fr-FR" sz="1100" kern="1200" dirty="0" err="1"/>
            <a:t>that</a:t>
          </a:r>
          <a:r>
            <a:rPr lang="fr-FR" sz="1100" kern="1200" dirty="0"/>
            <a:t> </a:t>
          </a:r>
          <a:r>
            <a:rPr lang="fr-FR" sz="1100" kern="1200" dirty="0" err="1"/>
            <a:t>tools</a:t>
          </a:r>
          <a:r>
            <a:rPr lang="fr-FR" sz="1100" kern="1200" dirty="0"/>
            <a:t> </a:t>
          </a:r>
          <a:r>
            <a:rPr lang="fr-FR" sz="1100" kern="1200" dirty="0" err="1"/>
            <a:t>can</a:t>
          </a:r>
          <a:r>
            <a:rPr lang="fr-FR" sz="1100" kern="1200" dirty="0"/>
            <a:t> </a:t>
          </a:r>
          <a:r>
            <a:rPr lang="fr-FR" sz="1100" kern="1200" dirty="0" err="1"/>
            <a:t>work</a:t>
          </a:r>
          <a:endParaRPr lang="fr-FR" sz="1100" kern="1200" dirty="0"/>
        </a:p>
      </dsp:txBody>
      <dsp:txXfrm>
        <a:off x="4887561" y="3284654"/>
        <a:ext cx="2207777" cy="1070581"/>
      </dsp:txXfrm>
    </dsp:sp>
    <dsp:sp modelId="{A7DCB02A-08E4-44D6-93A5-1BDF94928C9F}">
      <dsp:nvSpPr>
        <dsp:cNvPr id="0" name=""/>
        <dsp:cNvSpPr/>
      </dsp:nvSpPr>
      <dsp:spPr>
        <a:xfrm rot="10800000">
          <a:off x="3523236" y="3620935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 rot="10800000">
        <a:off x="3642641" y="3700539"/>
        <a:ext cx="944316" cy="238810"/>
      </dsp:txXfrm>
    </dsp:sp>
    <dsp:sp modelId="{9BD30CC8-27C0-4000-B8B6-F8D23F36D106}">
      <dsp:nvSpPr>
        <dsp:cNvPr id="0" name=""/>
        <dsp:cNvSpPr/>
      </dsp:nvSpPr>
      <dsp:spPr>
        <a:xfrm>
          <a:off x="1100954" y="3251347"/>
          <a:ext cx="2274391" cy="113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b="1" kern="1200" dirty="0" err="1"/>
            <a:t>Computational</a:t>
          </a:r>
          <a:r>
            <a:rPr lang="fr-FR" sz="1100" b="1" kern="1200" dirty="0"/>
            <a:t> Tools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Able to </a:t>
          </a:r>
          <a:r>
            <a:rPr lang="fr-FR" sz="1100" kern="1200" dirty="0" err="1"/>
            <a:t>perform</a:t>
          </a:r>
          <a:r>
            <a:rPr lang="fr-FR" sz="1100" kern="1200" dirty="0"/>
            <a:t> the </a:t>
          </a:r>
          <a:r>
            <a:rPr lang="fr-FR" sz="1100" kern="1200" dirty="0" err="1"/>
            <a:t>required</a:t>
          </a:r>
          <a:r>
            <a:rPr lang="fr-FR" sz="1100" kern="1200" dirty="0"/>
            <a:t> </a:t>
          </a:r>
          <a:r>
            <a:rPr lang="fr-FR" sz="1100" kern="1200" dirty="0" err="1"/>
            <a:t>linguistic</a:t>
          </a:r>
          <a:r>
            <a:rPr lang="fr-FR" sz="1100" kern="1200" dirty="0"/>
            <a:t> </a:t>
          </a:r>
          <a:r>
            <a:rPr lang="fr-FR" sz="1100" kern="1200" dirty="0" err="1"/>
            <a:t>analysis</a:t>
          </a:r>
          <a:r>
            <a:rPr lang="fr-FR" sz="1100" kern="1200" dirty="0"/>
            <a:t> and </a:t>
          </a:r>
          <a:r>
            <a:rPr lang="fr-FR" sz="1100" kern="1200" dirty="0" err="1"/>
            <a:t>processing</a:t>
          </a:r>
          <a:r>
            <a:rPr lang="fr-FR" sz="1100" kern="1200" dirty="0"/>
            <a:t> on the input</a:t>
          </a:r>
        </a:p>
      </dsp:txBody>
      <dsp:txXfrm>
        <a:off x="1134261" y="3284654"/>
        <a:ext cx="2207777" cy="1070581"/>
      </dsp:txXfrm>
    </dsp:sp>
    <dsp:sp modelId="{D252B963-DBF0-4A72-A85B-633F568B2041}">
      <dsp:nvSpPr>
        <dsp:cNvPr id="0" name=""/>
        <dsp:cNvSpPr/>
      </dsp:nvSpPr>
      <dsp:spPr>
        <a:xfrm rot="18000000">
          <a:off x="2584911" y="1995709"/>
          <a:ext cx="1183126" cy="39801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/>
        </a:p>
      </dsp:txBody>
      <dsp:txXfrm>
        <a:off x="2704316" y="2075313"/>
        <a:ext cx="944316" cy="2388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2BAB7-FDE7-4787-A642-606B05C28AB7}">
      <dsp:nvSpPr>
        <dsp:cNvPr id="0" name=""/>
        <dsp:cNvSpPr/>
      </dsp:nvSpPr>
      <dsp:spPr>
        <a:xfrm>
          <a:off x="0" y="2452839"/>
          <a:ext cx="6096000" cy="16093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Second </a:t>
          </a:r>
          <a:r>
            <a:rPr lang="fr-FR" sz="2900" kern="1200" dirty="0" err="1"/>
            <a:t>generation</a:t>
          </a:r>
          <a:r>
            <a:rPr lang="fr-FR" sz="2900" kern="1200" dirty="0"/>
            <a:t>: </a:t>
          </a:r>
          <a:r>
            <a:rPr lang="fr-FR" sz="2900" kern="1200" dirty="0" err="1"/>
            <a:t>linked</a:t>
          </a:r>
          <a:r>
            <a:rPr lang="fr-FR" sz="2900" kern="1200" dirty="0"/>
            <a:t> web data</a:t>
          </a:r>
        </a:p>
      </dsp:txBody>
      <dsp:txXfrm>
        <a:off x="0" y="2452839"/>
        <a:ext cx="6096000" cy="869037"/>
      </dsp:txXfrm>
    </dsp:sp>
    <dsp:sp modelId="{50F13AD7-429F-4521-A979-1909F49F6A2F}">
      <dsp:nvSpPr>
        <dsp:cNvPr id="0" name=""/>
        <dsp:cNvSpPr/>
      </dsp:nvSpPr>
      <dsp:spPr>
        <a:xfrm>
          <a:off x="0" y="3289689"/>
          <a:ext cx="3047999" cy="74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/>
            <a:t>WordNet</a:t>
          </a:r>
          <a:endParaRPr lang="fr-FR" sz="2400" kern="1200" dirty="0"/>
        </a:p>
      </dsp:txBody>
      <dsp:txXfrm>
        <a:off x="0" y="3289689"/>
        <a:ext cx="3047999" cy="740290"/>
      </dsp:txXfrm>
    </dsp:sp>
    <dsp:sp modelId="{2B7B6C1D-5468-4426-887A-784470FB2B04}">
      <dsp:nvSpPr>
        <dsp:cNvPr id="0" name=""/>
        <dsp:cNvSpPr/>
      </dsp:nvSpPr>
      <dsp:spPr>
        <a:xfrm>
          <a:off x="3048000" y="3289689"/>
          <a:ext cx="3047999" cy="74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/>
            <a:t>Treebank</a:t>
          </a:r>
          <a:endParaRPr lang="fr-FR" sz="2400" kern="1200" dirty="0"/>
        </a:p>
      </dsp:txBody>
      <dsp:txXfrm>
        <a:off x="3048000" y="3289689"/>
        <a:ext cx="3047999" cy="740290"/>
      </dsp:txXfrm>
    </dsp:sp>
    <dsp:sp modelId="{9C2FA8C1-9DF1-4BE3-99C8-D3B741C2403F}">
      <dsp:nvSpPr>
        <dsp:cNvPr id="0" name=""/>
        <dsp:cNvSpPr/>
      </dsp:nvSpPr>
      <dsp:spPr>
        <a:xfrm rot="10800000">
          <a:off x="0" y="1832"/>
          <a:ext cx="6096000" cy="24751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First </a:t>
          </a:r>
          <a:r>
            <a:rPr lang="fr-FR" sz="2900" kern="1200" dirty="0" err="1"/>
            <a:t>generation</a:t>
          </a:r>
          <a:r>
            <a:rPr lang="fr-FR" sz="2900" kern="1200" dirty="0"/>
            <a:t>: simple </a:t>
          </a:r>
          <a:r>
            <a:rPr lang="fr-FR" sz="2900" kern="1200" dirty="0" err="1"/>
            <a:t>resources</a:t>
          </a:r>
          <a:endParaRPr lang="fr-FR" sz="2900" kern="1200" dirty="0"/>
        </a:p>
      </dsp:txBody>
      <dsp:txXfrm rot="-10800000">
        <a:off x="0" y="1832"/>
        <a:ext cx="6096000" cy="868776"/>
      </dsp:txXfrm>
    </dsp:sp>
    <dsp:sp modelId="{7EB6249A-C8C2-402D-9FB8-54FB5748D1D2}">
      <dsp:nvSpPr>
        <dsp:cNvPr id="0" name=""/>
        <dsp:cNvSpPr/>
      </dsp:nvSpPr>
      <dsp:spPr>
        <a:xfrm>
          <a:off x="0" y="870609"/>
          <a:ext cx="3047999" cy="740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/>
            <a:t>Corpuses</a:t>
          </a:r>
          <a:r>
            <a:rPr lang="fr-FR" sz="2400" kern="1200" dirty="0"/>
            <a:t> and </a:t>
          </a:r>
          <a:r>
            <a:rPr lang="fr-FR" sz="2400" kern="1200" dirty="0" err="1"/>
            <a:t>raw</a:t>
          </a:r>
          <a:r>
            <a:rPr lang="fr-FR" sz="2400" kern="1200" dirty="0"/>
            <a:t> data</a:t>
          </a:r>
        </a:p>
      </dsp:txBody>
      <dsp:txXfrm>
        <a:off x="0" y="870609"/>
        <a:ext cx="3047999" cy="740068"/>
      </dsp:txXfrm>
    </dsp:sp>
    <dsp:sp modelId="{B1193D7F-FC99-48B6-9289-698B8F2EBB55}">
      <dsp:nvSpPr>
        <dsp:cNvPr id="0" name=""/>
        <dsp:cNvSpPr/>
      </dsp:nvSpPr>
      <dsp:spPr>
        <a:xfrm>
          <a:off x="3048000" y="870609"/>
          <a:ext cx="3047999" cy="740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/>
            <a:t>Dictionaries</a:t>
          </a:r>
          <a:endParaRPr lang="fr-FR" sz="2400" kern="1200" dirty="0"/>
        </a:p>
      </dsp:txBody>
      <dsp:txXfrm>
        <a:off x="3048000" y="870609"/>
        <a:ext cx="3047999" cy="7400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2BAB7-FDE7-4787-A642-606B05C28AB7}">
      <dsp:nvSpPr>
        <dsp:cNvPr id="0" name=""/>
        <dsp:cNvSpPr/>
      </dsp:nvSpPr>
      <dsp:spPr>
        <a:xfrm>
          <a:off x="0" y="2452839"/>
          <a:ext cx="6096000" cy="16093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Second </a:t>
          </a:r>
          <a:r>
            <a:rPr lang="fr-FR" sz="2900" kern="1200" dirty="0" err="1"/>
            <a:t>generation</a:t>
          </a:r>
          <a:r>
            <a:rPr lang="fr-FR" sz="2900" kern="1200" dirty="0"/>
            <a:t>: </a:t>
          </a:r>
          <a:r>
            <a:rPr lang="fr-FR" sz="2900" kern="1200" dirty="0" err="1"/>
            <a:t>linked</a:t>
          </a:r>
          <a:r>
            <a:rPr lang="fr-FR" sz="2900" kern="1200" dirty="0"/>
            <a:t> web data</a:t>
          </a:r>
        </a:p>
      </dsp:txBody>
      <dsp:txXfrm>
        <a:off x="0" y="2452839"/>
        <a:ext cx="6096000" cy="869037"/>
      </dsp:txXfrm>
    </dsp:sp>
    <dsp:sp modelId="{50F13AD7-429F-4521-A979-1909F49F6A2F}">
      <dsp:nvSpPr>
        <dsp:cNvPr id="0" name=""/>
        <dsp:cNvSpPr/>
      </dsp:nvSpPr>
      <dsp:spPr>
        <a:xfrm>
          <a:off x="0" y="3289689"/>
          <a:ext cx="3047999" cy="74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/>
            <a:t>WordNet</a:t>
          </a:r>
          <a:endParaRPr lang="fr-FR" sz="2400" kern="1200" dirty="0"/>
        </a:p>
      </dsp:txBody>
      <dsp:txXfrm>
        <a:off x="0" y="3289689"/>
        <a:ext cx="3047999" cy="740290"/>
      </dsp:txXfrm>
    </dsp:sp>
    <dsp:sp modelId="{2B7B6C1D-5468-4426-887A-784470FB2B04}">
      <dsp:nvSpPr>
        <dsp:cNvPr id="0" name=""/>
        <dsp:cNvSpPr/>
      </dsp:nvSpPr>
      <dsp:spPr>
        <a:xfrm>
          <a:off x="3048000" y="3289689"/>
          <a:ext cx="3047999" cy="7402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/>
            <a:t>Treebank</a:t>
          </a:r>
          <a:endParaRPr lang="fr-FR" sz="2400" kern="1200" dirty="0"/>
        </a:p>
      </dsp:txBody>
      <dsp:txXfrm>
        <a:off x="3048000" y="3289689"/>
        <a:ext cx="3047999" cy="740290"/>
      </dsp:txXfrm>
    </dsp:sp>
    <dsp:sp modelId="{9C2FA8C1-9DF1-4BE3-99C8-D3B741C2403F}">
      <dsp:nvSpPr>
        <dsp:cNvPr id="0" name=""/>
        <dsp:cNvSpPr/>
      </dsp:nvSpPr>
      <dsp:spPr>
        <a:xfrm rot="10800000">
          <a:off x="0" y="1832"/>
          <a:ext cx="6096000" cy="24751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First </a:t>
          </a:r>
          <a:r>
            <a:rPr lang="fr-FR" sz="2900" kern="1200" dirty="0" err="1"/>
            <a:t>generation</a:t>
          </a:r>
          <a:r>
            <a:rPr lang="fr-FR" sz="2900" kern="1200" dirty="0"/>
            <a:t>: simple </a:t>
          </a:r>
          <a:r>
            <a:rPr lang="fr-FR" sz="2900" kern="1200" dirty="0" err="1"/>
            <a:t>resources</a:t>
          </a:r>
          <a:endParaRPr lang="fr-FR" sz="2900" kern="1200" dirty="0"/>
        </a:p>
      </dsp:txBody>
      <dsp:txXfrm rot="-10800000">
        <a:off x="0" y="1832"/>
        <a:ext cx="6096000" cy="868776"/>
      </dsp:txXfrm>
    </dsp:sp>
    <dsp:sp modelId="{7EB6249A-C8C2-402D-9FB8-54FB5748D1D2}">
      <dsp:nvSpPr>
        <dsp:cNvPr id="0" name=""/>
        <dsp:cNvSpPr/>
      </dsp:nvSpPr>
      <dsp:spPr>
        <a:xfrm>
          <a:off x="0" y="870609"/>
          <a:ext cx="3047999" cy="740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/>
            <a:t>Corpuses</a:t>
          </a:r>
          <a:r>
            <a:rPr lang="fr-FR" sz="2400" kern="1200" dirty="0"/>
            <a:t> and </a:t>
          </a:r>
          <a:r>
            <a:rPr lang="fr-FR" sz="2400" kern="1200" dirty="0" err="1"/>
            <a:t>raw</a:t>
          </a:r>
          <a:r>
            <a:rPr lang="fr-FR" sz="2400" kern="1200" dirty="0"/>
            <a:t> data</a:t>
          </a:r>
        </a:p>
      </dsp:txBody>
      <dsp:txXfrm>
        <a:off x="0" y="870609"/>
        <a:ext cx="3047999" cy="740068"/>
      </dsp:txXfrm>
    </dsp:sp>
    <dsp:sp modelId="{B1193D7F-FC99-48B6-9289-698B8F2EBB55}">
      <dsp:nvSpPr>
        <dsp:cNvPr id="0" name=""/>
        <dsp:cNvSpPr/>
      </dsp:nvSpPr>
      <dsp:spPr>
        <a:xfrm>
          <a:off x="3048000" y="870609"/>
          <a:ext cx="3047999" cy="740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/>
            <a:t>Dictionaries</a:t>
          </a:r>
          <a:endParaRPr lang="fr-FR" sz="2400" kern="1200" dirty="0"/>
        </a:p>
      </dsp:txBody>
      <dsp:txXfrm>
        <a:off x="3048000" y="870609"/>
        <a:ext cx="3047999" cy="7400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E4B924-70FE-412A-85CB-CD0F3A7FC155}">
      <dsp:nvSpPr>
        <dsp:cNvPr id="0" name=""/>
        <dsp:cNvSpPr/>
      </dsp:nvSpPr>
      <dsp:spPr>
        <a:xfrm>
          <a:off x="0" y="0"/>
          <a:ext cx="3929090" cy="44211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272" tIns="398272" rIns="398272" bIns="398272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600" kern="1200" dirty="0" err="1"/>
            <a:t>Two</a:t>
          </a:r>
          <a:r>
            <a:rPr lang="fr-FR" sz="5600" kern="1200" dirty="0"/>
            <a:t> </a:t>
          </a:r>
          <a:r>
            <a:rPr lang="fr-FR" sz="5600" kern="1200" dirty="0" err="1"/>
            <a:t>projects</a:t>
          </a:r>
          <a:endParaRPr lang="fr-FR" sz="5600" kern="1200" dirty="0"/>
        </a:p>
      </dsp:txBody>
      <dsp:txXfrm>
        <a:off x="0" y="0"/>
        <a:ext cx="3929090" cy="2387442"/>
      </dsp:txXfrm>
    </dsp:sp>
    <dsp:sp modelId="{C8DA2DE8-B746-48D3-80C3-CF6A28ACC375}">
      <dsp:nvSpPr>
        <dsp:cNvPr id="0" name=""/>
        <dsp:cNvSpPr/>
      </dsp:nvSpPr>
      <dsp:spPr>
        <a:xfrm>
          <a:off x="0" y="2299018"/>
          <a:ext cx="1964544" cy="20337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38100" rIns="21336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000" kern="1200" dirty="0" err="1"/>
            <a:t>Treebank</a:t>
          </a:r>
          <a:endParaRPr lang="fr-FR" sz="3000" kern="1200" dirty="0"/>
        </a:p>
      </dsp:txBody>
      <dsp:txXfrm>
        <a:off x="0" y="2299018"/>
        <a:ext cx="1964544" cy="2033747"/>
      </dsp:txXfrm>
    </dsp:sp>
    <dsp:sp modelId="{D93990DD-A583-41A6-8E9C-04A54DDBF1B8}">
      <dsp:nvSpPr>
        <dsp:cNvPr id="0" name=""/>
        <dsp:cNvSpPr/>
      </dsp:nvSpPr>
      <dsp:spPr>
        <a:xfrm>
          <a:off x="1964545" y="2299018"/>
          <a:ext cx="1964544" cy="20337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38100" rIns="21336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000" kern="1200" dirty="0" err="1"/>
            <a:t>WordNet</a:t>
          </a:r>
          <a:endParaRPr lang="fr-FR" sz="3000" kern="1200" dirty="0"/>
        </a:p>
      </dsp:txBody>
      <dsp:txXfrm>
        <a:off x="1964545" y="2299018"/>
        <a:ext cx="1964544" cy="2033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21/10/2017</a:t>
            </a:fld>
            <a:endParaRPr lang="fr-BE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kidata.org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query.wikidata.org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kidata.org/w/api.php" TargetMode="External"/><Relationship Id="rId2" Type="http://schemas.openxmlformats.org/officeDocument/2006/relationships/hyperlink" Target="https://www.wikidata.org/wiki/Wikidata:Database_download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ikidata-lexeme.wmflabs.org/" TargetMode="External"/><Relationship Id="rId4" Type="http://schemas.openxmlformats.org/officeDocument/2006/relationships/hyperlink" Target="https://www.wikidata.org/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tools.wmflabs.org/mix-n-match/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</a:t>
            </a:r>
            <a:r>
              <a:rPr lang="en-US" dirty="0" err="1"/>
              <a:t>WikiData</a:t>
            </a:r>
            <a:r>
              <a:rPr lang="en-US" dirty="0"/>
              <a:t> to create a multi-lingual multi-dialectal dictionary for Arabic dialects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 err="1"/>
              <a:t>Houcemeddine</a:t>
            </a:r>
            <a:r>
              <a:rPr lang="fr-FR" dirty="0"/>
              <a:t> </a:t>
            </a:r>
            <a:r>
              <a:rPr lang="fr-FR" dirty="0" err="1"/>
              <a:t>Turki</a:t>
            </a:r>
            <a:endParaRPr lang="fr-FR" dirty="0"/>
          </a:p>
          <a:p>
            <a:r>
              <a:rPr lang="fr-FR" sz="1500" dirty="0" err="1"/>
              <a:t>Faculty</a:t>
            </a:r>
            <a:r>
              <a:rPr lang="fr-FR" sz="1500" dirty="0"/>
              <a:t> of </a:t>
            </a:r>
            <a:r>
              <a:rPr lang="fr-FR" sz="1500" dirty="0" err="1"/>
              <a:t>Medicine</a:t>
            </a:r>
            <a:r>
              <a:rPr lang="fr-FR" sz="1500" dirty="0"/>
              <a:t> of Sfax, </a:t>
            </a:r>
            <a:r>
              <a:rPr lang="fr-FR" sz="1500" dirty="0" err="1"/>
              <a:t>University</a:t>
            </a:r>
            <a:r>
              <a:rPr lang="fr-FR" sz="1500" dirty="0"/>
              <a:t> of Sfax, Sfax, </a:t>
            </a:r>
            <a:r>
              <a:rPr lang="fr-FR" sz="1500" dirty="0" err="1"/>
              <a:t>Tunisia</a:t>
            </a:r>
            <a:endParaRPr lang="fr-FR" dirty="0"/>
          </a:p>
          <a:p>
            <a:r>
              <a:rPr lang="fr-FR" dirty="0" err="1"/>
              <a:t>Denny</a:t>
            </a:r>
            <a:r>
              <a:rPr lang="fr-FR" dirty="0"/>
              <a:t> </a:t>
            </a:r>
            <a:r>
              <a:rPr lang="fr-FR" dirty="0" err="1"/>
              <a:t>Vrandečić</a:t>
            </a:r>
            <a:endParaRPr lang="fr-FR" dirty="0"/>
          </a:p>
          <a:p>
            <a:r>
              <a:rPr lang="fr-FR" sz="1500" dirty="0"/>
              <a:t>Google Inc., San Francisco, </a:t>
            </a:r>
            <a:r>
              <a:rPr lang="fr-FR" sz="1500" dirty="0" err="1"/>
              <a:t>California</a:t>
            </a:r>
            <a:r>
              <a:rPr lang="fr-FR" sz="1500" dirty="0"/>
              <a:t>, United States of </a:t>
            </a:r>
            <a:r>
              <a:rPr lang="fr-FR" sz="1500" dirty="0" err="1"/>
              <a:t>America</a:t>
            </a:r>
            <a:r>
              <a:rPr lang="fr-FR" sz="1500" dirty="0"/>
              <a:t> </a:t>
            </a:r>
          </a:p>
          <a:p>
            <a:r>
              <a:rPr lang="fr-FR" dirty="0" err="1"/>
              <a:t>Helmi</a:t>
            </a:r>
            <a:r>
              <a:rPr lang="fr-FR" dirty="0"/>
              <a:t> </a:t>
            </a:r>
            <a:r>
              <a:rPr lang="fr-FR" dirty="0" err="1"/>
              <a:t>Hamdi</a:t>
            </a:r>
            <a:endParaRPr lang="fr-FR" dirty="0"/>
          </a:p>
          <a:p>
            <a:r>
              <a:rPr lang="fr-FR" sz="1600" dirty="0"/>
              <a:t>Faculté des sciences, Université de Sherbrooke, Sherbrooke, Québec, Canada</a:t>
            </a:r>
            <a:endParaRPr lang="fr-FR" sz="1400" dirty="0"/>
          </a:p>
          <a:p>
            <a:r>
              <a:rPr lang="fr-FR" dirty="0"/>
              <a:t>Imed </a:t>
            </a:r>
            <a:r>
              <a:rPr lang="fr-FR" dirty="0" err="1"/>
              <a:t>Adel</a:t>
            </a:r>
            <a:endParaRPr lang="fr-FR" dirty="0"/>
          </a:p>
          <a:p>
            <a:r>
              <a:rPr lang="fr-FR" sz="1600" dirty="0" err="1"/>
              <a:t>Sbikha</a:t>
            </a:r>
            <a:r>
              <a:rPr lang="fr-FR" sz="1600" dirty="0"/>
              <a:t> 1979 High </a:t>
            </a:r>
            <a:r>
              <a:rPr lang="fr-FR" sz="1600" dirty="0" err="1"/>
              <a:t>School</a:t>
            </a:r>
            <a:r>
              <a:rPr lang="fr-FR" sz="1600" dirty="0"/>
              <a:t>, </a:t>
            </a:r>
            <a:r>
              <a:rPr lang="fr-FR" sz="1600" dirty="0" err="1"/>
              <a:t>Sbikha</a:t>
            </a:r>
            <a:r>
              <a:rPr lang="fr-FR" sz="1600" dirty="0"/>
              <a:t>, Kairouan, </a:t>
            </a:r>
            <a:r>
              <a:rPr lang="fr-FR" sz="1600" dirty="0" err="1"/>
              <a:t>Tunisia</a:t>
            </a:r>
            <a:endParaRPr lang="fr-FR" sz="1600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628652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14th ACS/IEEE International Conference on Computer Systems and Applications AICCSA 2017</a:t>
            </a:r>
            <a:r>
              <a:rPr lang="en-US" sz="1400" dirty="0"/>
              <a:t> </a:t>
            </a:r>
            <a:br>
              <a:rPr lang="en-US" sz="1400" dirty="0"/>
            </a:br>
            <a:r>
              <a:rPr lang="en-US" sz="1400" b="1" dirty="0"/>
              <a:t>October 30th to November 3rd, 2017</a:t>
            </a:r>
            <a:endParaRPr lang="fr-FR" sz="1400" dirty="0"/>
          </a:p>
        </p:txBody>
      </p:sp>
      <p:pic>
        <p:nvPicPr>
          <p:cNvPr id="1026" name="Picture 2" descr="Image result for cc by 4.0">
            <a:extLst>
              <a:ext uri="{FF2B5EF4-FFF2-40B4-BE49-F238E27FC236}">
                <a16:creationId xmlns:a16="http://schemas.microsoft.com/office/drawing/2014/main" xmlns="" id="{F09AF62D-1B29-4EEF-9316-5C43F94CC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5098" y="5157192"/>
            <a:ext cx="976835" cy="24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280" y="283070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/>
              <a:t>Wikidata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Structured</a:t>
            </a:r>
            <a:r>
              <a:rPr lang="fr-FR" dirty="0"/>
              <a:t> data (37 million items), </a:t>
            </a:r>
            <a:r>
              <a:rPr lang="fr-FR" dirty="0" err="1"/>
              <a:t>Linked</a:t>
            </a:r>
            <a:r>
              <a:rPr lang="fr-FR" dirty="0"/>
              <a:t> data, Persistent </a:t>
            </a:r>
            <a:r>
              <a:rPr lang="fr-FR" dirty="0" err="1"/>
              <a:t>identifiers</a:t>
            </a:r>
            <a:r>
              <a:rPr lang="fr-FR" dirty="0"/>
              <a:t> and Multiple </a:t>
            </a:r>
            <a:r>
              <a:rPr lang="fr-FR" dirty="0" err="1"/>
              <a:t>languages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EE5AEBD2-B893-415C-9F33-F186532B2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71" y="3450728"/>
            <a:ext cx="3567683" cy="289205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020A30E-951D-4120-BE26-2037D53D924D}"/>
              </a:ext>
            </a:extLst>
          </p:cNvPr>
          <p:cNvSpPr/>
          <p:nvPr/>
        </p:nvSpPr>
        <p:spPr>
          <a:xfrm>
            <a:off x="899592" y="6597352"/>
            <a:ext cx="273630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TN" sz="800" dirty="0"/>
              <a:t>https://creativecommons.org/publicdomain/zero/1.0/</a:t>
            </a:r>
          </a:p>
        </p:txBody>
      </p:sp>
      <p:pic>
        <p:nvPicPr>
          <p:cNvPr id="2050" name="Picture 2" descr="https://upload.wikimedia.org/wikipedia/commons/9/9a/Wikimania_2012_Group_Photograph-0001a.jpg">
            <a:extLst>
              <a:ext uri="{FF2B5EF4-FFF2-40B4-BE49-F238E27FC236}">
                <a16:creationId xmlns:a16="http://schemas.microsoft.com/office/drawing/2014/main" xmlns="" id="{A79418A9-E253-438E-A8A7-CA0C07F81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6080" y="3426001"/>
            <a:ext cx="3707904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5621173-61AA-463E-AB2E-0A5749375592}"/>
              </a:ext>
            </a:extLst>
          </p:cNvPr>
          <p:cNvSpPr/>
          <p:nvPr/>
        </p:nvSpPr>
        <p:spPr>
          <a:xfrm>
            <a:off x="4141053" y="593534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Over 270,000 "active“ Wikimedia users (made at least one edit every month)</a:t>
            </a:r>
            <a:endParaRPr lang="ar-T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3CF02DD-5902-4660-A102-2BAA4217F622}"/>
              </a:ext>
            </a:extLst>
          </p:cNvPr>
          <p:cNvSpPr/>
          <p:nvPr/>
        </p:nvSpPr>
        <p:spPr>
          <a:xfrm>
            <a:off x="4549016" y="659735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TN" sz="800" dirty="0"/>
              <a:t>https://commons.wikimedia.org/wiki/File:Wikimania_2012_Group_Photograph-0001a.jpg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8" y="7150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dirty="0"/>
              <a:t>How </a:t>
            </a:r>
            <a:r>
              <a:rPr lang="fr-FR" sz="4000" dirty="0" err="1"/>
              <a:t>does</a:t>
            </a:r>
            <a:r>
              <a:rPr lang="fr-FR" sz="4000" dirty="0"/>
              <a:t> </a:t>
            </a:r>
            <a:r>
              <a:rPr lang="fr-FR" sz="4000" dirty="0" err="1"/>
              <a:t>it</a:t>
            </a:r>
            <a:r>
              <a:rPr lang="fr-FR" sz="4000" dirty="0"/>
              <a:t> look like?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1925" y="5188151"/>
            <a:ext cx="8982075" cy="150877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/>
              <a:t>To </a:t>
            </a:r>
            <a:r>
              <a:rPr lang="fr-FR" dirty="0" err="1"/>
              <a:t>freely</a:t>
            </a:r>
            <a:r>
              <a:rPr lang="fr-FR" dirty="0"/>
              <a:t> </a:t>
            </a:r>
            <a:r>
              <a:rPr lang="fr-FR" dirty="0" err="1"/>
              <a:t>obtain</a:t>
            </a:r>
            <a:r>
              <a:rPr lang="fr-FR" dirty="0"/>
              <a:t> a multi-lingual multi-dialectal </a:t>
            </a:r>
            <a:r>
              <a:rPr lang="fr-FR" dirty="0" err="1"/>
              <a:t>dictionary</a:t>
            </a:r>
            <a:r>
              <a:rPr lang="fr-FR" dirty="0"/>
              <a:t>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and a </a:t>
            </a:r>
            <a:r>
              <a:rPr lang="fr-FR" dirty="0" err="1"/>
              <a:t>linked</a:t>
            </a:r>
            <a:r>
              <a:rPr lang="fr-FR" dirty="0"/>
              <a:t> web data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just</a:t>
            </a:r>
            <a:r>
              <a:rPr lang="fr-FR" dirty="0"/>
              <a:t> have to </a:t>
            </a:r>
            <a:r>
              <a:rPr lang="fr-FR" dirty="0" err="1"/>
              <a:t>add</a:t>
            </a:r>
            <a:r>
              <a:rPr lang="fr-FR" dirty="0"/>
              <a:t> labels in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to the 37 628 248 </a:t>
            </a:r>
            <a:r>
              <a:rPr lang="fr-FR" dirty="0" err="1"/>
              <a:t>entities</a:t>
            </a:r>
            <a:r>
              <a:rPr lang="fr-FR" dirty="0"/>
              <a:t>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685E5F20-F9C0-479F-932A-91967EF23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6" y="1214500"/>
            <a:ext cx="7056784" cy="397365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32175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err="1"/>
              <a:t>Elements</a:t>
            </a:r>
            <a:endParaRPr lang="fr-FR" dirty="0"/>
          </a:p>
        </p:txBody>
      </p:sp>
      <p:pic>
        <p:nvPicPr>
          <p:cNvPr id="4" name="Espace réservé du contenu 3" descr="https://upload.wikimedia.org/wikipedia/commons/thumb/a/ae/Datamodel_in_Wikidata.svg/800px-Datamodel_in_Wikidata.svg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325711"/>
            <a:ext cx="6107043" cy="4389437"/>
          </a:xfrm>
          <a:prstGeom prst="rect">
            <a:avLst/>
          </a:prstGeom>
          <a:noFill/>
          <a:ln w="12700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1928802"/>
            <a:ext cx="24288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err="1"/>
              <a:t>Created</a:t>
            </a:r>
            <a:r>
              <a:rPr lang="fr-FR" b="1" u="sng" dirty="0"/>
              <a:t> to </a:t>
            </a:r>
            <a:r>
              <a:rPr lang="fr-FR" b="1" u="sng" dirty="0" err="1"/>
              <a:t>provide</a:t>
            </a:r>
            <a:r>
              <a:rPr lang="fr-FR" b="1" u="sng" dirty="0"/>
              <a:t>:</a:t>
            </a:r>
          </a:p>
          <a:p>
            <a:endParaRPr lang="fr-FR" dirty="0"/>
          </a:p>
          <a:p>
            <a:r>
              <a:rPr lang="fr-FR" dirty="0"/>
              <a:t>Labels (</a:t>
            </a:r>
            <a:r>
              <a:rPr lang="fr-FR" dirty="0" err="1"/>
              <a:t>names</a:t>
            </a:r>
            <a:r>
              <a:rPr lang="fr-FR" dirty="0"/>
              <a:t>) of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hundreds</a:t>
            </a:r>
            <a:r>
              <a:rPr lang="fr-FR" dirty="0"/>
              <a:t> of </a:t>
            </a:r>
            <a:r>
              <a:rPr lang="fr-FR" dirty="0" err="1"/>
              <a:t>languages</a:t>
            </a:r>
            <a:endParaRPr lang="fr-FR" dirty="0"/>
          </a:p>
          <a:p>
            <a:r>
              <a:rPr lang="fr-FR" dirty="0">
                <a:latin typeface="Times New Roman"/>
                <a:cs typeface="Times New Roman"/>
              </a:rPr>
              <a:t>→ Multi-lingual </a:t>
            </a:r>
            <a:r>
              <a:rPr lang="fr-FR" dirty="0" err="1">
                <a:latin typeface="Times New Roman"/>
                <a:cs typeface="Times New Roman"/>
              </a:rPr>
              <a:t>high</a:t>
            </a:r>
            <a:r>
              <a:rPr lang="fr-FR" dirty="0">
                <a:latin typeface="Times New Roman"/>
                <a:cs typeface="Times New Roman"/>
              </a:rPr>
              <a:t>-</a:t>
            </a:r>
            <a:r>
              <a:rPr lang="fr-FR" dirty="0" err="1">
                <a:latin typeface="Times New Roman"/>
                <a:cs typeface="Times New Roman"/>
              </a:rPr>
              <a:t>scale</a:t>
            </a:r>
            <a:r>
              <a:rPr lang="fr-FR" dirty="0">
                <a:latin typeface="Times New Roman"/>
                <a:cs typeface="Times New Roman"/>
              </a:rPr>
              <a:t> </a:t>
            </a:r>
            <a:r>
              <a:rPr lang="fr-FR" dirty="0" err="1">
                <a:latin typeface="Times New Roman"/>
                <a:cs typeface="Times New Roman"/>
              </a:rPr>
              <a:t>dictionary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Links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entities</a:t>
            </a:r>
            <a:endParaRPr lang="fr-FR" dirty="0"/>
          </a:p>
          <a:p>
            <a:r>
              <a:rPr lang="fr-FR" dirty="0">
                <a:latin typeface="Times New Roman"/>
                <a:cs typeface="Times New Roman"/>
              </a:rPr>
              <a:t>→ </a:t>
            </a:r>
            <a:r>
              <a:rPr lang="fr-FR" dirty="0" err="1">
                <a:latin typeface="Times New Roman"/>
                <a:cs typeface="Times New Roman"/>
              </a:rPr>
              <a:t>Semantic</a:t>
            </a:r>
            <a:r>
              <a:rPr lang="fr-FR" dirty="0">
                <a:latin typeface="Times New Roman"/>
                <a:cs typeface="Times New Roman"/>
              </a:rPr>
              <a:t> web: </a:t>
            </a:r>
            <a:r>
              <a:rPr lang="fr-FR" dirty="0" err="1">
                <a:latin typeface="Times New Roman"/>
                <a:cs typeface="Times New Roman"/>
              </a:rPr>
              <a:t>Linked</a:t>
            </a:r>
            <a:r>
              <a:rPr lang="fr-FR" dirty="0">
                <a:latin typeface="Times New Roman"/>
                <a:cs typeface="Times New Roman"/>
              </a:rPr>
              <a:t> web data</a:t>
            </a:r>
            <a:endParaRPr lang="fr-FR" dirty="0"/>
          </a:p>
        </p:txBody>
      </p:sp>
      <p:sp>
        <p:nvSpPr>
          <p:cNvPr id="6" name="Accolade ouvrante 5"/>
          <p:cNvSpPr/>
          <p:nvPr/>
        </p:nvSpPr>
        <p:spPr>
          <a:xfrm>
            <a:off x="2285984" y="2285992"/>
            <a:ext cx="357190" cy="11430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colade ouvrante 6"/>
          <p:cNvSpPr/>
          <p:nvPr/>
        </p:nvSpPr>
        <p:spPr>
          <a:xfrm>
            <a:off x="2285984" y="3571876"/>
            <a:ext cx="357190" cy="31432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000760" y="2071678"/>
            <a:ext cx="3000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/>
              <a:t>Charlie </a:t>
            </a:r>
            <a:r>
              <a:rPr lang="en-US" sz="1000" dirty="0" err="1"/>
              <a:t>Kritschmar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 for NLP and in </a:t>
            </a:r>
            <a:r>
              <a:rPr lang="fr-FR" dirty="0" err="1"/>
              <a:t>daily</a:t>
            </a:r>
            <a:r>
              <a:rPr lang="fr-FR" dirty="0"/>
              <a:t> life</a:t>
            </a:r>
          </a:p>
          <a:p>
            <a:r>
              <a:rPr lang="fr-FR" dirty="0"/>
              <a:t>How Wikidata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useful</a:t>
            </a:r>
            <a:r>
              <a:rPr lang="fr-FR" dirty="0"/>
              <a:t> as a multi-lingual multi-dialectal </a:t>
            </a:r>
            <a:r>
              <a:rPr lang="fr-FR" dirty="0" err="1"/>
              <a:t>dictionary</a:t>
            </a:r>
            <a:r>
              <a:rPr lang="fr-FR" dirty="0"/>
              <a:t>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endParaRPr lang="fr-FR" dirty="0"/>
          </a:p>
          <a:p>
            <a:r>
              <a:rPr lang="fr-FR" dirty="0"/>
              <a:t>Future </a:t>
            </a:r>
            <a:r>
              <a:rPr lang="fr-FR" dirty="0" err="1" smtClean="0"/>
              <a:t>developments</a:t>
            </a:r>
            <a:endParaRPr lang="fr-FR" dirty="0"/>
          </a:p>
          <a:p>
            <a:r>
              <a:rPr lang="fr-FR" dirty="0"/>
              <a:t>How to </a:t>
            </a:r>
            <a:r>
              <a:rPr lang="fr-FR" dirty="0" err="1" smtClean="0"/>
              <a:t>collaborate</a:t>
            </a:r>
            <a:r>
              <a:rPr lang="fr-FR" dirty="0" smtClean="0"/>
              <a:t> </a:t>
            </a:r>
            <a:r>
              <a:rPr lang="fr-CA" sz="2800" dirty="0" smtClean="0"/>
              <a:t>if </a:t>
            </a:r>
            <a:r>
              <a:rPr lang="fr-CA" sz="2800" dirty="0" err="1" smtClean="0"/>
              <a:t>you</a:t>
            </a:r>
            <a:r>
              <a:rPr lang="fr-CA" sz="2800" dirty="0" smtClean="0"/>
              <a:t> do not </a:t>
            </a:r>
            <a:r>
              <a:rPr lang="fr-CA" sz="2800" dirty="0" err="1" smtClean="0"/>
              <a:t>like</a:t>
            </a:r>
            <a:r>
              <a:rPr lang="fr-CA" sz="2800" dirty="0" smtClean="0"/>
              <a:t> to </a:t>
            </a:r>
            <a:r>
              <a:rPr lang="fr-CA" sz="2800" dirty="0" err="1" smtClean="0"/>
              <a:t>add</a:t>
            </a:r>
            <a:r>
              <a:rPr lang="fr-CA" sz="2800" dirty="0" smtClean="0"/>
              <a:t> labels in </a:t>
            </a:r>
            <a:r>
              <a:rPr lang="fr-CA" sz="2800" dirty="0" err="1" smtClean="0"/>
              <a:t>Arabic</a:t>
            </a:r>
            <a:r>
              <a:rPr lang="fr-CA" sz="2800" dirty="0" smtClean="0"/>
              <a:t> </a:t>
            </a:r>
            <a:r>
              <a:rPr lang="fr-CA" sz="2800" dirty="0" err="1" smtClean="0"/>
              <a:t>dialects</a:t>
            </a:r>
            <a:r>
              <a:rPr lang="fr-CA" sz="2800" dirty="0" smtClean="0"/>
              <a:t> to </a:t>
            </a:r>
            <a:r>
              <a:rPr lang="fr-CA" sz="2800" dirty="0" err="1" smtClean="0"/>
              <a:t>entities</a:t>
            </a:r>
            <a:r>
              <a:rPr lang="fr-CA" sz="2800" dirty="0" smtClean="0"/>
              <a:t> in </a:t>
            </a:r>
            <a:r>
              <a:rPr lang="fr-CA" sz="2800" dirty="0" err="1" smtClean="0"/>
              <a:t>Wikidata</a:t>
            </a:r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0239"/>
            <a:ext cx="6048298" cy="4786347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4357686" y="1714488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999660"/>
            <a:ext cx="4556125" cy="464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57158" y="2000241"/>
          <a:ext cx="2857520" cy="2346960"/>
        </p:xfrm>
        <a:graphic>
          <a:graphicData uri="http://schemas.openxmlformats.org/drawingml/2006/table">
            <a:tbl>
              <a:tblPr/>
              <a:tblGrid>
                <a:gridCol w="14287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5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Arabic dialect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ISO 639-3 code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(Wikimedia code)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Tunisian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AEB-ARAB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Algerian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ARQ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Moroccan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ARY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Egyptian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ARZ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North Levantine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APC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South Levantine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AJP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Cypriot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ACY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Libyan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AYL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Sudanese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APD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Saharan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AAO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Hassaniya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MEY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Times New Roman"/>
                          <a:ea typeface="Times New Roman"/>
                          <a:cs typeface="Arial"/>
                        </a:rPr>
                        <a:t>Gulf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Times New Roman"/>
                          <a:ea typeface="Times New Roman"/>
                          <a:cs typeface="Arial"/>
                        </a:rPr>
                        <a:t>AFB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>
            <a:off x="3214678" y="3786190"/>
            <a:ext cx="178595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5572132" y="1714488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357158" y="4402374"/>
          <a:ext cx="2857520" cy="2349814"/>
        </p:xfrm>
        <a:graphic>
          <a:graphicData uri="http://schemas.openxmlformats.org/drawingml/2006/table">
            <a:tbl>
              <a:tblPr/>
              <a:tblGrid>
                <a:gridCol w="14287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5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Language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ISO 639-3 code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(Wikimedia code)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Modern Standard Arabic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French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FR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English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EN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German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DE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Italian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IT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Spanish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ES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04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Portuguese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PT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latin typeface="Times New Roman"/>
                          <a:ea typeface="Times New Roman"/>
                          <a:cs typeface="Arial"/>
                        </a:rPr>
                        <a:t>Chinese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ZH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Japanese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JA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Korean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KO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Romanian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RO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cxnSp>
        <p:nvCxnSpPr>
          <p:cNvPr id="15" name="Connecteur droit avec flèche 14"/>
          <p:cNvCxnSpPr/>
          <p:nvPr/>
        </p:nvCxnSpPr>
        <p:spPr>
          <a:xfrm flipV="1">
            <a:off x="3214678" y="5000636"/>
            <a:ext cx="178595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</p:txBody>
      </p:sp>
      <p:pic>
        <p:nvPicPr>
          <p:cNvPr id="4" name="pictur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11786"/>
            <a:ext cx="8229600" cy="36361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643570" y="2039771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sp>
        <p:nvSpPr>
          <p:cNvPr id="6" name="ZoneTexte 5"/>
          <p:cNvSpPr txBox="1"/>
          <p:nvPr/>
        </p:nvSpPr>
        <p:spPr>
          <a:xfrm>
            <a:off x="5357818" y="61436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solidFill>
                  <a:srgbClr val="FF0000"/>
                </a:solidFill>
              </a:rPr>
              <a:t>Search</a:t>
            </a:r>
            <a:r>
              <a:rPr lang="fr-FR" u="sng" dirty="0">
                <a:solidFill>
                  <a:srgbClr val="FF0000"/>
                </a:solidFill>
              </a:rPr>
              <a:t> for the </a:t>
            </a:r>
            <a:r>
              <a:rPr lang="fr-FR" u="sng" dirty="0" err="1">
                <a:solidFill>
                  <a:srgbClr val="FF0000"/>
                </a:solidFill>
              </a:rPr>
              <a:t>entity</a:t>
            </a:r>
            <a:endParaRPr lang="fr-FR" u="sng" dirty="0">
              <a:solidFill>
                <a:srgbClr val="FF000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rot="5400000" flipH="1" flipV="1">
            <a:off x="6250793" y="5536421"/>
            <a:ext cx="1714512" cy="500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35163"/>
            <a:ext cx="5886670" cy="4709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5072066" y="185736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FF0000"/>
                </a:solidFill>
              </a:rPr>
              <a:t>Click </a:t>
            </a:r>
            <a:r>
              <a:rPr lang="fr-FR" u="sng" dirty="0" err="1">
                <a:solidFill>
                  <a:srgbClr val="FF0000"/>
                </a:solidFill>
              </a:rPr>
              <a:t>here</a:t>
            </a:r>
            <a:r>
              <a:rPr lang="fr-FR" u="sng" dirty="0">
                <a:solidFill>
                  <a:srgbClr val="FF0000"/>
                </a:solidFill>
              </a:rPr>
              <a:t> </a:t>
            </a:r>
            <a:r>
              <a:rPr lang="fr-FR" u="sng" dirty="0" err="1">
                <a:solidFill>
                  <a:srgbClr val="FF0000"/>
                </a:solidFill>
              </a:rPr>
              <a:t>again</a:t>
            </a:r>
            <a:endParaRPr lang="fr-FR" u="sng" dirty="0">
              <a:solidFill>
                <a:srgbClr val="FF000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rot="10800000" flipV="1">
            <a:off x="5000628" y="2143116"/>
            <a:ext cx="142876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4714876" y="2214554"/>
            <a:ext cx="428628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4214810" y="1754019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85720" y="3786190"/>
          <a:ext cx="2571768" cy="2346960"/>
        </p:xfrm>
        <a:graphic>
          <a:graphicData uri="http://schemas.openxmlformats.org/drawingml/2006/table">
            <a:tbl>
              <a:tblPr/>
              <a:tblGrid>
                <a:gridCol w="12858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58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5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Arabic dialect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ISO 639-3 code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(Wikimedia code)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Tunisian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AEB-ARAB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Algerian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ARQ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Moroccan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ARY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Egyptian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ARZ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North Levantine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APC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South Levantine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AJP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Cypriot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ACY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Libyan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AYL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Sudanese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APD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Saharan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AAO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Hassaniya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MEY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Times New Roman"/>
                          <a:ea typeface="Times New Roman"/>
                          <a:cs typeface="Arial"/>
                        </a:rPr>
                        <a:t>Gulf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Times New Roman"/>
                          <a:ea typeface="Times New Roman"/>
                          <a:cs typeface="Arial"/>
                        </a:rPr>
                        <a:t>AFB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6072198" y="1968333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568" t="7260" r="1219" b="9821"/>
          <a:stretch>
            <a:fillRect/>
          </a:stretch>
        </p:blipFill>
        <p:spPr bwMode="auto">
          <a:xfrm>
            <a:off x="3281236" y="2214554"/>
            <a:ext cx="586276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Connecteur droit avec flèche 6"/>
          <p:cNvCxnSpPr/>
          <p:nvPr/>
        </p:nvCxnSpPr>
        <p:spPr>
          <a:xfrm flipV="1">
            <a:off x="2928926" y="2428868"/>
            <a:ext cx="178595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14282" y="2786058"/>
            <a:ext cx="2928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solidFill>
                  <a:srgbClr val="FF0000"/>
                </a:solidFill>
              </a:rPr>
              <a:t>Write</a:t>
            </a:r>
            <a:r>
              <a:rPr lang="fr-FR" u="sng" dirty="0">
                <a:solidFill>
                  <a:srgbClr val="FF0000"/>
                </a:solidFill>
              </a:rPr>
              <a:t> the ISO 639-3 code of the </a:t>
            </a:r>
            <a:r>
              <a:rPr lang="fr-FR" u="sng" dirty="0" err="1">
                <a:solidFill>
                  <a:srgbClr val="FF0000"/>
                </a:solidFill>
              </a:rPr>
              <a:t>language</a:t>
            </a:r>
            <a:r>
              <a:rPr lang="fr-FR" u="sng" dirty="0">
                <a:solidFill>
                  <a:srgbClr val="FF0000"/>
                </a:solidFill>
              </a:rPr>
              <a:t> of the label </a:t>
            </a:r>
            <a:r>
              <a:rPr lang="fr-FR" u="sng" dirty="0" err="1">
                <a:solidFill>
                  <a:srgbClr val="FF0000"/>
                </a:solidFill>
              </a:rPr>
              <a:t>that</a:t>
            </a:r>
            <a:r>
              <a:rPr lang="fr-FR" u="sng" dirty="0">
                <a:solidFill>
                  <a:srgbClr val="FF0000"/>
                </a:solidFill>
              </a:rPr>
              <a:t> </a:t>
            </a:r>
            <a:r>
              <a:rPr lang="fr-FR" u="sng" dirty="0" err="1">
                <a:solidFill>
                  <a:srgbClr val="FF0000"/>
                </a:solidFill>
              </a:rPr>
              <a:t>will</a:t>
            </a:r>
            <a:r>
              <a:rPr lang="fr-FR" u="sng" dirty="0">
                <a:solidFill>
                  <a:srgbClr val="FF0000"/>
                </a:solidFill>
              </a:rPr>
              <a:t> </a:t>
            </a:r>
            <a:r>
              <a:rPr lang="fr-FR" u="sng" dirty="0" err="1">
                <a:solidFill>
                  <a:srgbClr val="FF0000"/>
                </a:solidFill>
              </a:rPr>
              <a:t>be</a:t>
            </a:r>
            <a:r>
              <a:rPr lang="fr-FR" u="sng" dirty="0">
                <a:solidFill>
                  <a:srgbClr val="FF0000"/>
                </a:solidFill>
              </a:rPr>
              <a:t> </a:t>
            </a:r>
            <a:r>
              <a:rPr lang="fr-FR" u="sng" dirty="0" err="1">
                <a:solidFill>
                  <a:srgbClr val="FF0000"/>
                </a:solidFill>
              </a:rPr>
              <a:t>added</a:t>
            </a:r>
            <a:endParaRPr lang="fr-FR" u="sng" dirty="0">
              <a:solidFill>
                <a:srgbClr val="FF0000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4643438" y="2714620"/>
            <a:ext cx="21431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/>
          <p:nvPr/>
        </p:nvCxnSpPr>
        <p:spPr>
          <a:xfrm rot="10800000">
            <a:off x="4857752" y="285749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357850" y="2631040"/>
            <a:ext cx="128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FF0000"/>
                </a:solidFill>
              </a:rPr>
              <a:t>Click </a:t>
            </a:r>
            <a:r>
              <a:rPr lang="fr-FR" u="sng" dirty="0" err="1">
                <a:solidFill>
                  <a:srgbClr val="FF0000"/>
                </a:solidFill>
              </a:rPr>
              <a:t>here</a:t>
            </a:r>
            <a:endParaRPr lang="fr-FR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24" t="6366" r="16148" b="5750"/>
          <a:stretch>
            <a:fillRect/>
          </a:stretch>
        </p:blipFill>
        <p:spPr bwMode="auto">
          <a:xfrm>
            <a:off x="3143240" y="2071677"/>
            <a:ext cx="5643602" cy="476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5715008" y="1825457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sp>
        <p:nvSpPr>
          <p:cNvPr id="6" name="Ellipse 5"/>
          <p:cNvSpPr/>
          <p:nvPr/>
        </p:nvSpPr>
        <p:spPr>
          <a:xfrm>
            <a:off x="3786182" y="3429000"/>
            <a:ext cx="42862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avec flèche 6"/>
          <p:cNvCxnSpPr/>
          <p:nvPr/>
        </p:nvCxnSpPr>
        <p:spPr>
          <a:xfrm rot="10800000">
            <a:off x="4214810" y="357187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714908" y="3345420"/>
            <a:ext cx="1643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solidFill>
                  <a:srgbClr val="FF0000"/>
                </a:solidFill>
              </a:rPr>
              <a:t>Wait</a:t>
            </a:r>
            <a:r>
              <a:rPr lang="fr-FR" u="sng" dirty="0">
                <a:solidFill>
                  <a:srgbClr val="FF0000"/>
                </a:solidFill>
              </a:rPr>
              <a:t> a few seconds </a:t>
            </a:r>
            <a:r>
              <a:rPr lang="fr-FR" u="sng" dirty="0" err="1">
                <a:solidFill>
                  <a:srgbClr val="FF0000"/>
                </a:solidFill>
              </a:rPr>
              <a:t>then</a:t>
            </a:r>
            <a:r>
              <a:rPr lang="fr-FR" u="sng" dirty="0">
                <a:solidFill>
                  <a:srgbClr val="FF0000"/>
                </a:solidFill>
              </a:rPr>
              <a:t> click on Edit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Introduction:</a:t>
            </a:r>
            <a:br>
              <a:rPr lang="fr-FR" dirty="0"/>
            </a:b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NLP?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24" t="6365" r="524" b="7378"/>
          <a:stretch>
            <a:fillRect/>
          </a:stretch>
        </p:blipFill>
        <p:spPr bwMode="auto">
          <a:xfrm>
            <a:off x="142844" y="1947601"/>
            <a:ext cx="7143800" cy="498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llipse 4"/>
          <p:cNvSpPr/>
          <p:nvPr/>
        </p:nvSpPr>
        <p:spPr>
          <a:xfrm>
            <a:off x="642910" y="3944597"/>
            <a:ext cx="557213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>
            <a:endCxn id="5" idx="6"/>
          </p:cNvCxnSpPr>
          <p:nvPr/>
        </p:nvCxnSpPr>
        <p:spPr>
          <a:xfrm rot="10800000">
            <a:off x="6215042" y="4087473"/>
            <a:ext cx="1143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7286676" y="3861017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solidFill>
                  <a:srgbClr val="FF0000"/>
                </a:solidFill>
              </a:rPr>
              <a:t>Add</a:t>
            </a:r>
            <a:r>
              <a:rPr lang="fr-FR" u="sng" dirty="0">
                <a:solidFill>
                  <a:srgbClr val="FF0000"/>
                </a:solidFill>
              </a:rPr>
              <a:t> </a:t>
            </a:r>
            <a:r>
              <a:rPr lang="fr-FR" u="sng" dirty="0" err="1">
                <a:solidFill>
                  <a:srgbClr val="FF0000"/>
                </a:solidFill>
              </a:rPr>
              <a:t>details</a:t>
            </a:r>
            <a:endParaRPr lang="fr-FR" u="sng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00100" y="3714752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Aliases</a:t>
            </a:r>
            <a:r>
              <a:rPr lang="fr-FR" sz="1200" dirty="0"/>
              <a:t> (Alternative </a:t>
            </a:r>
            <a:r>
              <a:rPr lang="fr-FR" sz="1200" dirty="0" err="1"/>
              <a:t>names</a:t>
            </a:r>
            <a:r>
              <a:rPr lang="fr-FR" sz="1200" dirty="0"/>
              <a:t>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285984" y="3500438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Description (</a:t>
            </a:r>
            <a:r>
              <a:rPr lang="fr-FR" sz="1200" dirty="0" err="1"/>
              <a:t>Definition</a:t>
            </a:r>
            <a:r>
              <a:rPr lang="fr-FR" sz="1200" dirty="0"/>
              <a:t> in the </a:t>
            </a:r>
            <a:r>
              <a:rPr lang="fr-FR" sz="1200" dirty="0" err="1"/>
              <a:t>chosen</a:t>
            </a:r>
            <a:r>
              <a:rPr lang="fr-FR" sz="1200" dirty="0"/>
              <a:t> </a:t>
            </a:r>
            <a:r>
              <a:rPr lang="fr-FR" sz="1200" dirty="0" err="1"/>
              <a:t>language</a:t>
            </a:r>
            <a:r>
              <a:rPr lang="fr-FR" sz="1200" dirty="0"/>
              <a:t>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000496" y="3714752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Label (Name)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214810" y="1714488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24" t="6365" r="1826" b="7378"/>
          <a:stretch>
            <a:fillRect/>
          </a:stretch>
        </p:blipFill>
        <p:spPr bwMode="auto">
          <a:xfrm>
            <a:off x="714348" y="2113588"/>
            <a:ext cx="6643734" cy="469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llipse 4"/>
          <p:cNvSpPr/>
          <p:nvPr/>
        </p:nvSpPr>
        <p:spPr>
          <a:xfrm>
            <a:off x="1714480" y="3441142"/>
            <a:ext cx="28575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/>
          <p:nvPr/>
        </p:nvCxnSpPr>
        <p:spPr>
          <a:xfrm rot="10800000">
            <a:off x="2000232" y="358401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2500330" y="3357562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FF0000"/>
                </a:solidFill>
              </a:rPr>
              <a:t>Click on Save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286248" y="1968333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</a:t>
            </a:r>
            <a:r>
              <a:rPr lang="fr-FR" dirty="0" err="1"/>
              <a:t>add</a:t>
            </a:r>
            <a:r>
              <a:rPr lang="fr-FR" dirty="0"/>
              <a:t> a label to an </a:t>
            </a:r>
            <a:r>
              <a:rPr lang="fr-FR" dirty="0" err="1"/>
              <a:t>entity</a:t>
            </a:r>
            <a:r>
              <a:rPr lang="fr-FR" dirty="0"/>
              <a:t> in </a:t>
            </a:r>
            <a:r>
              <a:rPr lang="fr-FR" dirty="0" err="1"/>
              <a:t>Wikidata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286248" y="1968333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6510" r="2350" b="15370"/>
          <a:stretch>
            <a:fillRect/>
          </a:stretch>
        </p:blipFill>
        <p:spPr bwMode="auto">
          <a:xfrm>
            <a:off x="214282" y="2214554"/>
            <a:ext cx="71438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Direct use: </a:t>
            </a:r>
          </a:p>
          <a:p>
            <a:pPr lvl="1"/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graphical</a:t>
            </a:r>
            <a:r>
              <a:rPr lang="fr-FR" dirty="0"/>
              <a:t> interface.</a:t>
            </a:r>
          </a:p>
          <a:p>
            <a:pPr lvl="1"/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Wikidata</a:t>
            </a:r>
            <a:r>
              <a:rPr lang="fr-FR" dirty="0"/>
              <a:t> SPARQL </a:t>
            </a:r>
            <a:r>
              <a:rPr lang="fr-FR" dirty="0" err="1"/>
              <a:t>query</a:t>
            </a:r>
            <a:r>
              <a:rPr lang="fr-FR" dirty="0"/>
              <a:t> service</a:t>
            </a:r>
          </a:p>
          <a:p>
            <a:r>
              <a:rPr lang="fr-FR" dirty="0"/>
              <a:t>Indirect use: </a:t>
            </a:r>
          </a:p>
          <a:p>
            <a:pPr lvl="1"/>
            <a:r>
              <a:rPr lang="fr-FR" dirty="0" err="1"/>
              <a:t>Download</a:t>
            </a:r>
            <a:r>
              <a:rPr lang="fr-FR" dirty="0"/>
              <a:t> all the </a:t>
            </a:r>
            <a:r>
              <a:rPr lang="fr-FR" dirty="0" err="1"/>
              <a:t>database</a:t>
            </a:r>
            <a:r>
              <a:rPr lang="fr-FR" dirty="0"/>
              <a:t> and </a:t>
            </a:r>
            <a:r>
              <a:rPr lang="fr-FR" dirty="0" err="1"/>
              <a:t>then</a:t>
            </a:r>
            <a:r>
              <a:rPr lang="fr-FR" dirty="0"/>
              <a:t> use </a:t>
            </a:r>
            <a:r>
              <a:rPr lang="fr-FR" dirty="0" err="1"/>
              <a:t>process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programming</a:t>
            </a:r>
            <a:r>
              <a:rPr lang="fr-FR" dirty="0"/>
              <a:t> </a:t>
            </a:r>
            <a:r>
              <a:rPr lang="fr-FR" dirty="0" err="1"/>
              <a:t>languages</a:t>
            </a:r>
            <a:r>
              <a:rPr lang="fr-FR" dirty="0"/>
              <a:t> </a:t>
            </a:r>
            <a:r>
              <a:rPr lang="fr-FR" dirty="0" err="1"/>
              <a:t>like</a:t>
            </a:r>
            <a:r>
              <a:rPr lang="fr-FR" dirty="0"/>
              <a:t> R or Python.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  <a:br>
              <a:rPr lang="fr-FR" dirty="0"/>
            </a:b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graphical</a:t>
            </a:r>
            <a:r>
              <a:rPr lang="fr-FR" dirty="0"/>
              <a:t> interface</a:t>
            </a: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000239"/>
            <a:ext cx="6048298" cy="4786347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072198" y="1714488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0" y="2143116"/>
            <a:ext cx="564357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 to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https://www.wikidata.org/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1400" dirty="0"/>
              <a:t>Log in or </a:t>
            </a:r>
            <a:r>
              <a:rPr lang="fr-FR" sz="1400" dirty="0" err="1"/>
              <a:t>create</a:t>
            </a:r>
            <a:r>
              <a:rPr lang="fr-FR" sz="1400" dirty="0"/>
              <a:t> an </a:t>
            </a:r>
            <a:r>
              <a:rPr lang="fr-FR" sz="1400" dirty="0" err="1"/>
              <a:t>account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999660"/>
            <a:ext cx="4556125" cy="464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  <a:br>
              <a:rPr lang="fr-FR" dirty="0"/>
            </a:b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graphical</a:t>
            </a:r>
            <a:r>
              <a:rPr lang="fr-FR" dirty="0"/>
              <a:t> interface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57158" y="2000241"/>
          <a:ext cx="2857520" cy="2346960"/>
        </p:xfrm>
        <a:graphic>
          <a:graphicData uri="http://schemas.openxmlformats.org/drawingml/2006/table">
            <a:tbl>
              <a:tblPr/>
              <a:tblGrid>
                <a:gridCol w="14287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5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Arabic dialect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ISO 639-3 code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(Wikimedia code)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Tunisian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AEB-ARAB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Algerian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ARQ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Moroccan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ARY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Egyptian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ARZ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North Levantine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APC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South Levantine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AJP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Cypriot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ACY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Libyan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AYL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Sudanese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APD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Saharan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AAO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Arial"/>
                        </a:rPr>
                        <a:t>Hassaniya</a:t>
                      </a:r>
                      <a:endParaRPr lang="fr-FR" sz="11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MEY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Times New Roman"/>
                          <a:ea typeface="Times New Roman"/>
                          <a:cs typeface="Arial"/>
                        </a:rPr>
                        <a:t>Gulf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Times New Roman"/>
                          <a:ea typeface="Times New Roman"/>
                          <a:cs typeface="Arial"/>
                        </a:rPr>
                        <a:t>AFB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>
            <a:off x="3214678" y="3786190"/>
            <a:ext cx="178595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5572132" y="1714488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357158" y="4402374"/>
          <a:ext cx="2857520" cy="2349814"/>
        </p:xfrm>
        <a:graphic>
          <a:graphicData uri="http://schemas.openxmlformats.org/drawingml/2006/table">
            <a:tbl>
              <a:tblPr/>
              <a:tblGrid>
                <a:gridCol w="14287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58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Language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ISO 639-3 code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Arial"/>
                        </a:rPr>
                        <a:t>(Wikimedia code)</a:t>
                      </a:r>
                      <a:endParaRPr lang="fr-FR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Modern Standard Arabic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AR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French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FR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English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EN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German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DE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Italian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IT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Spanish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ES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04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Portuguese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PT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latin typeface="Times New Roman"/>
                          <a:ea typeface="Times New Roman"/>
                          <a:cs typeface="Arial"/>
                        </a:rPr>
                        <a:t>Chinese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ZH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Japanese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JA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Korean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KO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8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Romanian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RO</a:t>
                      </a:r>
                      <a:endParaRPr lang="fr-FR" sz="11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cxnSp>
        <p:nvCxnSpPr>
          <p:cNvPr id="15" name="Connecteur droit avec flèche 14"/>
          <p:cNvCxnSpPr/>
          <p:nvPr/>
        </p:nvCxnSpPr>
        <p:spPr>
          <a:xfrm flipV="1">
            <a:off x="3214678" y="5000636"/>
            <a:ext cx="178595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  <a:br>
              <a:rPr lang="fr-FR" dirty="0"/>
            </a:b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graphical</a:t>
            </a:r>
            <a:r>
              <a:rPr lang="fr-FR" dirty="0"/>
              <a:t> interface</a:t>
            </a:r>
          </a:p>
        </p:txBody>
      </p:sp>
      <p:pic>
        <p:nvPicPr>
          <p:cNvPr id="4" name="pictur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11786"/>
            <a:ext cx="8229600" cy="36361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643570" y="2039771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sp>
        <p:nvSpPr>
          <p:cNvPr id="6" name="ZoneTexte 5"/>
          <p:cNvSpPr txBox="1"/>
          <p:nvPr/>
        </p:nvSpPr>
        <p:spPr>
          <a:xfrm>
            <a:off x="4786314" y="635795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>
                <a:solidFill>
                  <a:srgbClr val="FF0000"/>
                </a:solidFill>
              </a:rPr>
              <a:t>Search</a:t>
            </a:r>
            <a:r>
              <a:rPr lang="fr-FR" u="sng" dirty="0">
                <a:solidFill>
                  <a:srgbClr val="FF0000"/>
                </a:solidFill>
              </a:rPr>
              <a:t> for the </a:t>
            </a:r>
            <a:r>
              <a:rPr lang="fr-FR" u="sng" dirty="0" err="1">
                <a:solidFill>
                  <a:srgbClr val="FF0000"/>
                </a:solidFill>
              </a:rPr>
              <a:t>entity</a:t>
            </a:r>
            <a:endParaRPr lang="fr-FR" u="sng" dirty="0">
              <a:solidFill>
                <a:srgbClr val="FF000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rot="5400000" flipH="1" flipV="1">
            <a:off x="6250793" y="5536421"/>
            <a:ext cx="1714512" cy="500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  <a:br>
              <a:rPr lang="fr-FR" dirty="0"/>
            </a:b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graphical</a:t>
            </a:r>
            <a:r>
              <a:rPr lang="fr-FR" dirty="0"/>
              <a:t> interface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072198" y="1714488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0" y="2143116"/>
            <a:ext cx="314324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Find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names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the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definition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entity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all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available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languages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LabelBox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04555" y="2000250"/>
            <a:ext cx="5982891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à coins arrondis 6"/>
          <p:cNvSpPr/>
          <p:nvPr/>
        </p:nvSpPr>
        <p:spPr>
          <a:xfrm>
            <a:off x="3786182" y="3643314"/>
            <a:ext cx="4643470" cy="292895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05150" y="2000726"/>
            <a:ext cx="5981700" cy="478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  <a:br>
              <a:rPr lang="fr-FR" dirty="0"/>
            </a:b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graphical</a:t>
            </a:r>
            <a:r>
              <a:rPr lang="fr-FR" dirty="0"/>
              <a:t> interface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072198" y="1714488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0" y="2143116"/>
            <a:ext cx="314324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Find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names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the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definition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entity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all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available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languages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LabelBox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1400" baseline="0" dirty="0" err="1">
                <a:solidFill>
                  <a:srgbClr val="FF0000"/>
                </a:solidFill>
              </a:rPr>
              <a:t>Find</a:t>
            </a:r>
            <a:r>
              <a:rPr lang="fr-FR" sz="1400" baseline="0" dirty="0">
                <a:solidFill>
                  <a:srgbClr val="FF0000"/>
                </a:solidFill>
              </a:rPr>
              <a:t> the links </a:t>
            </a:r>
            <a:r>
              <a:rPr lang="fr-FR" sz="1400" baseline="0" dirty="0" err="1">
                <a:solidFill>
                  <a:srgbClr val="FF0000"/>
                </a:solidFill>
              </a:rPr>
              <a:t>between</a:t>
            </a:r>
            <a:r>
              <a:rPr lang="fr-FR" sz="1400" baseline="0" dirty="0">
                <a:solidFill>
                  <a:srgbClr val="FF0000"/>
                </a:solidFill>
              </a:rPr>
              <a:t> </a:t>
            </a:r>
            <a:r>
              <a:rPr lang="fr-FR" sz="1400" baseline="0" dirty="0" err="1">
                <a:solidFill>
                  <a:srgbClr val="FF0000"/>
                </a:solidFill>
              </a:rPr>
              <a:t>this</a:t>
            </a:r>
            <a:r>
              <a:rPr lang="fr-FR" sz="1400" baseline="0" dirty="0">
                <a:solidFill>
                  <a:srgbClr val="FF0000"/>
                </a:solidFill>
              </a:rPr>
              <a:t> </a:t>
            </a:r>
            <a:r>
              <a:rPr lang="fr-FR" sz="1400" baseline="0" dirty="0" err="1">
                <a:solidFill>
                  <a:srgbClr val="FF0000"/>
                </a:solidFill>
              </a:rPr>
              <a:t>entity</a:t>
            </a:r>
            <a:r>
              <a:rPr lang="fr-FR" sz="1400" dirty="0">
                <a:solidFill>
                  <a:srgbClr val="FF0000"/>
                </a:solidFill>
              </a:rPr>
              <a:t> and </a:t>
            </a:r>
            <a:r>
              <a:rPr lang="fr-FR" sz="1400" dirty="0" err="1">
                <a:solidFill>
                  <a:srgbClr val="FF0000"/>
                </a:solidFill>
              </a:rPr>
              <a:t>other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  <a:r>
              <a:rPr lang="fr-FR" sz="1400" dirty="0" err="1">
                <a:solidFill>
                  <a:srgbClr val="FF0000"/>
                </a:solidFill>
              </a:rPr>
              <a:t>ones</a:t>
            </a:r>
            <a:r>
              <a:rPr lang="fr-FR" sz="1400" dirty="0">
                <a:solidFill>
                  <a:srgbClr val="FF0000"/>
                </a:solidFill>
              </a:rPr>
              <a:t>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786182" y="2500306"/>
            <a:ext cx="4643470" cy="40719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05150" y="2000726"/>
            <a:ext cx="5981700" cy="478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  <a:br>
              <a:rPr lang="fr-FR" dirty="0"/>
            </a:b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graphical</a:t>
            </a:r>
            <a:r>
              <a:rPr lang="fr-FR" dirty="0"/>
              <a:t> interface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000760" y="1785926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0" y="2143116"/>
            <a:ext cx="314324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Find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names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the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definition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</a:t>
            </a:r>
            <a:r>
              <a:rPr lang="fr-FR" sz="1400" dirty="0" err="1">
                <a:solidFill>
                  <a:schemeClr val="bg1">
                    <a:lumMod val="50000"/>
                  </a:schemeClr>
                </a:solidFill>
              </a:rPr>
              <a:t>entity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all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available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languages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LabelBox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1400" baseline="0" dirty="0" err="1">
                <a:solidFill>
                  <a:schemeClr val="bg1">
                    <a:lumMod val="50000"/>
                  </a:schemeClr>
                </a:solidFill>
              </a:rPr>
              <a:t>Find</a:t>
            </a:r>
            <a:r>
              <a:rPr lang="fr-FR" sz="1400" baseline="0" dirty="0">
                <a:solidFill>
                  <a:schemeClr val="bg1">
                    <a:lumMod val="50000"/>
                  </a:schemeClr>
                </a:solidFill>
              </a:rPr>
              <a:t> the links </a:t>
            </a:r>
            <a:r>
              <a:rPr lang="fr-FR" sz="1400" baseline="0" dirty="0" err="1">
                <a:solidFill>
                  <a:schemeClr val="bg1">
                    <a:lumMod val="50000"/>
                  </a:schemeClr>
                </a:solidFill>
              </a:rPr>
              <a:t>between</a:t>
            </a:r>
            <a:r>
              <a:rPr lang="fr-FR" sz="1400" baseline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400" baseline="0" dirty="0" err="1">
                <a:solidFill>
                  <a:schemeClr val="bg1">
                    <a:lumMod val="50000"/>
                  </a:schemeClr>
                </a:solidFill>
              </a:rPr>
              <a:t>this</a:t>
            </a:r>
            <a:r>
              <a:rPr lang="fr-FR" sz="1400" baseline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400" baseline="0" dirty="0" err="1">
                <a:solidFill>
                  <a:schemeClr val="bg1">
                    <a:lumMod val="50000"/>
                  </a:schemeClr>
                </a:solidFill>
              </a:rPr>
              <a:t>entity</a:t>
            </a:r>
            <a:r>
              <a:rPr lang="fr-FR" sz="1400" baseline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fr-FR" sz="1400" dirty="0" err="1">
                <a:solidFill>
                  <a:schemeClr val="bg1">
                    <a:lumMod val="50000"/>
                  </a:schemeClr>
                </a:solidFill>
              </a:rPr>
              <a:t>other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bg1">
                    <a:lumMod val="50000"/>
                  </a:schemeClr>
                </a:solidFill>
              </a:rPr>
              <a:t>ones</a:t>
            </a:r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Find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pages in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Wikimedia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projects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Wikipedia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Wiktionary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…)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dealing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about the </a:t>
            </a:r>
            <a:r>
              <a:rPr kumimoji="0" lang="fr-FR" sz="14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entity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786182" y="3357562"/>
            <a:ext cx="4643470" cy="321471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Introduction:</a:t>
            </a:r>
            <a:br>
              <a:rPr lang="fr-FR" dirty="0"/>
            </a:br>
            <a:r>
              <a:rPr lang="fr-FR" dirty="0" err="1"/>
              <a:t>Language</a:t>
            </a:r>
            <a:r>
              <a:rPr lang="fr-FR" dirty="0"/>
              <a:t> </a:t>
            </a:r>
            <a:r>
              <a:rPr lang="fr-FR" dirty="0" err="1"/>
              <a:t>Resources</a:t>
            </a:r>
            <a:r>
              <a:rPr lang="fr-FR" dirty="0"/>
              <a:t> over </a:t>
            </a:r>
            <a:r>
              <a:rPr lang="fr-FR" dirty="0" err="1"/>
              <a:t>years</a:t>
            </a:r>
            <a:endParaRPr lang="fr-FR" dirty="0"/>
          </a:p>
        </p:txBody>
      </p:sp>
      <p:graphicFrame>
        <p:nvGraphicFramePr>
          <p:cNvPr id="4" name="Diagramme 3"/>
          <p:cNvGraphicFramePr/>
          <p:nvPr/>
        </p:nvGraphicFramePr>
        <p:xfrm>
          <a:off x="1524000" y="229395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829708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  <a:br>
              <a:rPr lang="fr-FR" dirty="0"/>
            </a:b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Wikidata</a:t>
            </a:r>
            <a:r>
              <a:rPr lang="fr-FR" dirty="0"/>
              <a:t> SPARQL </a:t>
            </a:r>
            <a:r>
              <a:rPr lang="fr-FR" dirty="0" err="1"/>
              <a:t>query</a:t>
            </a:r>
            <a:r>
              <a:rPr lang="fr-FR" dirty="0"/>
              <a:t> service</a:t>
            </a: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254273"/>
            <a:ext cx="6190997" cy="4389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7158" y="1928802"/>
            <a:ext cx="4572000" cy="10833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1400" dirty="0"/>
              <a:t>Go to </a:t>
            </a:r>
            <a:r>
              <a:rPr lang="fr-FR" sz="1400" dirty="0">
                <a:hlinkClick r:id="rId3"/>
              </a:rPr>
              <a:t>https://query.wikidata.org/</a:t>
            </a:r>
            <a:endParaRPr lang="fr-FR" sz="1400" dirty="0"/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1400" dirty="0" err="1"/>
              <a:t>Write</a:t>
            </a:r>
            <a:r>
              <a:rPr lang="fr-FR" sz="1400" dirty="0"/>
              <a:t> the SPARQL </a:t>
            </a:r>
            <a:r>
              <a:rPr lang="fr-FR" sz="1400" dirty="0" err="1"/>
              <a:t>query</a:t>
            </a:r>
            <a:endParaRPr lang="fr-FR" sz="1400" dirty="0"/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1400" dirty="0"/>
              <a:t>Click on </a:t>
            </a:r>
            <a:r>
              <a:rPr lang="fr-FR" sz="1400" dirty="0" err="1"/>
              <a:t>Run</a:t>
            </a:r>
            <a:endParaRPr lang="fr-FR" sz="1400" dirty="0"/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1400" dirty="0" err="1"/>
              <a:t>Find</a:t>
            </a:r>
            <a:r>
              <a:rPr lang="fr-FR" sz="1400" dirty="0"/>
              <a:t> the </a:t>
            </a:r>
            <a:r>
              <a:rPr lang="fr-FR" sz="1400" dirty="0" err="1"/>
              <a:t>results</a:t>
            </a:r>
            <a:r>
              <a:rPr lang="fr-FR" sz="1400" dirty="0"/>
              <a:t> </a:t>
            </a:r>
            <a:r>
              <a:rPr lang="fr-FR" sz="1400" dirty="0" err="1"/>
              <a:t>below</a:t>
            </a:r>
            <a:endParaRPr lang="fr-FR" sz="1400" dirty="0"/>
          </a:p>
        </p:txBody>
      </p:sp>
      <p:sp>
        <p:nvSpPr>
          <p:cNvPr id="6" name="ZoneTexte 5"/>
          <p:cNvSpPr txBox="1"/>
          <p:nvPr/>
        </p:nvSpPr>
        <p:spPr>
          <a:xfrm>
            <a:off x="6072198" y="2039771"/>
            <a:ext cx="3143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/>
              <a:t>Credits</a:t>
            </a:r>
            <a:r>
              <a:rPr lang="fr-FR" sz="1000" dirty="0"/>
              <a:t>: </a:t>
            </a:r>
            <a:r>
              <a:rPr lang="en-US" sz="1000" dirty="0" err="1"/>
              <a:t>Houcemeddine</a:t>
            </a:r>
            <a:r>
              <a:rPr lang="en-US" sz="1000" dirty="0"/>
              <a:t> </a:t>
            </a:r>
            <a:r>
              <a:rPr lang="en-US" sz="1000" dirty="0" err="1"/>
              <a:t>Turki</a:t>
            </a:r>
            <a:r>
              <a:rPr lang="en-US" sz="1000" dirty="0"/>
              <a:t> - CC BY-SA 3.0 License</a:t>
            </a:r>
            <a:endParaRPr lang="fr-FR" sz="1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  <a:br>
              <a:rPr lang="fr-FR" dirty="0"/>
            </a:b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Wikidata</a:t>
            </a:r>
            <a:r>
              <a:rPr lang="fr-FR" dirty="0"/>
              <a:t> SPARQL </a:t>
            </a:r>
            <a:r>
              <a:rPr lang="fr-FR" dirty="0" err="1"/>
              <a:t>query</a:t>
            </a:r>
            <a:r>
              <a:rPr lang="fr-FR" dirty="0"/>
              <a:t> service</a:t>
            </a: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rcRect l="3975" t="11770" r="52083" b="72045"/>
          <a:stretch>
            <a:fillRect/>
          </a:stretch>
        </p:blipFill>
        <p:spPr bwMode="auto">
          <a:xfrm>
            <a:off x="500034" y="2214554"/>
            <a:ext cx="8001055" cy="2704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28596" y="4929198"/>
            <a:ext cx="820929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38138" algn="l"/>
              </a:tabLst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The SPARQL query to retrieve the name of animals having “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Panthera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” as a parent 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taxon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from </a:t>
            </a:r>
            <a:r>
              <a:rPr kumimoji="0" 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Wikidata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in Egyptian Arabic dialect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5CDD711-752F-4CDD-8437-B0037FE3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-127564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/>
              <a:t>Map of places mentioned in travel stories with text in French accessible online</a:t>
            </a:r>
            <a:endParaRPr lang="ar-TN" sz="2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C1FBE908-5FB5-4D7A-9747-6D20BBF75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212" y="1015436"/>
            <a:ext cx="54102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97563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0329F15-B112-482A-8EDE-97A6757C1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B588B7C-432B-46FE-841C-60E3DF915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TN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B34626F8-8D68-4C52-8336-B937B0EC4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1496"/>
            <a:ext cx="9144000" cy="521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50922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How to use </a:t>
            </a:r>
            <a:r>
              <a:rPr lang="fr-FR" dirty="0" err="1"/>
              <a:t>Wikidata</a:t>
            </a:r>
            <a:r>
              <a:rPr lang="fr-FR" dirty="0"/>
              <a:t>?</a:t>
            </a:r>
            <a:br>
              <a:rPr lang="fr-FR" dirty="0"/>
            </a:br>
            <a:r>
              <a:rPr lang="fr-FR" dirty="0" err="1"/>
              <a:t>Download</a:t>
            </a:r>
            <a:r>
              <a:rPr lang="fr-FR" dirty="0"/>
              <a:t> the </a:t>
            </a:r>
            <a:r>
              <a:rPr lang="fr-FR" dirty="0" err="1"/>
              <a:t>Wikidata</a:t>
            </a:r>
            <a:r>
              <a:rPr lang="fr-FR" dirty="0"/>
              <a:t> </a:t>
            </a:r>
            <a:r>
              <a:rPr lang="fr-FR" dirty="0" err="1"/>
              <a:t>database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Wikidata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downloaded</a:t>
            </a:r>
            <a:r>
              <a:rPr lang="fr-FR" dirty="0"/>
              <a:t> in XML, RDF and JSON formats</a:t>
            </a:r>
          </a:p>
          <a:p>
            <a:r>
              <a:rPr lang="fr-FR" dirty="0"/>
              <a:t>To do </a:t>
            </a:r>
            <a:r>
              <a:rPr lang="fr-FR" dirty="0" err="1"/>
              <a:t>that</a:t>
            </a:r>
            <a:r>
              <a:rPr lang="fr-FR" dirty="0"/>
              <a:t>,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just</a:t>
            </a:r>
            <a:r>
              <a:rPr lang="fr-FR" dirty="0"/>
              <a:t> have to go to </a:t>
            </a: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www.wikidata.org/wiki/Wikidata:Database_download</a:t>
            </a:r>
            <a:r>
              <a:rPr lang="fr-FR" dirty="0" smtClean="0"/>
              <a:t> or to </a:t>
            </a:r>
            <a:r>
              <a:rPr lang="fr-FR" dirty="0" smtClean="0">
                <a:hlinkClick r:id="rId3"/>
              </a:rPr>
              <a:t>https://www.wikidata.org/w/api.php</a:t>
            </a:r>
            <a:r>
              <a:rPr lang="fr-FR" dirty="0" smtClean="0"/>
              <a:t> </a:t>
            </a:r>
            <a:r>
              <a:rPr lang="fr-FR" dirty="0"/>
              <a:t>and </a:t>
            </a:r>
            <a:r>
              <a:rPr lang="fr-FR" dirty="0" err="1"/>
              <a:t>follow</a:t>
            </a:r>
            <a:r>
              <a:rPr lang="fr-FR" dirty="0"/>
              <a:t> the instructions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57240"/>
            <a:ext cx="8686800" cy="1143000"/>
          </a:xfrm>
        </p:spPr>
        <p:txBody>
          <a:bodyPr>
            <a:noAutofit/>
          </a:bodyPr>
          <a:lstStyle/>
          <a:p>
            <a:r>
              <a:rPr lang="fr-FR" sz="4000" dirty="0"/>
              <a:t>How </a:t>
            </a:r>
            <a:r>
              <a:rPr lang="fr-FR" sz="4000" dirty="0" err="1"/>
              <a:t>Wikidata</a:t>
            </a:r>
            <a:r>
              <a:rPr lang="fr-FR" sz="4000" dirty="0"/>
              <a:t> </a:t>
            </a:r>
            <a:r>
              <a:rPr lang="fr-FR" sz="4000" dirty="0" err="1"/>
              <a:t>can</a:t>
            </a:r>
            <a:r>
              <a:rPr lang="fr-FR" sz="4000" dirty="0"/>
              <a:t> </a:t>
            </a:r>
            <a:r>
              <a:rPr lang="fr-FR" sz="4000" dirty="0" err="1"/>
              <a:t>be</a:t>
            </a:r>
            <a:r>
              <a:rPr lang="fr-FR" sz="4000" dirty="0"/>
              <a:t> </a:t>
            </a:r>
            <a:r>
              <a:rPr lang="fr-FR" sz="4000" dirty="0" err="1"/>
              <a:t>useful</a:t>
            </a:r>
            <a:r>
              <a:rPr lang="fr-FR" sz="4000" dirty="0"/>
              <a:t> as a multi-lingual multi-dialectal </a:t>
            </a:r>
            <a:r>
              <a:rPr lang="fr-FR" sz="4000" dirty="0" err="1"/>
              <a:t>dictionary</a:t>
            </a:r>
            <a:r>
              <a:rPr lang="fr-FR" sz="4000" dirty="0"/>
              <a:t> for </a:t>
            </a:r>
            <a:r>
              <a:rPr lang="fr-FR" sz="4000" dirty="0" err="1"/>
              <a:t>Arabic</a:t>
            </a:r>
            <a:r>
              <a:rPr lang="fr-FR" sz="4000" dirty="0"/>
              <a:t> </a:t>
            </a:r>
            <a:r>
              <a:rPr lang="fr-FR" sz="4000" dirty="0" err="1"/>
              <a:t>dialects</a:t>
            </a:r>
            <a:r>
              <a:rPr lang="fr-FR" sz="4000" dirty="0"/>
              <a:t>: Direct </a:t>
            </a:r>
            <a:r>
              <a:rPr lang="fr-FR" sz="4000" dirty="0" err="1"/>
              <a:t>functions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Like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 multi-lingual </a:t>
            </a:r>
            <a:r>
              <a:rPr lang="fr-FR" dirty="0" err="1"/>
              <a:t>dictionary</a:t>
            </a:r>
            <a:r>
              <a:rPr lang="fr-FR" dirty="0"/>
              <a:t>, </a:t>
            </a:r>
            <a:r>
              <a:rPr lang="fr-FR" dirty="0" err="1"/>
              <a:t>Wikidata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find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The </a:t>
            </a:r>
            <a:r>
              <a:rPr lang="fr-FR" dirty="0" err="1"/>
              <a:t>name</a:t>
            </a:r>
            <a:r>
              <a:rPr lang="fr-FR" dirty="0"/>
              <a:t> of an </a:t>
            </a:r>
            <a:r>
              <a:rPr lang="fr-FR" dirty="0" err="1"/>
              <a:t>entity</a:t>
            </a:r>
            <a:r>
              <a:rPr lang="fr-FR" dirty="0"/>
              <a:t> in a </a:t>
            </a:r>
            <a:r>
              <a:rPr lang="fr-FR" dirty="0" err="1"/>
              <a:t>given</a:t>
            </a:r>
            <a:r>
              <a:rPr lang="fr-FR" dirty="0"/>
              <a:t>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</a:t>
            </a:r>
            <a:r>
              <a:rPr lang="fr-FR" dirty="0"/>
              <a:t>: </a:t>
            </a:r>
            <a:r>
              <a:rPr lang="fr-FR" dirty="0" err="1"/>
              <a:t>Butterfly</a:t>
            </a:r>
            <a:r>
              <a:rPr lang="fr-FR" dirty="0"/>
              <a:t> in </a:t>
            </a:r>
            <a:r>
              <a:rPr lang="fr-FR" dirty="0" err="1"/>
              <a:t>Tunisian</a:t>
            </a:r>
            <a:r>
              <a:rPr lang="fr-FR" dirty="0"/>
              <a:t>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ar-TN" dirty="0" err="1"/>
              <a:t>فرفطّو</a:t>
            </a:r>
            <a:r>
              <a:rPr lang="en-US" dirty="0"/>
              <a:t> or </a:t>
            </a:r>
            <a:r>
              <a:rPr lang="ar-TN" dirty="0" err="1"/>
              <a:t>فرططّو</a:t>
            </a:r>
            <a:r>
              <a:rPr lang="en-US" dirty="0"/>
              <a:t>.</a:t>
            </a:r>
            <a:endParaRPr lang="fr-FR" dirty="0"/>
          </a:p>
          <a:p>
            <a:pPr lvl="1"/>
            <a:r>
              <a:rPr lang="fr-FR" dirty="0" err="1"/>
              <a:t>Near</a:t>
            </a:r>
            <a:r>
              <a:rPr lang="fr-FR" dirty="0"/>
              <a:t>-minimal and minimal pairs in a </a:t>
            </a:r>
            <a:r>
              <a:rPr lang="fr-FR" dirty="0" err="1"/>
              <a:t>given</a:t>
            </a:r>
            <a:r>
              <a:rPr lang="fr-FR" dirty="0"/>
              <a:t>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</a:t>
            </a:r>
            <a:r>
              <a:rPr lang="fr-FR" dirty="0"/>
              <a:t> </a:t>
            </a:r>
            <a:r>
              <a:rPr lang="ar-TN" dirty="0" err="1"/>
              <a:t>فرفطّو</a:t>
            </a:r>
            <a:r>
              <a:rPr lang="en-US" dirty="0"/>
              <a:t> and </a:t>
            </a:r>
            <a:r>
              <a:rPr lang="ar-TN" dirty="0" err="1"/>
              <a:t>فرططّو</a:t>
            </a:r>
            <a:r>
              <a:rPr lang="en-US" dirty="0"/>
              <a:t> are not minimal pairs in Tunisian because they both mean butterfly. However, </a:t>
            </a:r>
            <a:r>
              <a:rPr lang="ar-TN" dirty="0" err="1"/>
              <a:t>فرفطّو</a:t>
            </a:r>
            <a:r>
              <a:rPr lang="en-US" dirty="0"/>
              <a:t> and </a:t>
            </a:r>
            <a:r>
              <a:rPr lang="ar-TN" dirty="0" err="1"/>
              <a:t>فرفزّو</a:t>
            </a:r>
            <a:r>
              <a:rPr lang="en-US" dirty="0"/>
              <a:t> are near minimal pairs in Tunisian because they respectively mean butterfly and wasp.</a:t>
            </a:r>
            <a:endParaRPr lang="fr-FR" dirty="0"/>
          </a:p>
          <a:p>
            <a:pPr lvl="1"/>
            <a:r>
              <a:rPr lang="fr-FR" dirty="0"/>
              <a:t>False </a:t>
            </a:r>
            <a:r>
              <a:rPr lang="fr-FR" dirty="0" err="1"/>
              <a:t>friends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: </a:t>
            </a:r>
            <a:r>
              <a:rPr lang="ar-TN" dirty="0"/>
              <a:t>بندق</a:t>
            </a:r>
            <a:r>
              <a:rPr lang="en-US" dirty="0"/>
              <a:t> meaning “hazelnut” in Modern Standard Arabic and “pine nut” in Tunisian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57240"/>
            <a:ext cx="8686800" cy="1143000"/>
          </a:xfrm>
        </p:spPr>
        <p:txBody>
          <a:bodyPr>
            <a:noAutofit/>
          </a:bodyPr>
          <a:lstStyle/>
          <a:p>
            <a:r>
              <a:rPr lang="fr-FR" sz="4000" dirty="0"/>
              <a:t>How </a:t>
            </a:r>
            <a:r>
              <a:rPr lang="fr-FR" sz="4000" dirty="0" err="1"/>
              <a:t>Wikidata</a:t>
            </a:r>
            <a:r>
              <a:rPr lang="fr-FR" sz="4000" dirty="0"/>
              <a:t> </a:t>
            </a:r>
            <a:r>
              <a:rPr lang="fr-FR" sz="4000" dirty="0" err="1"/>
              <a:t>can</a:t>
            </a:r>
            <a:r>
              <a:rPr lang="fr-FR" sz="4000" dirty="0"/>
              <a:t> </a:t>
            </a:r>
            <a:r>
              <a:rPr lang="fr-FR" sz="4000" dirty="0" err="1"/>
              <a:t>be</a:t>
            </a:r>
            <a:r>
              <a:rPr lang="fr-FR" sz="4000" dirty="0"/>
              <a:t> </a:t>
            </a:r>
            <a:r>
              <a:rPr lang="fr-FR" sz="4000" dirty="0" err="1"/>
              <a:t>useful</a:t>
            </a:r>
            <a:r>
              <a:rPr lang="fr-FR" sz="4000" dirty="0"/>
              <a:t> as a multi-lingual multi-dialectal </a:t>
            </a:r>
            <a:r>
              <a:rPr lang="fr-FR" sz="4000" dirty="0" err="1"/>
              <a:t>dictionary</a:t>
            </a:r>
            <a:r>
              <a:rPr lang="fr-FR" sz="4000" dirty="0"/>
              <a:t> for </a:t>
            </a:r>
            <a:r>
              <a:rPr lang="fr-FR" sz="4000" dirty="0" err="1"/>
              <a:t>Arabic</a:t>
            </a:r>
            <a:r>
              <a:rPr lang="fr-FR" sz="4000" dirty="0"/>
              <a:t> </a:t>
            </a:r>
            <a:r>
              <a:rPr lang="fr-FR" sz="4000" dirty="0" err="1"/>
              <a:t>dialects</a:t>
            </a:r>
            <a:r>
              <a:rPr lang="fr-FR" sz="4000" dirty="0"/>
              <a:t>: Direct </a:t>
            </a:r>
            <a:r>
              <a:rPr lang="fr-FR" sz="4000" dirty="0" err="1"/>
              <a:t>functions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Like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semantic</a:t>
            </a:r>
            <a:r>
              <a:rPr lang="fr-FR" dirty="0"/>
              <a:t> network, </a:t>
            </a:r>
            <a:r>
              <a:rPr lang="fr-FR" dirty="0" err="1"/>
              <a:t>Wikidata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find</a:t>
            </a:r>
            <a:r>
              <a:rPr lang="fr-FR" dirty="0"/>
              <a:t>:</a:t>
            </a:r>
          </a:p>
          <a:p>
            <a:pPr lvl="1"/>
            <a:r>
              <a:rPr lang="en-US" dirty="0"/>
              <a:t>the lexical relationship between two words in an Arabic dialect: “synonym of”, or “opposite to”.</a:t>
            </a:r>
          </a:p>
          <a:p>
            <a:pPr lvl="1"/>
            <a:r>
              <a:rPr lang="fr-FR" dirty="0"/>
              <a:t>The social or </a:t>
            </a:r>
            <a:r>
              <a:rPr lang="fr-FR" dirty="0" err="1"/>
              <a:t>physical</a:t>
            </a:r>
            <a:r>
              <a:rPr lang="fr-FR" dirty="0"/>
              <a:t> </a:t>
            </a:r>
            <a:r>
              <a:rPr lang="fr-FR" dirty="0" err="1"/>
              <a:t>relationship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entities</a:t>
            </a:r>
            <a:r>
              <a:rPr lang="fr-FR" dirty="0"/>
              <a:t>: </a:t>
            </a:r>
            <a:r>
              <a:rPr lang="en-US" dirty="0"/>
              <a:t>“Gender”, “place of birth”, “component of”, or “educated at”.</a:t>
            </a:r>
          </a:p>
          <a:p>
            <a:pPr lvl="1"/>
            <a:r>
              <a:rPr lang="en-US" dirty="0"/>
              <a:t>Find a name of an entity in an Arabic dialect using the relationships of that entity with other ones: Finding the names of animals having “</a:t>
            </a:r>
            <a:r>
              <a:rPr lang="en-US" dirty="0" err="1"/>
              <a:t>Panthera</a:t>
            </a:r>
            <a:r>
              <a:rPr lang="en-US" dirty="0"/>
              <a:t>” as a parent </a:t>
            </a:r>
            <a:r>
              <a:rPr lang="en-US" dirty="0" err="1"/>
              <a:t>taxon</a:t>
            </a:r>
            <a:r>
              <a:rPr lang="en-US" dirty="0"/>
              <a:t> from </a:t>
            </a:r>
            <a:r>
              <a:rPr lang="en-US" dirty="0" err="1"/>
              <a:t>Wikidata</a:t>
            </a:r>
            <a:r>
              <a:rPr lang="en-US" dirty="0"/>
              <a:t> in Egyptian Arabic dialect.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57240"/>
            <a:ext cx="8686800" cy="1143000"/>
          </a:xfrm>
        </p:spPr>
        <p:txBody>
          <a:bodyPr>
            <a:noAutofit/>
          </a:bodyPr>
          <a:lstStyle/>
          <a:p>
            <a:r>
              <a:rPr lang="fr-FR" sz="4000" dirty="0"/>
              <a:t>How </a:t>
            </a:r>
            <a:r>
              <a:rPr lang="fr-FR" sz="4000" dirty="0" err="1"/>
              <a:t>Wikidata</a:t>
            </a:r>
            <a:r>
              <a:rPr lang="fr-FR" sz="4000" dirty="0"/>
              <a:t> </a:t>
            </a:r>
            <a:r>
              <a:rPr lang="fr-FR" sz="4000" dirty="0" err="1"/>
              <a:t>can</a:t>
            </a:r>
            <a:r>
              <a:rPr lang="fr-FR" sz="4000" dirty="0"/>
              <a:t> </a:t>
            </a:r>
            <a:r>
              <a:rPr lang="fr-FR" sz="4000" dirty="0" err="1"/>
              <a:t>be</a:t>
            </a:r>
            <a:r>
              <a:rPr lang="fr-FR" sz="4000" dirty="0"/>
              <a:t> </a:t>
            </a:r>
            <a:r>
              <a:rPr lang="fr-FR" sz="4000" dirty="0" err="1"/>
              <a:t>useful</a:t>
            </a:r>
            <a:r>
              <a:rPr lang="fr-FR" sz="4000" dirty="0"/>
              <a:t> as a multi-lingual multi-dialectal </a:t>
            </a:r>
            <a:r>
              <a:rPr lang="fr-FR" sz="4000" dirty="0" err="1"/>
              <a:t>dictionary</a:t>
            </a:r>
            <a:r>
              <a:rPr lang="fr-FR" sz="4000" dirty="0"/>
              <a:t> for </a:t>
            </a:r>
            <a:r>
              <a:rPr lang="fr-FR" sz="4000" dirty="0" err="1"/>
              <a:t>Arabic</a:t>
            </a:r>
            <a:r>
              <a:rPr lang="fr-FR" sz="4000" dirty="0"/>
              <a:t> </a:t>
            </a:r>
            <a:r>
              <a:rPr lang="fr-FR" sz="4000" dirty="0" err="1"/>
              <a:t>dialects</a:t>
            </a:r>
            <a:r>
              <a:rPr lang="fr-FR" sz="4000" dirty="0"/>
              <a:t>: Direct </a:t>
            </a:r>
            <a:r>
              <a:rPr lang="fr-FR" sz="4000" dirty="0" err="1"/>
              <a:t>functions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Like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semantic</a:t>
            </a:r>
            <a:r>
              <a:rPr lang="fr-FR" dirty="0"/>
              <a:t> network, </a:t>
            </a:r>
            <a:r>
              <a:rPr lang="fr-FR" dirty="0" err="1"/>
              <a:t>Wikidata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create</a:t>
            </a:r>
            <a:r>
              <a:rPr lang="fr-FR" dirty="0"/>
              <a:t>:</a:t>
            </a:r>
          </a:p>
          <a:p>
            <a:pPr lvl="1"/>
            <a:r>
              <a:rPr lang="en-US" dirty="0"/>
              <a:t>Thematic and specialized dictionaries </a:t>
            </a:r>
            <a:r>
              <a:rPr lang="en-US" dirty="0">
                <a:latin typeface="Times New Roman"/>
                <a:cs typeface="Times New Roman"/>
              </a:rPr>
              <a:t>→ Useful to ameliorate the communication between </a:t>
            </a:r>
            <a:r>
              <a:rPr lang="en-US" dirty="0"/>
              <a:t>professionals and illiterate clients who only speak their native Arabic dialects</a:t>
            </a:r>
          </a:p>
          <a:p>
            <a:pPr lvl="1"/>
            <a:r>
              <a:rPr lang="fr-FR" dirty="0" err="1"/>
              <a:t>Synonym</a:t>
            </a:r>
            <a:r>
              <a:rPr lang="fr-FR" dirty="0"/>
              <a:t> </a:t>
            </a:r>
            <a:r>
              <a:rPr lang="fr-FR" dirty="0" err="1"/>
              <a:t>dictionaries</a:t>
            </a:r>
            <a:r>
              <a:rPr lang="fr-FR" dirty="0"/>
              <a:t> and </a:t>
            </a:r>
            <a:r>
              <a:rPr lang="fr-FR" dirty="0" err="1"/>
              <a:t>word</a:t>
            </a:r>
            <a:r>
              <a:rPr lang="fr-FR" dirty="0"/>
              <a:t> </a:t>
            </a:r>
            <a:r>
              <a:rPr lang="fr-FR" dirty="0" err="1"/>
              <a:t>lists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When</a:t>
            </a:r>
            <a:r>
              <a:rPr lang="fr-FR" dirty="0"/>
              <a:t> the </a:t>
            </a:r>
            <a:r>
              <a:rPr lang="fr-FR" dirty="0" err="1"/>
              <a:t>Wikidata</a:t>
            </a:r>
            <a:r>
              <a:rPr lang="fr-FR" dirty="0"/>
              <a:t> </a:t>
            </a:r>
            <a:r>
              <a:rPr lang="fr-FR" dirty="0" err="1"/>
              <a:t>database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downloaded</a:t>
            </a:r>
            <a:r>
              <a:rPr lang="fr-FR" dirty="0"/>
              <a:t>,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for a </a:t>
            </a:r>
            <a:r>
              <a:rPr lang="fr-FR" dirty="0" err="1"/>
              <a:t>variety</a:t>
            </a:r>
            <a:r>
              <a:rPr lang="fr-FR" dirty="0"/>
              <a:t> of </a:t>
            </a:r>
            <a:r>
              <a:rPr lang="fr-FR" dirty="0" err="1"/>
              <a:t>functions</a:t>
            </a:r>
            <a:endParaRPr lang="fr-FR" dirty="0"/>
          </a:p>
          <a:p>
            <a:pPr lvl="1"/>
            <a:r>
              <a:rPr lang="fr-FR" dirty="0"/>
              <a:t>Machine Translation:</a:t>
            </a:r>
          </a:p>
          <a:p>
            <a:pPr lvl="1"/>
            <a:r>
              <a:rPr lang="fr-FR" dirty="0" err="1"/>
              <a:t>Morphological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 and </a:t>
            </a:r>
            <a:r>
              <a:rPr lang="fr-FR" dirty="0" err="1" smtClean="0"/>
              <a:t>processing</a:t>
            </a:r>
            <a:endParaRPr lang="fr-FR" dirty="0" smtClean="0"/>
          </a:p>
          <a:p>
            <a:pPr lvl="1"/>
            <a:r>
              <a:rPr lang="fr-FR" dirty="0" err="1" smtClean="0"/>
              <a:t>Automatic</a:t>
            </a:r>
            <a:r>
              <a:rPr lang="fr-FR" dirty="0" smtClean="0"/>
              <a:t> </a:t>
            </a:r>
            <a:r>
              <a:rPr lang="fr-FR" dirty="0" err="1" smtClean="0"/>
              <a:t>generation</a:t>
            </a:r>
            <a:r>
              <a:rPr lang="fr-FR" dirty="0" smtClean="0"/>
              <a:t> of </a:t>
            </a:r>
            <a:r>
              <a:rPr lang="fr-FR" dirty="0" err="1" smtClean="0"/>
              <a:t>texts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the </a:t>
            </a:r>
            <a:r>
              <a:rPr lang="fr-FR" dirty="0" err="1" smtClean="0"/>
              <a:t>relational</a:t>
            </a:r>
            <a:r>
              <a:rPr lang="fr-FR" dirty="0" smtClean="0"/>
              <a:t> information </a:t>
            </a:r>
            <a:r>
              <a:rPr lang="fr-FR" dirty="0" err="1" smtClean="0"/>
              <a:t>provided</a:t>
            </a:r>
            <a:r>
              <a:rPr lang="fr-FR" dirty="0" smtClean="0"/>
              <a:t> by </a:t>
            </a:r>
            <a:r>
              <a:rPr lang="fr-FR" dirty="0" err="1" smtClean="0"/>
              <a:t>Wikidata</a:t>
            </a:r>
            <a:endParaRPr lang="fr-FR" dirty="0"/>
          </a:p>
          <a:p>
            <a:pPr lvl="1"/>
            <a:r>
              <a:rPr lang="fr-FR" dirty="0"/>
              <a:t>Part-of-speech </a:t>
            </a:r>
            <a:r>
              <a:rPr lang="fr-FR" dirty="0" err="1"/>
              <a:t>tagging</a:t>
            </a:r>
            <a:endParaRPr lang="fr-FR" dirty="0"/>
          </a:p>
          <a:p>
            <a:pPr lvl="1"/>
            <a:r>
              <a:rPr lang="fr-FR" dirty="0" err="1"/>
              <a:t>Named</a:t>
            </a:r>
            <a:r>
              <a:rPr lang="fr-FR" dirty="0"/>
              <a:t> </a:t>
            </a:r>
            <a:r>
              <a:rPr lang="fr-FR" dirty="0" err="1"/>
              <a:t>entity</a:t>
            </a:r>
            <a:r>
              <a:rPr lang="fr-FR" dirty="0"/>
              <a:t> recognition</a:t>
            </a:r>
          </a:p>
          <a:p>
            <a:pPr lvl="1"/>
            <a:r>
              <a:rPr lang="fr-FR" dirty="0"/>
              <a:t>Sentiment </a:t>
            </a:r>
            <a:r>
              <a:rPr lang="fr-FR" dirty="0" err="1"/>
              <a:t>analysis</a:t>
            </a:r>
            <a:r>
              <a:rPr lang="fr-FR" dirty="0"/>
              <a:t> and identification of </a:t>
            </a:r>
            <a:r>
              <a:rPr lang="fr-FR" dirty="0" err="1"/>
              <a:t>illicit</a:t>
            </a:r>
            <a:r>
              <a:rPr lang="fr-FR" dirty="0"/>
              <a:t> or </a:t>
            </a:r>
            <a:r>
              <a:rPr lang="fr-FR" dirty="0" err="1"/>
              <a:t>thematic</a:t>
            </a:r>
            <a:r>
              <a:rPr lang="fr-FR" dirty="0"/>
              <a:t> messages</a:t>
            </a: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000" dirty="0"/>
              <a:t>How </a:t>
            </a:r>
            <a:r>
              <a:rPr lang="fr-FR" sz="4000" dirty="0" err="1"/>
              <a:t>Wikidata</a:t>
            </a:r>
            <a:r>
              <a:rPr lang="fr-FR" sz="4000" dirty="0"/>
              <a:t> </a:t>
            </a:r>
            <a:r>
              <a:rPr lang="fr-FR" sz="4000" dirty="0" err="1"/>
              <a:t>can</a:t>
            </a:r>
            <a:r>
              <a:rPr lang="fr-FR" sz="4000" dirty="0"/>
              <a:t> </a:t>
            </a:r>
            <a:r>
              <a:rPr lang="fr-FR" sz="4000" dirty="0" err="1"/>
              <a:t>be</a:t>
            </a:r>
            <a:r>
              <a:rPr lang="fr-FR" sz="4000" dirty="0"/>
              <a:t> </a:t>
            </a:r>
            <a:r>
              <a:rPr lang="fr-FR" sz="4000" dirty="0" err="1"/>
              <a:t>useful</a:t>
            </a:r>
            <a:r>
              <a:rPr lang="fr-FR" sz="4000" dirty="0"/>
              <a:t> as a multi-lingual multi-dialectal </a:t>
            </a:r>
            <a:r>
              <a:rPr lang="fr-FR" sz="4000" dirty="0" err="1"/>
              <a:t>dictionary</a:t>
            </a:r>
            <a:r>
              <a:rPr lang="fr-FR" sz="4000" dirty="0"/>
              <a:t> for </a:t>
            </a:r>
            <a:r>
              <a:rPr lang="fr-FR" sz="4000" dirty="0" err="1"/>
              <a:t>Arabic</a:t>
            </a:r>
            <a:r>
              <a:rPr lang="fr-FR" sz="4000" dirty="0"/>
              <a:t> </a:t>
            </a:r>
            <a:r>
              <a:rPr lang="fr-FR" sz="4000" dirty="0" err="1"/>
              <a:t>dialects</a:t>
            </a:r>
            <a:r>
              <a:rPr lang="fr-FR" sz="4000" dirty="0"/>
              <a:t>: Indirect </a:t>
            </a:r>
            <a:r>
              <a:rPr lang="fr-FR" sz="4000" dirty="0" err="1"/>
              <a:t>functions</a:t>
            </a:r>
            <a:endParaRPr lang="fr-FR" sz="40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i="1" dirty="0"/>
              <a:t>Machine Translation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As a multi-lingual multi-dialectal </a:t>
            </a:r>
            <a:r>
              <a:rPr lang="fr-FR" dirty="0" err="1"/>
              <a:t>dictionary</a:t>
            </a:r>
            <a:r>
              <a:rPr lang="fr-FR" dirty="0"/>
              <a:t>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, </a:t>
            </a:r>
            <a:r>
              <a:rPr lang="fr-FR" dirty="0" err="1"/>
              <a:t>Wikidata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as a </a:t>
            </a:r>
            <a:r>
              <a:rPr lang="fr-FR" dirty="0" err="1"/>
              <a:t>reference</a:t>
            </a:r>
            <a:r>
              <a:rPr lang="fr-FR" dirty="0"/>
              <a:t> </a:t>
            </a:r>
            <a:r>
              <a:rPr lang="fr-FR" dirty="0" err="1"/>
              <a:t>database</a:t>
            </a:r>
            <a:r>
              <a:rPr lang="fr-FR" dirty="0"/>
              <a:t> for Machine Translation </a:t>
            </a:r>
            <a:r>
              <a:rPr lang="fr-FR" dirty="0" err="1"/>
              <a:t>tools</a:t>
            </a:r>
            <a:r>
              <a:rPr lang="fr-FR" dirty="0"/>
              <a:t>: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Habib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Bourguiba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is the </a:t>
            </a:r>
            <a:r>
              <a:rPr lang="en-US" dirty="0">
                <a:solidFill>
                  <a:schemeClr val="accent2"/>
                </a:solidFill>
              </a:rPr>
              <a:t>first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president</a:t>
            </a:r>
            <a:r>
              <a:rPr lang="en-US" dirty="0"/>
              <a:t> of </a:t>
            </a:r>
            <a:r>
              <a:rPr lang="en-US" dirty="0">
                <a:solidFill>
                  <a:srgbClr val="FFC000"/>
                </a:solidFill>
              </a:rPr>
              <a:t>Tunisia</a:t>
            </a:r>
            <a:r>
              <a:rPr lang="fr-FR" dirty="0"/>
              <a:t>.</a:t>
            </a:r>
          </a:p>
          <a:p>
            <a:pPr lvl="2"/>
            <a:r>
              <a:rPr lang="fr-FR" dirty="0"/>
              <a:t>In </a:t>
            </a:r>
            <a:r>
              <a:rPr lang="fr-FR" dirty="0" err="1"/>
              <a:t>Tunisian</a:t>
            </a:r>
            <a:r>
              <a:rPr lang="fr-FR" dirty="0"/>
              <a:t>: </a:t>
            </a:r>
            <a:r>
              <a:rPr lang="fr-FR" dirty="0">
                <a:solidFill>
                  <a:srgbClr val="FF0000"/>
                </a:solidFill>
              </a:rPr>
              <a:t>Habib Bourguiba = </a:t>
            </a:r>
            <a:r>
              <a:rPr lang="ar-TN" dirty="0">
                <a:solidFill>
                  <a:srgbClr val="FF0000"/>
                </a:solidFill>
              </a:rPr>
              <a:t>الحبيب بورڨ</a:t>
            </a:r>
            <a:r>
              <a:rPr lang="ar-TN" dirty="0" err="1">
                <a:solidFill>
                  <a:srgbClr val="FF0000"/>
                </a:solidFill>
              </a:rPr>
              <a:t>يبة</a:t>
            </a:r>
            <a:endParaRPr lang="fr-FR" dirty="0">
              <a:solidFill>
                <a:srgbClr val="FF0000"/>
              </a:solidFill>
            </a:endParaRPr>
          </a:p>
          <a:p>
            <a:pPr lvl="2"/>
            <a:r>
              <a:rPr lang="fr-FR" dirty="0"/>
              <a:t>In </a:t>
            </a:r>
            <a:r>
              <a:rPr lang="fr-FR" dirty="0" err="1"/>
              <a:t>Tunisian</a:t>
            </a:r>
            <a:r>
              <a:rPr lang="fr-FR" dirty="0"/>
              <a:t>: </a:t>
            </a:r>
            <a:r>
              <a:rPr lang="fr-FR" dirty="0">
                <a:solidFill>
                  <a:schemeClr val="accent2"/>
                </a:solidFill>
              </a:rPr>
              <a:t>First = </a:t>
            </a:r>
            <a:r>
              <a:rPr lang="ar-TN" dirty="0">
                <a:solidFill>
                  <a:schemeClr val="accent2"/>
                </a:solidFill>
              </a:rPr>
              <a:t>أول</a:t>
            </a:r>
            <a:endParaRPr lang="fr-FR" dirty="0">
              <a:solidFill>
                <a:schemeClr val="accent2"/>
              </a:solidFill>
            </a:endParaRPr>
          </a:p>
          <a:p>
            <a:pPr lvl="2"/>
            <a:r>
              <a:rPr lang="fr-FR" dirty="0"/>
              <a:t>In </a:t>
            </a:r>
            <a:r>
              <a:rPr lang="fr-FR" dirty="0" err="1"/>
              <a:t>Tunisian</a:t>
            </a:r>
            <a:r>
              <a:rPr lang="fr-FR" dirty="0"/>
              <a:t>: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President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 = </a:t>
            </a:r>
            <a:r>
              <a:rPr lang="ar-TN" dirty="0">
                <a:solidFill>
                  <a:schemeClr val="bg2">
                    <a:lumMod val="25000"/>
                  </a:schemeClr>
                </a:solidFill>
              </a:rPr>
              <a:t>رئيس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  <a:p>
            <a:pPr lvl="2"/>
            <a:r>
              <a:rPr lang="fr-FR" dirty="0"/>
              <a:t>In </a:t>
            </a:r>
            <a:r>
              <a:rPr lang="fr-FR" dirty="0" err="1"/>
              <a:t>Tunisian</a:t>
            </a:r>
            <a:r>
              <a:rPr lang="fr-FR" dirty="0"/>
              <a:t>: </a:t>
            </a:r>
            <a:r>
              <a:rPr lang="fr-FR" dirty="0" err="1">
                <a:solidFill>
                  <a:srgbClr val="FFC000"/>
                </a:solidFill>
              </a:rPr>
              <a:t>Tunisia</a:t>
            </a:r>
            <a:r>
              <a:rPr lang="fr-FR" dirty="0">
                <a:solidFill>
                  <a:srgbClr val="FFC000"/>
                </a:solidFill>
              </a:rPr>
              <a:t> = </a:t>
            </a:r>
            <a:r>
              <a:rPr lang="ar-TN" dirty="0">
                <a:solidFill>
                  <a:srgbClr val="FFC000"/>
                </a:solidFill>
              </a:rPr>
              <a:t>تونس</a:t>
            </a:r>
            <a:endParaRPr lang="fr-FR" dirty="0">
              <a:solidFill>
                <a:srgbClr val="FFC000"/>
              </a:solidFill>
            </a:endParaRPr>
          </a:p>
          <a:p>
            <a:pPr lvl="1"/>
            <a:r>
              <a:rPr lang="fr-FR" dirty="0" err="1"/>
              <a:t>Result</a:t>
            </a:r>
            <a:r>
              <a:rPr lang="fr-FR" dirty="0"/>
              <a:t>: </a:t>
            </a:r>
            <a:r>
              <a:rPr lang="ar-TN" dirty="0"/>
              <a:t> </a:t>
            </a:r>
            <a:r>
              <a:rPr lang="ar-TN" dirty="0">
                <a:solidFill>
                  <a:srgbClr val="FF0000"/>
                </a:solidFill>
              </a:rPr>
              <a:t>الحبيب بورڨ</a:t>
            </a:r>
            <a:r>
              <a:rPr lang="ar-TN" dirty="0" err="1">
                <a:solidFill>
                  <a:srgbClr val="FF0000"/>
                </a:solidFill>
              </a:rPr>
              <a:t>يبة</a:t>
            </a:r>
            <a:r>
              <a:rPr lang="ar-TN" dirty="0"/>
              <a:t> هو </a:t>
            </a:r>
            <a:r>
              <a:rPr lang="ar-TN" dirty="0">
                <a:solidFill>
                  <a:schemeClr val="accent2"/>
                </a:solidFill>
              </a:rPr>
              <a:t>أول</a:t>
            </a:r>
            <a:r>
              <a:rPr lang="ar-TN" dirty="0"/>
              <a:t> </a:t>
            </a:r>
            <a:r>
              <a:rPr lang="ar-TN" dirty="0">
                <a:solidFill>
                  <a:schemeClr val="bg2">
                    <a:lumMod val="25000"/>
                  </a:schemeClr>
                </a:solidFill>
              </a:rPr>
              <a:t>رئيس</a:t>
            </a:r>
            <a:r>
              <a:rPr lang="ar-TN" dirty="0"/>
              <a:t> ل</a:t>
            </a:r>
            <a:r>
              <a:rPr lang="ar-TN" dirty="0">
                <a:solidFill>
                  <a:srgbClr val="FFC000"/>
                </a:solidFill>
              </a:rPr>
              <a:t>تونس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Introduction:</a:t>
            </a:r>
            <a:br>
              <a:rPr lang="fr-FR" dirty="0"/>
            </a:br>
            <a:r>
              <a:rPr lang="fr-FR" dirty="0" err="1"/>
              <a:t>Dictionaries</a:t>
            </a:r>
            <a:r>
              <a:rPr lang="fr-FR" dirty="0"/>
              <a:t>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endParaRPr lang="fr-FR" dirty="0"/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1"/>
          </p:nvPr>
        </p:nvSpPr>
        <p:spPr>
          <a:xfrm>
            <a:off x="457200" y="1935480"/>
            <a:ext cx="8229600" cy="385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Mostly</a:t>
            </a:r>
            <a:r>
              <a:rPr lang="fr-FR" dirty="0"/>
              <a:t> </a:t>
            </a:r>
            <a:r>
              <a:rPr lang="fr-FR" dirty="0" err="1"/>
              <a:t>bilingual</a:t>
            </a:r>
            <a:r>
              <a:rPr lang="fr-FR" dirty="0"/>
              <a:t> and </a:t>
            </a:r>
            <a:r>
              <a:rPr lang="fr-FR" dirty="0" err="1"/>
              <a:t>mainly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and French, English or Modern Standard </a:t>
            </a:r>
            <a:r>
              <a:rPr lang="fr-FR" dirty="0" err="1"/>
              <a:t>Arabic</a:t>
            </a:r>
            <a:r>
              <a:rPr lang="fr-FR" dirty="0"/>
              <a:t>.</a:t>
            </a:r>
          </a:p>
          <a:p>
            <a:r>
              <a:rPr lang="fr-FR" dirty="0" err="1"/>
              <a:t>We</a:t>
            </a:r>
            <a:r>
              <a:rPr lang="fr-FR" dirty="0"/>
              <a:t> do not have bi-dialectal or multi-dialectal </a:t>
            </a:r>
            <a:r>
              <a:rPr lang="fr-FR" dirty="0" err="1"/>
              <a:t>dictionary</a:t>
            </a:r>
            <a:r>
              <a:rPr lang="fr-FR" dirty="0"/>
              <a:t>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(</a:t>
            </a:r>
            <a:r>
              <a:rPr lang="fr-FR" dirty="0" err="1"/>
              <a:t>Egyptian</a:t>
            </a:r>
            <a:r>
              <a:rPr lang="fr-FR" dirty="0"/>
              <a:t>-</a:t>
            </a:r>
            <a:r>
              <a:rPr lang="fr-FR" dirty="0" err="1"/>
              <a:t>Tunisian</a:t>
            </a:r>
            <a:r>
              <a:rPr lang="fr-FR" dirty="0"/>
              <a:t>, </a:t>
            </a:r>
            <a:r>
              <a:rPr lang="fr-FR" dirty="0" err="1"/>
              <a:t>Egyptian</a:t>
            </a:r>
            <a:r>
              <a:rPr lang="fr-FR" dirty="0"/>
              <a:t>-</a:t>
            </a:r>
            <a:r>
              <a:rPr lang="fr-FR" dirty="0" err="1"/>
              <a:t>Moroccan</a:t>
            </a:r>
            <a:r>
              <a:rPr lang="fr-FR" dirty="0"/>
              <a:t>). Exception: Tharwa </a:t>
            </a:r>
            <a:r>
              <a:rPr lang="fr-FR" dirty="0" err="1"/>
              <a:t>dictionary</a:t>
            </a:r>
            <a:r>
              <a:rPr lang="fr-FR" dirty="0"/>
              <a:t> (</a:t>
            </a:r>
            <a:r>
              <a:rPr lang="fr-FR" dirty="0" err="1"/>
              <a:t>based</a:t>
            </a:r>
            <a:r>
              <a:rPr lang="fr-FR" dirty="0"/>
              <a:t> on </a:t>
            </a:r>
            <a:r>
              <a:rPr lang="fr-FR" dirty="0" err="1"/>
              <a:t>three</a:t>
            </a:r>
            <a:r>
              <a:rPr lang="fr-FR" dirty="0"/>
              <a:t> bi-lingual English-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</a:t>
            </a:r>
            <a:r>
              <a:rPr lang="fr-FR" dirty="0" err="1"/>
              <a:t>dictionaries</a:t>
            </a:r>
            <a:r>
              <a:rPr lang="fr-FR" dirty="0"/>
              <a:t>).</a:t>
            </a:r>
          </a:p>
          <a:p>
            <a:r>
              <a:rPr lang="fr-FR" dirty="0"/>
              <a:t>A large-</a:t>
            </a:r>
            <a:r>
              <a:rPr lang="fr-FR" dirty="0" err="1"/>
              <a:t>scale</a:t>
            </a:r>
            <a:r>
              <a:rPr lang="fr-FR" dirty="0"/>
              <a:t> multi-lingual multi-dialectal </a:t>
            </a:r>
            <a:r>
              <a:rPr lang="fr-FR" dirty="0" err="1"/>
              <a:t>dictionary</a:t>
            </a:r>
            <a:r>
              <a:rPr lang="fr-FR" dirty="0"/>
              <a:t>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i="1" dirty="0"/>
              <a:t>Machine Translation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As a </a:t>
            </a:r>
            <a:r>
              <a:rPr lang="fr-FR" dirty="0" err="1"/>
              <a:t>semantic</a:t>
            </a:r>
            <a:r>
              <a:rPr lang="fr-FR" dirty="0"/>
              <a:t> network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, </a:t>
            </a:r>
            <a:r>
              <a:rPr lang="en-US" dirty="0" err="1"/>
              <a:t>Wikidata</a:t>
            </a:r>
            <a:r>
              <a:rPr lang="en-US" dirty="0"/>
              <a:t> can give a needed data for the accuracy of a machine translation like the gender of a famous person</a:t>
            </a:r>
            <a:r>
              <a:rPr lang="fr-FR" dirty="0"/>
              <a:t>:</a:t>
            </a: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642910" y="3286148"/>
            <a:ext cx="8001056" cy="321468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(English)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Camille </a:t>
            </a:r>
            <a:r>
              <a:rPr kumimoji="0" lang="en-US" sz="20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Lacourt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a French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9BBB5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swimmer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Camille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can be the first name of a man or a woman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rgbClr val="9BBB5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Swimmer 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used to call a person who swims whatever his/her gender is.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→ No data in the sentence about the gender of Camille </a:t>
            </a:r>
            <a:r>
              <a:rPr kumimoji="0" 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Lacourt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↓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Querying </a:t>
            </a:r>
            <a:r>
              <a:rPr kumimoji="0" 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Wikidata</a:t>
            </a: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(Q714898)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Gender (P21): Male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↓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(Tunisian) </a:t>
            </a:r>
            <a:r>
              <a:rPr kumimoji="0" lang="ar-TN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كامي</a:t>
            </a:r>
            <a:r>
              <a:rPr kumimoji="0" lang="ar-T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TN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لاكور</a:t>
            </a:r>
            <a:r>
              <a:rPr kumimoji="0" lang="ar-T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هو عوّام </a:t>
            </a:r>
            <a:r>
              <a:rPr kumimoji="0" lang="ar-TN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فرانساوي</a:t>
            </a:r>
            <a:endParaRPr kumimoji="0" lang="en-U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i="1" dirty="0" err="1" smtClean="0"/>
              <a:t>Automatic</a:t>
            </a:r>
            <a:r>
              <a:rPr lang="fr-FR" sz="4000" i="1" dirty="0" smtClean="0"/>
              <a:t> </a:t>
            </a:r>
            <a:r>
              <a:rPr lang="fr-FR" sz="4000" i="1" dirty="0" err="1" smtClean="0"/>
              <a:t>generation</a:t>
            </a:r>
            <a:r>
              <a:rPr lang="fr-FR" sz="4000" i="1" dirty="0" smtClean="0"/>
              <a:t> of </a:t>
            </a:r>
            <a:r>
              <a:rPr lang="fr-FR" sz="4000" i="1" dirty="0" err="1" smtClean="0"/>
              <a:t>texts</a:t>
            </a:r>
            <a:r>
              <a:rPr lang="fr-FR" sz="4000" i="1" dirty="0" smtClean="0"/>
              <a:t> </a:t>
            </a:r>
            <a:r>
              <a:rPr lang="fr-FR" sz="4000" i="1" dirty="0" err="1" smtClean="0"/>
              <a:t>using</a:t>
            </a:r>
            <a:r>
              <a:rPr lang="fr-FR" sz="4000" i="1" dirty="0" smtClean="0"/>
              <a:t> the </a:t>
            </a:r>
            <a:r>
              <a:rPr lang="fr-FR" sz="4000" i="1" dirty="0" err="1" smtClean="0"/>
              <a:t>relational</a:t>
            </a:r>
            <a:r>
              <a:rPr lang="fr-FR" sz="4000" i="1" dirty="0" smtClean="0"/>
              <a:t> information </a:t>
            </a:r>
            <a:r>
              <a:rPr lang="fr-FR" sz="4000" i="1" dirty="0" err="1" smtClean="0"/>
              <a:t>provided</a:t>
            </a:r>
            <a:r>
              <a:rPr lang="fr-FR" sz="4000" i="1" dirty="0" smtClean="0"/>
              <a:t> by </a:t>
            </a:r>
            <a:r>
              <a:rPr lang="fr-FR" sz="4000" i="1" dirty="0" err="1" smtClean="0"/>
              <a:t>Wikidata</a:t>
            </a:r>
            <a:r>
              <a:rPr lang="fr-FR" sz="4000" i="1" dirty="0" smtClean="0"/>
              <a:t> </a:t>
            </a:r>
            <a:endParaRPr lang="fr-FR" sz="4000" i="1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5234" t="16113" r="64731" b="79071"/>
          <a:stretch>
            <a:fillRect/>
          </a:stretch>
        </p:blipFill>
        <p:spPr bwMode="auto">
          <a:xfrm>
            <a:off x="857288" y="1928802"/>
            <a:ext cx="371471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4815" t="27778" r="12593" b="24074"/>
          <a:stretch>
            <a:fillRect/>
          </a:stretch>
        </p:blipFill>
        <p:spPr bwMode="auto">
          <a:xfrm>
            <a:off x="357158" y="2752526"/>
            <a:ext cx="4775356" cy="253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Flèche vers le bas 7"/>
          <p:cNvSpPr/>
          <p:nvPr/>
        </p:nvSpPr>
        <p:spPr>
          <a:xfrm>
            <a:off x="2285984" y="2571744"/>
            <a:ext cx="78581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14173" t="21654" r="11811" b="62598"/>
          <a:stretch>
            <a:fillRect/>
          </a:stretch>
        </p:blipFill>
        <p:spPr bwMode="auto">
          <a:xfrm>
            <a:off x="285720" y="5245349"/>
            <a:ext cx="4929222" cy="83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Virage 10"/>
          <p:cNvSpPr/>
          <p:nvPr/>
        </p:nvSpPr>
        <p:spPr>
          <a:xfrm rot="5400000">
            <a:off x="5893604" y="2750340"/>
            <a:ext cx="928692" cy="2286016"/>
          </a:xfrm>
          <a:prstGeom prst="bentArrow">
            <a:avLst>
              <a:gd name="adj1" fmla="val 35587"/>
              <a:gd name="adj2" fmla="val 40881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 l="56155" t="33133" r="3510" b="45783"/>
          <a:stretch>
            <a:fillRect/>
          </a:stretch>
        </p:blipFill>
        <p:spPr bwMode="auto">
          <a:xfrm>
            <a:off x="5214942" y="4429132"/>
            <a:ext cx="392905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5251239" y="3416858"/>
            <a:ext cx="1678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Bot or software</a:t>
            </a:r>
            <a:endParaRPr lang="fr-FR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fr-FR" sz="4000" i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Morphological</a:t>
            </a:r>
            <a:r>
              <a:rPr lang="fr-FR" sz="40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4000" i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analysis</a:t>
            </a:r>
            <a:r>
              <a:rPr lang="fr-FR" sz="40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and </a:t>
            </a:r>
            <a:r>
              <a:rPr lang="fr-FR" sz="4000" i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rule</a:t>
            </a:r>
            <a:r>
              <a:rPr lang="fr-FR" sz="40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4000" i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generation</a:t>
            </a:r>
            <a:endParaRPr lang="fr-FR" sz="4000" i="1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057" name="Text Box 1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Wikidata</a:t>
            </a:r>
            <a:endParaRPr kumimoji="0" 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Camille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Lacourt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(Q714898)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Place of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Birth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(P19): Narbonne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(Label in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Tunisian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for Camille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Lacourt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) </a:t>
            </a:r>
            <a:r>
              <a:rPr kumimoji="0" lang="ar-TN" sz="14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كامي</a:t>
            </a:r>
            <a:r>
              <a:rPr kumimoji="0" lang="ar-TN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ar-TN" sz="14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لاكور</a:t>
            </a:r>
            <a:endParaRPr kumimoji="0" 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(Label in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Tunisian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for Narbonne) </a:t>
            </a:r>
            <a:r>
              <a:rPr kumimoji="0" lang="ar-TN" sz="1400" b="0" i="0" u="none" strike="noStrike" cap="none" normalizeH="0" baseline="0" dirty="0" err="1">
                <a:ln>
                  <a:noFill/>
                </a:ln>
                <a:solidFill>
                  <a:srgbClr val="9BBB59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ناربون</a:t>
            </a:r>
            <a:endParaRPr kumimoji="0" 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Most relevant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search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result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containing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the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two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labels: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TN" sz="14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كامي</a:t>
            </a:r>
            <a:r>
              <a:rPr kumimoji="0" lang="ar-TN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ar-TN" sz="14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لاكور</a:t>
            </a:r>
            <a:r>
              <a:rPr kumimoji="0" lang="ar-TN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ar-TN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إتولد</a:t>
            </a:r>
            <a:r>
              <a:rPr kumimoji="0" lang="ar-T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في </a:t>
            </a:r>
            <a:r>
              <a:rPr kumimoji="0" lang="ar-TN" sz="1400" b="0" i="0" u="none" strike="noStrike" cap="none" normalizeH="0" baseline="0" dirty="0" err="1">
                <a:ln>
                  <a:noFill/>
                </a:ln>
                <a:solidFill>
                  <a:srgbClr val="9BBB59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ناربون</a:t>
            </a:r>
            <a:endParaRPr kumimoji="0" 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Result</a:t>
            </a:r>
            <a:r>
              <a:rPr kumimoji="0" 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: 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The expression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used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to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give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the place of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birth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of a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given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person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: </a:t>
            </a:r>
            <a:r>
              <a:rPr kumimoji="0" lang="ar-TN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إتولد</a:t>
            </a:r>
            <a:r>
              <a:rPr kumimoji="0" lang="ar-T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في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fr-FR" sz="40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Part-of-speech </a:t>
            </a:r>
            <a:r>
              <a:rPr lang="fr-FR" sz="4000" i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tagging</a:t>
            </a:r>
            <a:endParaRPr lang="fr-FR" sz="4000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</a:t>
            </a:r>
            <a:r>
              <a:rPr lang="en-US" dirty="0" err="1"/>
              <a:t>Wikidata</a:t>
            </a:r>
            <a:r>
              <a:rPr lang="en-US" dirty="0"/>
              <a:t> provides details about each entity it includes (like nature of the entity, its year of construction…), it can be used to identify and mark (or tag) any entity having a particular property in an input text written in Arabic dialects</a:t>
            </a:r>
            <a:endParaRPr lang="fr-FR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i="1" dirty="0" err="1"/>
              <a:t>Named</a:t>
            </a:r>
            <a:r>
              <a:rPr lang="fr-FR" sz="4000" i="1" dirty="0"/>
              <a:t> </a:t>
            </a:r>
            <a:r>
              <a:rPr lang="fr-FR" sz="4000" i="1" dirty="0" err="1"/>
              <a:t>entity</a:t>
            </a:r>
            <a:r>
              <a:rPr lang="fr-FR" sz="4000" i="1" dirty="0"/>
              <a:t> recognition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ar-TN" sz="1400" dirty="0" err="1">
                <a:solidFill>
                  <a:srgbClr val="FF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كامي</a:t>
            </a:r>
            <a:r>
              <a:rPr lang="ar-TN" sz="1400" dirty="0">
                <a:solidFill>
                  <a:srgbClr val="FF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lang="ar-TN" sz="1400" dirty="0" err="1">
                <a:solidFill>
                  <a:srgbClr val="FF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لاكور</a:t>
            </a:r>
            <a:r>
              <a:rPr lang="ar-TN" sz="1400" dirty="0">
                <a:solidFill>
                  <a:srgbClr val="FF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lang="ar-TN" sz="1400" dirty="0" err="1">
                <a:latin typeface="Arial" pitchFamily="34" charset="0"/>
                <a:ea typeface="Arial" pitchFamily="34" charset="0"/>
                <a:cs typeface="Arial" pitchFamily="34" charset="0"/>
              </a:rPr>
              <a:t>إتولد</a:t>
            </a:r>
            <a:r>
              <a:rPr lang="ar-TN" sz="1400" dirty="0">
                <a:latin typeface="Arial" pitchFamily="34" charset="0"/>
                <a:ea typeface="Arial" pitchFamily="34" charset="0"/>
                <a:cs typeface="Arial" pitchFamily="34" charset="0"/>
              </a:rPr>
              <a:t> في </a:t>
            </a:r>
            <a:r>
              <a:rPr lang="ar-TN" sz="1400" dirty="0" err="1">
                <a:latin typeface="Arial" pitchFamily="34" charset="0"/>
                <a:ea typeface="Arial" pitchFamily="34" charset="0"/>
                <a:cs typeface="Arial" pitchFamily="34" charset="0"/>
              </a:rPr>
              <a:t>ناربون</a:t>
            </a:r>
            <a:endParaRPr lang="fr-FR" sz="1400" dirty="0"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indent="0"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fr-FR" sz="1400" dirty="0">
                <a:latin typeface="Calibri" pitchFamily="34" charset="0"/>
                <a:ea typeface="Arial" pitchFamily="34" charset="0"/>
                <a:cs typeface="Arial" pitchFamily="34" charset="0"/>
              </a:rPr>
              <a:t>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Language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:</a:t>
            </a:r>
            <a:r>
              <a:rPr kumimoji="0" lang="fr-FR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fr-FR" sz="1400" b="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Tunisian</a:t>
            </a:r>
            <a:r>
              <a:rPr kumimoji="0" lang="fr-FR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(AEB-ARAB)</a:t>
            </a:r>
            <a:endParaRPr kumimoji="0" 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indent="0"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fr-FR" sz="1400" dirty="0">
                <a:latin typeface="Calibri" pitchFamily="34" charset="0"/>
                <a:ea typeface="Arial" pitchFamily="34" charset="0"/>
                <a:cs typeface="Arial" pitchFamily="34" charset="0"/>
              </a:rPr>
              <a:t>↓</a:t>
            </a:r>
          </a:p>
          <a:p>
            <a:pPr marL="0" indent="0"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fr-FR" sz="1400" dirty="0" err="1">
                <a:latin typeface="Calibri" pitchFamily="34" charset="0"/>
                <a:ea typeface="Arial" pitchFamily="34" charset="0"/>
                <a:cs typeface="Arial" pitchFamily="34" charset="0"/>
              </a:rPr>
              <a:t>Wikidata</a:t>
            </a:r>
            <a:endParaRPr lang="fr-FR" sz="1400" dirty="0">
              <a:latin typeface="Calibri" pitchFamily="34" charset="0"/>
              <a:ea typeface="Arial" pitchFamily="34" charset="0"/>
              <a:cs typeface="Arial" pitchFamily="34" charset="0"/>
            </a:endParaRPr>
          </a:p>
          <a:p>
            <a:pPr marL="0" indent="0"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fr-FR" sz="1400" dirty="0">
                <a:latin typeface="Calibri" pitchFamily="34" charset="0"/>
                <a:ea typeface="Arial" pitchFamily="34" charset="0"/>
                <a:cs typeface="Arial" pitchFamily="34" charset="0"/>
              </a:rPr>
              <a:t>↓</a:t>
            </a:r>
          </a:p>
          <a:p>
            <a:pPr marL="0" lvl="0" indent="0"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ar-TN" sz="1400" dirty="0" err="1">
                <a:solidFill>
                  <a:srgbClr val="FF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كامي</a:t>
            </a:r>
            <a:r>
              <a:rPr lang="ar-TN" sz="1400" dirty="0">
                <a:solidFill>
                  <a:srgbClr val="FF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lang="ar-TN" sz="1400" dirty="0" err="1">
                <a:solidFill>
                  <a:srgbClr val="FF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لاكور</a:t>
            </a:r>
            <a:endParaRPr kumimoji="0" lang="fr-F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=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Camille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Lacourt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(Q714898)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↓</a:t>
            </a:r>
          </a:p>
          <a:p>
            <a:pPr marL="0" lvl="0" indent="0"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The </a:t>
            </a:r>
            <a:r>
              <a:rPr kumimoji="0" lang="fr-F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subject</a:t>
            </a:r>
            <a:r>
              <a:rPr kumimoji="0" lang="fr-FR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fr-FR" sz="1400" b="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here</a:t>
            </a:r>
            <a:r>
              <a:rPr kumimoji="0" lang="fr-FR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kumimoji="0" lang="fr-FR" sz="1400" b="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is</a:t>
            </a:r>
            <a:r>
              <a:rPr kumimoji="0" lang="fr-FR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: </a:t>
            </a:r>
            <a:r>
              <a:rPr lang="fr-FR" sz="1400" dirty="0">
                <a:latin typeface="Calibri" pitchFamily="34" charset="0"/>
                <a:ea typeface="Arial" pitchFamily="34" charset="0"/>
                <a:cs typeface="Arial" pitchFamily="34" charset="0"/>
              </a:rPr>
              <a:t>Camille </a:t>
            </a:r>
            <a:r>
              <a:rPr lang="fr-FR" sz="1400" dirty="0" err="1">
                <a:latin typeface="Calibri" pitchFamily="34" charset="0"/>
                <a:ea typeface="Arial" pitchFamily="34" charset="0"/>
                <a:cs typeface="Arial" pitchFamily="34" charset="0"/>
              </a:rPr>
              <a:t>Lacourt</a:t>
            </a:r>
            <a:endParaRPr lang="fr-FR" sz="1400" dirty="0">
              <a:latin typeface="Calibri" pitchFamily="34" charset="0"/>
              <a:ea typeface="Arial" pitchFamily="34" charset="0"/>
              <a:cs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ts val="1000"/>
              </a:spcAft>
              <a:buClrTx/>
              <a:buSzTx/>
              <a:buNone/>
            </a:pPr>
            <a:r>
              <a:rPr lang="fr-FR" sz="1100" dirty="0">
                <a:latin typeface="Calibri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lang="fr-FR" sz="1100" dirty="0"/>
              <a:t>French </a:t>
            </a:r>
            <a:r>
              <a:rPr lang="fr-FR" sz="1100" dirty="0" err="1"/>
              <a:t>swimmer</a:t>
            </a:r>
            <a:r>
              <a:rPr lang="fr-FR" sz="1100" dirty="0"/>
              <a:t> </a:t>
            </a:r>
            <a:r>
              <a:rPr lang="fr-FR" sz="1100" dirty="0" err="1"/>
              <a:t>born</a:t>
            </a:r>
            <a:r>
              <a:rPr lang="fr-FR" sz="1100" dirty="0"/>
              <a:t> in 22 April 1985 in Narbonne, France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fr-FR" sz="40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Sentiment </a:t>
            </a:r>
            <a:r>
              <a:rPr lang="fr-FR" sz="4000" i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analysis</a:t>
            </a:r>
            <a:r>
              <a:rPr lang="fr-FR" sz="40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and identification of </a:t>
            </a:r>
            <a:r>
              <a:rPr lang="fr-FR" sz="4000" i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illicit</a:t>
            </a:r>
            <a:r>
              <a:rPr lang="fr-FR" sz="40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or </a:t>
            </a:r>
            <a:r>
              <a:rPr lang="fr-FR" sz="4000" i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thematic</a:t>
            </a:r>
            <a:r>
              <a:rPr lang="fr-FR" sz="4000" i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messages</a:t>
            </a: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142844" y="2028836"/>
            <a:ext cx="8858280" cy="34718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Message (in Tunisian): </a:t>
            </a:r>
            <a:r>
              <a:rPr kumimoji="0" lang="ar-T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علي </a:t>
            </a:r>
            <a:r>
              <a:rPr kumimoji="0" lang="ar-TN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مركى</a:t>
            </a:r>
            <a:r>
              <a:rPr lang="ar-TN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TN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زوز</a:t>
            </a:r>
            <a:r>
              <a:rPr kumimoji="0" lang="ar-T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TN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بونتوات</a:t>
            </a:r>
            <a:r>
              <a:rPr kumimoji="0" lang="ar-TN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و </a:t>
            </a:r>
            <a:r>
              <a:rPr kumimoji="0" lang="ar-T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ربح </a:t>
            </a:r>
            <a:r>
              <a:rPr kumimoji="0" lang="ar-TN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الماتش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↓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Closely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related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terms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: </a:t>
            </a:r>
            <a:r>
              <a:rPr kumimoji="0" lang="ar-TN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ماتش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(match), </a:t>
            </a:r>
            <a:r>
              <a:rPr kumimoji="0" lang="ar-TN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بونتو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(goal), </a:t>
            </a:r>
            <a:r>
              <a:rPr kumimoji="0" lang="ar-TN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مركى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(to score), </a:t>
            </a:r>
            <a:r>
              <a:rPr kumimoji="0" lang="ar-TN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ربح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(to </a:t>
            </a:r>
            <a:r>
              <a:rPr kumimoji="0" lang="fr-FR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win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↓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When analyzing the semantic network of </a:t>
            </a: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Wikidata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we found that all these terms are indirectly related to the term: sport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↓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Result: 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general topic of the message is sport </a:t>
            </a:r>
            <a:endParaRPr kumimoji="0" lang="en-US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5B005DD-4278-4E30-9BD3-369ED1018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6638"/>
            <a:ext cx="8229600" cy="1143000"/>
          </a:xfrm>
        </p:spPr>
        <p:txBody>
          <a:bodyPr/>
          <a:lstStyle/>
          <a:p>
            <a:r>
              <a:rPr lang="fr-CA" dirty="0"/>
              <a:t>Future </a:t>
            </a:r>
            <a:r>
              <a:rPr lang="fr-CA" dirty="0" err="1" smtClean="0"/>
              <a:t>developments</a:t>
            </a:r>
            <a:endParaRPr lang="ar-TN" dirty="0"/>
          </a:p>
        </p:txBody>
      </p:sp>
      <p:pic>
        <p:nvPicPr>
          <p:cNvPr id="1026" name="Picture 2" descr="https://upload.wikimedia.org/wikipedia/commons/d/d4/Extended_view_of_Wikidata_for_Wiktionary.png">
            <a:extLst>
              <a:ext uri="{FF2B5EF4-FFF2-40B4-BE49-F238E27FC236}">
                <a16:creationId xmlns:a16="http://schemas.microsoft.com/office/drawing/2014/main" xmlns="" id="{F2927C91-25A5-4F37-A31B-7B423ABFC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09994"/>
            <a:ext cx="2324348" cy="575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A3B47DED-9AC6-4681-925D-AB3E9CDA9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1142984"/>
            <a:ext cx="5868144" cy="3425597"/>
          </a:xfrm>
          <a:prstGeom prst="rect">
            <a:avLst/>
          </a:prstGeom>
        </p:spPr>
      </p:pic>
      <p:sp>
        <p:nvSpPr>
          <p:cNvPr id="5" name="Flèche gauche 4"/>
          <p:cNvSpPr/>
          <p:nvPr/>
        </p:nvSpPr>
        <p:spPr>
          <a:xfrm rot="19911542">
            <a:off x="5235582" y="4960547"/>
            <a:ext cx="1862461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Data Extraction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071934" y="4500570"/>
            <a:ext cx="516199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err="1" smtClean="0"/>
              <a:t>Wikidata</a:t>
            </a:r>
            <a:r>
              <a:rPr lang="fr-FR" sz="1100" dirty="0" smtClean="0"/>
              <a:t>: </a:t>
            </a:r>
            <a:r>
              <a:rPr lang="fr-FR" sz="1100" dirty="0" err="1" smtClean="0"/>
              <a:t>Various</a:t>
            </a:r>
            <a:r>
              <a:rPr lang="fr-FR" sz="1100" dirty="0" smtClean="0"/>
              <a:t> </a:t>
            </a:r>
            <a:r>
              <a:rPr lang="fr-FR" sz="1100" dirty="0" err="1" smtClean="0"/>
              <a:t>kinds</a:t>
            </a:r>
            <a:r>
              <a:rPr lang="fr-FR" sz="1100" dirty="0" smtClean="0"/>
              <a:t> of </a:t>
            </a:r>
            <a:r>
              <a:rPr lang="fr-FR" sz="1100" dirty="0" err="1" smtClean="0"/>
              <a:t>entities</a:t>
            </a:r>
            <a:r>
              <a:rPr lang="fr-FR" sz="1100" dirty="0" smtClean="0"/>
              <a:t> and links (</a:t>
            </a:r>
            <a:r>
              <a:rPr lang="fr-FR" sz="1100" dirty="0" err="1" smtClean="0"/>
              <a:t>includes</a:t>
            </a:r>
            <a:r>
              <a:rPr lang="fr-FR" sz="1100" dirty="0" smtClean="0"/>
              <a:t> </a:t>
            </a:r>
            <a:r>
              <a:rPr lang="fr-FR" sz="1100" dirty="0" err="1" smtClean="0"/>
              <a:t>proper</a:t>
            </a:r>
            <a:r>
              <a:rPr lang="fr-FR" sz="1100" dirty="0" smtClean="0"/>
              <a:t> </a:t>
            </a:r>
            <a:r>
              <a:rPr lang="fr-FR" sz="1100" dirty="0" err="1" smtClean="0"/>
              <a:t>names</a:t>
            </a:r>
            <a:r>
              <a:rPr lang="fr-FR" sz="1100" dirty="0" smtClean="0"/>
              <a:t> and </a:t>
            </a:r>
            <a:r>
              <a:rPr lang="fr-FR" sz="1100" dirty="0" err="1" smtClean="0"/>
              <a:t>objects</a:t>
            </a:r>
            <a:r>
              <a:rPr lang="fr-FR" sz="1100" dirty="0" smtClean="0"/>
              <a:t>)</a:t>
            </a:r>
          </a:p>
          <a:p>
            <a:r>
              <a:rPr lang="fr-FR" sz="1100" dirty="0" smtClean="0">
                <a:hlinkClick r:id="rId4"/>
              </a:rPr>
              <a:t>https://www.wikidata.org</a:t>
            </a:r>
            <a:endParaRPr lang="fr-FR" sz="1100" dirty="0" smtClean="0"/>
          </a:p>
          <a:p>
            <a:endParaRPr lang="fr-FR" sz="1100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2071670" y="6088559"/>
            <a:ext cx="5905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err="1" smtClean="0"/>
              <a:t>Wikidata</a:t>
            </a:r>
            <a:r>
              <a:rPr lang="fr-FR" sz="1100" dirty="0" smtClean="0"/>
              <a:t>-</a:t>
            </a:r>
            <a:r>
              <a:rPr lang="fr-FR" sz="1100" dirty="0" err="1" smtClean="0"/>
              <a:t>Lexeme</a:t>
            </a:r>
            <a:r>
              <a:rPr lang="fr-FR" sz="1100" dirty="0" smtClean="0"/>
              <a:t>: </a:t>
            </a:r>
            <a:r>
              <a:rPr lang="fr-FR" sz="1100" dirty="0" err="1" smtClean="0"/>
              <a:t>Only</a:t>
            </a:r>
            <a:r>
              <a:rPr lang="fr-FR" sz="1100" dirty="0" smtClean="0"/>
              <a:t> </a:t>
            </a:r>
            <a:r>
              <a:rPr lang="fr-FR" sz="1100" dirty="0" err="1" smtClean="0"/>
              <a:t>linguistic</a:t>
            </a:r>
            <a:r>
              <a:rPr lang="fr-FR" sz="1100" dirty="0" smtClean="0"/>
              <a:t> (lexical, </a:t>
            </a:r>
            <a:r>
              <a:rPr lang="fr-FR" sz="1100" dirty="0" err="1" smtClean="0"/>
              <a:t>morphological</a:t>
            </a:r>
            <a:r>
              <a:rPr lang="fr-FR" sz="1100" dirty="0" smtClean="0"/>
              <a:t> and </a:t>
            </a:r>
            <a:r>
              <a:rPr lang="fr-FR" sz="1100" dirty="0" err="1" smtClean="0"/>
              <a:t>etymological</a:t>
            </a:r>
            <a:r>
              <a:rPr lang="fr-FR" sz="1100" dirty="0" smtClean="0"/>
              <a:t>) </a:t>
            </a:r>
            <a:r>
              <a:rPr lang="fr-FR" sz="1100" dirty="0" err="1" smtClean="0"/>
              <a:t>entities</a:t>
            </a:r>
            <a:r>
              <a:rPr lang="fr-FR" sz="1100" dirty="0" smtClean="0"/>
              <a:t> and links.</a:t>
            </a:r>
          </a:p>
          <a:p>
            <a:r>
              <a:rPr lang="fr-FR" sz="1100" dirty="0" smtClean="0">
                <a:hlinkClick r:id="rId5"/>
              </a:rPr>
              <a:t>http://wikidata-lexeme.wmflabs.org</a:t>
            </a:r>
            <a:endParaRPr lang="fr-FR" sz="1100" dirty="0" smtClean="0"/>
          </a:p>
          <a:p>
            <a:endParaRPr lang="fr-FR" sz="1100" dirty="0" smtClean="0"/>
          </a:p>
          <a:p>
            <a:endParaRPr lang="fr-FR" sz="1100" dirty="0" smtClean="0"/>
          </a:p>
        </p:txBody>
      </p:sp>
    </p:spTree>
    <p:extLst>
      <p:ext uri="{BB962C8B-B14F-4D97-AF65-F5344CB8AC3E}">
        <p14:creationId xmlns:p14="http://schemas.microsoft.com/office/powerpoint/2010/main" xmlns="" val="6191754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BBDF82-9470-4E3E-983E-36A8C9776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600" dirty="0"/>
              <a:t>How to </a:t>
            </a:r>
            <a:r>
              <a:rPr lang="fr-CA" sz="3600" dirty="0" err="1" smtClean="0"/>
              <a:t>contribute</a:t>
            </a:r>
            <a:r>
              <a:rPr lang="fr-CA" sz="3600" dirty="0"/>
              <a:t> </a:t>
            </a:r>
            <a:r>
              <a:rPr lang="fr-CA" sz="3600" dirty="0" smtClean="0"/>
              <a:t>if </a:t>
            </a:r>
            <a:r>
              <a:rPr lang="fr-CA" sz="3600" dirty="0" err="1" smtClean="0"/>
              <a:t>you</a:t>
            </a:r>
            <a:r>
              <a:rPr lang="fr-CA" sz="3600" dirty="0" smtClean="0"/>
              <a:t> do not </a:t>
            </a:r>
            <a:r>
              <a:rPr lang="fr-CA" sz="3600" dirty="0" err="1" smtClean="0"/>
              <a:t>like</a:t>
            </a:r>
            <a:r>
              <a:rPr lang="fr-CA" sz="3600" dirty="0" smtClean="0"/>
              <a:t> to </a:t>
            </a:r>
            <a:r>
              <a:rPr lang="fr-CA" sz="3600" dirty="0" err="1" smtClean="0"/>
              <a:t>add</a:t>
            </a:r>
            <a:r>
              <a:rPr lang="fr-CA" sz="3600" dirty="0" smtClean="0"/>
              <a:t> labels in </a:t>
            </a:r>
            <a:r>
              <a:rPr lang="fr-CA" sz="3600" dirty="0" err="1" smtClean="0"/>
              <a:t>Arabic</a:t>
            </a:r>
            <a:r>
              <a:rPr lang="fr-CA" sz="3600" dirty="0" smtClean="0"/>
              <a:t> </a:t>
            </a:r>
            <a:r>
              <a:rPr lang="fr-CA" sz="3600" dirty="0" err="1" smtClean="0"/>
              <a:t>dialects</a:t>
            </a:r>
            <a:r>
              <a:rPr lang="fr-CA" sz="3600" dirty="0" smtClean="0"/>
              <a:t> to </a:t>
            </a:r>
            <a:r>
              <a:rPr lang="fr-CA" sz="3600" dirty="0" err="1" smtClean="0"/>
              <a:t>entities</a:t>
            </a:r>
            <a:r>
              <a:rPr lang="fr-CA" sz="3600" dirty="0" smtClean="0"/>
              <a:t> in </a:t>
            </a:r>
            <a:r>
              <a:rPr lang="fr-CA" sz="3600" dirty="0" err="1" smtClean="0"/>
              <a:t>Wikidata</a:t>
            </a:r>
            <a:endParaRPr lang="ar-TN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155A44D8-F714-4F8D-BD2D-32EDA5944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/>
              <a:t>Edit</a:t>
            </a:r>
            <a:r>
              <a:rPr lang="fr-CA" dirty="0"/>
              <a:t> </a:t>
            </a:r>
            <a:r>
              <a:rPr lang="fr-CA" dirty="0" err="1" smtClean="0"/>
              <a:t>Wiktionary</a:t>
            </a:r>
            <a:r>
              <a:rPr lang="fr-CA" dirty="0" smtClean="0"/>
              <a:t>/</a:t>
            </a:r>
            <a:r>
              <a:rPr lang="fr-CA" dirty="0" err="1" smtClean="0"/>
              <a:t>Wikipedia</a:t>
            </a:r>
            <a:r>
              <a:rPr lang="fr-CA" dirty="0" smtClean="0"/>
              <a:t>/</a:t>
            </a:r>
            <a:r>
              <a:rPr lang="fr-CA" dirty="0" err="1" smtClean="0"/>
              <a:t>Wikidata</a:t>
            </a:r>
            <a:r>
              <a:rPr lang="fr-CA" dirty="0" smtClean="0"/>
              <a:t>:</a:t>
            </a:r>
          </a:p>
          <a:p>
            <a:pPr lvl="1"/>
            <a:r>
              <a:rPr lang="fr-CA" dirty="0" err="1" smtClean="0"/>
              <a:t>Add</a:t>
            </a:r>
            <a:r>
              <a:rPr lang="fr-CA" dirty="0" smtClean="0"/>
              <a:t> new </a:t>
            </a:r>
            <a:r>
              <a:rPr lang="fr-CA" dirty="0" err="1" smtClean="0"/>
              <a:t>entities</a:t>
            </a:r>
            <a:r>
              <a:rPr lang="fr-CA" dirty="0" smtClean="0"/>
              <a:t> and links to </a:t>
            </a:r>
            <a:r>
              <a:rPr lang="fr-CA" dirty="0" err="1" smtClean="0"/>
              <a:t>Wikidata</a:t>
            </a:r>
            <a:r>
              <a:rPr lang="fr-CA" dirty="0" smtClean="0"/>
              <a:t> by consulting </a:t>
            </a:r>
            <a:r>
              <a:rPr lang="fr-CA" dirty="0" err="1" smtClean="0"/>
              <a:t>Wikipedia</a:t>
            </a:r>
            <a:r>
              <a:rPr lang="fr-CA" dirty="0" smtClean="0"/>
              <a:t> and </a:t>
            </a:r>
            <a:r>
              <a:rPr lang="fr-CA" dirty="0" err="1" smtClean="0"/>
              <a:t>Wiktionary</a:t>
            </a:r>
            <a:r>
              <a:rPr lang="fr-CA" dirty="0" smtClean="0"/>
              <a:t> articles.</a:t>
            </a:r>
          </a:p>
          <a:p>
            <a:pPr lvl="1"/>
            <a:r>
              <a:rPr lang="fr-CA" dirty="0" err="1" smtClean="0"/>
              <a:t>Verify</a:t>
            </a:r>
            <a:r>
              <a:rPr lang="fr-CA" dirty="0" smtClean="0"/>
              <a:t> and </a:t>
            </a:r>
            <a:r>
              <a:rPr lang="fr-CA" dirty="0" err="1" smtClean="0"/>
              <a:t>adjust</a:t>
            </a:r>
            <a:r>
              <a:rPr lang="fr-CA" dirty="0" smtClean="0"/>
              <a:t> </a:t>
            </a:r>
            <a:r>
              <a:rPr lang="fr-CA" dirty="0" err="1" smtClean="0"/>
              <a:t>old</a:t>
            </a:r>
            <a:r>
              <a:rPr lang="fr-CA" dirty="0" smtClean="0"/>
              <a:t> </a:t>
            </a:r>
            <a:r>
              <a:rPr lang="fr-CA" dirty="0" err="1" smtClean="0"/>
              <a:t>entities</a:t>
            </a:r>
            <a:r>
              <a:rPr lang="fr-CA" dirty="0" smtClean="0"/>
              <a:t> and links in </a:t>
            </a:r>
            <a:r>
              <a:rPr lang="fr-CA" dirty="0" err="1" smtClean="0"/>
              <a:t>Wikidata</a:t>
            </a:r>
            <a:r>
              <a:rPr lang="fr-CA" dirty="0" smtClean="0"/>
              <a:t> by consulting </a:t>
            </a:r>
            <a:r>
              <a:rPr lang="fr-CA" dirty="0" err="1" smtClean="0"/>
              <a:t>Wikipedia</a:t>
            </a:r>
            <a:r>
              <a:rPr lang="fr-CA" dirty="0" smtClean="0"/>
              <a:t> and </a:t>
            </a:r>
            <a:r>
              <a:rPr lang="fr-CA" dirty="0" err="1" smtClean="0"/>
              <a:t>Wiktionary</a:t>
            </a:r>
            <a:r>
              <a:rPr lang="fr-CA" dirty="0" smtClean="0"/>
              <a:t> articles.</a:t>
            </a:r>
          </a:p>
          <a:p>
            <a:pPr lvl="1"/>
            <a:r>
              <a:rPr lang="fr-CA" dirty="0" err="1" smtClean="0"/>
              <a:t>Add</a:t>
            </a:r>
            <a:r>
              <a:rPr lang="fr-CA" dirty="0" smtClean="0"/>
              <a:t> new information to </a:t>
            </a:r>
            <a:r>
              <a:rPr lang="fr-CA" dirty="0" err="1" smtClean="0"/>
              <a:t>Wiktionary</a:t>
            </a:r>
            <a:r>
              <a:rPr lang="fr-CA" dirty="0" smtClean="0"/>
              <a:t> and </a:t>
            </a:r>
            <a:r>
              <a:rPr lang="fr-CA" dirty="0" err="1" smtClean="0"/>
              <a:t>Wikipedia</a:t>
            </a:r>
            <a:r>
              <a:rPr lang="fr-CA" dirty="0" smtClean="0"/>
              <a:t> articles </a:t>
            </a:r>
            <a:r>
              <a:rPr lang="fr-CA" dirty="0" err="1" smtClean="0"/>
              <a:t>so</a:t>
            </a:r>
            <a:r>
              <a:rPr lang="fr-CA" dirty="0" smtClean="0"/>
              <a:t>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other</a:t>
            </a:r>
            <a:r>
              <a:rPr lang="fr-CA" dirty="0" smtClean="0"/>
              <a:t> </a:t>
            </a:r>
            <a:r>
              <a:rPr lang="fr-CA" dirty="0" err="1" smtClean="0"/>
              <a:t>users</a:t>
            </a:r>
            <a:r>
              <a:rPr lang="fr-CA" dirty="0" smtClean="0"/>
              <a:t> </a:t>
            </a:r>
            <a:r>
              <a:rPr lang="fr-CA" dirty="0" err="1" smtClean="0"/>
              <a:t>can</a:t>
            </a:r>
            <a:r>
              <a:rPr lang="fr-CA" dirty="0" smtClean="0"/>
              <a:t> </a:t>
            </a:r>
            <a:r>
              <a:rPr lang="fr-CA" dirty="0" err="1" smtClean="0"/>
              <a:t>implement</a:t>
            </a:r>
            <a:r>
              <a:rPr lang="fr-CA" dirty="0" smtClean="0"/>
              <a:t> </a:t>
            </a:r>
            <a:r>
              <a:rPr lang="fr-CA" dirty="0" err="1" smtClean="0"/>
              <a:t>these</a:t>
            </a:r>
            <a:r>
              <a:rPr lang="fr-CA" dirty="0" smtClean="0"/>
              <a:t> new data to </a:t>
            </a:r>
            <a:r>
              <a:rPr lang="fr-CA" dirty="0" err="1" smtClean="0"/>
              <a:t>Wikidata</a:t>
            </a:r>
            <a:r>
              <a:rPr lang="fr-CA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5170309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BBDF82-9470-4E3E-983E-36A8C9776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600" dirty="0"/>
              <a:t>How to </a:t>
            </a:r>
            <a:r>
              <a:rPr lang="fr-CA" sz="3600" dirty="0" err="1" smtClean="0"/>
              <a:t>collaborate</a:t>
            </a:r>
            <a:r>
              <a:rPr lang="fr-CA" sz="3600" dirty="0" smtClean="0"/>
              <a:t> </a:t>
            </a:r>
            <a:r>
              <a:rPr lang="fr-CA" sz="3600" dirty="0" smtClean="0"/>
              <a:t>if </a:t>
            </a:r>
            <a:r>
              <a:rPr lang="fr-CA" sz="3600" dirty="0" err="1" smtClean="0"/>
              <a:t>you</a:t>
            </a:r>
            <a:r>
              <a:rPr lang="fr-CA" sz="3600" dirty="0" smtClean="0"/>
              <a:t> do not </a:t>
            </a:r>
            <a:r>
              <a:rPr lang="fr-CA" sz="3600" dirty="0" err="1" smtClean="0"/>
              <a:t>like</a:t>
            </a:r>
            <a:r>
              <a:rPr lang="fr-CA" sz="3600" dirty="0" smtClean="0"/>
              <a:t> to </a:t>
            </a:r>
            <a:r>
              <a:rPr lang="fr-CA" sz="3600" dirty="0" err="1" smtClean="0"/>
              <a:t>add</a:t>
            </a:r>
            <a:r>
              <a:rPr lang="fr-CA" sz="3600" dirty="0" smtClean="0"/>
              <a:t> labels in </a:t>
            </a:r>
            <a:r>
              <a:rPr lang="fr-CA" sz="3600" dirty="0" err="1" smtClean="0"/>
              <a:t>Arabic</a:t>
            </a:r>
            <a:r>
              <a:rPr lang="fr-CA" sz="3600" dirty="0" smtClean="0"/>
              <a:t> </a:t>
            </a:r>
            <a:r>
              <a:rPr lang="fr-CA" sz="3600" dirty="0" err="1" smtClean="0"/>
              <a:t>dialects</a:t>
            </a:r>
            <a:r>
              <a:rPr lang="fr-CA" sz="3600" dirty="0" smtClean="0"/>
              <a:t> to </a:t>
            </a:r>
            <a:r>
              <a:rPr lang="fr-CA" sz="3600" dirty="0" err="1" smtClean="0"/>
              <a:t>entities</a:t>
            </a:r>
            <a:r>
              <a:rPr lang="fr-CA" sz="3600" dirty="0" smtClean="0"/>
              <a:t> in </a:t>
            </a:r>
            <a:r>
              <a:rPr lang="fr-CA" sz="3600" dirty="0" err="1" smtClean="0"/>
              <a:t>Wikidata</a:t>
            </a:r>
            <a:endParaRPr lang="ar-TN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155A44D8-F714-4F8D-BD2D-32EDA5944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Link </a:t>
            </a:r>
            <a:r>
              <a:rPr lang="fr-CA" dirty="0" err="1"/>
              <a:t>your</a:t>
            </a:r>
            <a:r>
              <a:rPr lang="fr-CA" dirty="0"/>
              <a:t> </a:t>
            </a:r>
            <a:r>
              <a:rPr lang="fr-CA" dirty="0" err="1"/>
              <a:t>project</a:t>
            </a:r>
            <a:r>
              <a:rPr lang="fr-CA" dirty="0"/>
              <a:t> to Wikidata, or if </a:t>
            </a:r>
            <a:r>
              <a:rPr lang="fr-CA" dirty="0" err="1"/>
              <a:t>your</a:t>
            </a:r>
            <a:r>
              <a:rPr lang="fr-CA" dirty="0"/>
              <a:t> </a:t>
            </a:r>
            <a:r>
              <a:rPr lang="fr-CA" dirty="0" err="1"/>
              <a:t>project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under</a:t>
            </a:r>
            <a:r>
              <a:rPr lang="fr-CA" dirty="0"/>
              <a:t> a </a:t>
            </a:r>
            <a:r>
              <a:rPr lang="fr-CA" dirty="0" smtClean="0"/>
              <a:t>CC-0 </a:t>
            </a:r>
            <a:r>
              <a:rPr lang="fr-CA" dirty="0" err="1"/>
              <a:t>license</a:t>
            </a:r>
            <a:r>
              <a:rPr lang="fr-CA" dirty="0"/>
              <a:t>, have </a:t>
            </a:r>
            <a:r>
              <a:rPr lang="fr-CA" dirty="0" err="1"/>
              <a:t>it</a:t>
            </a:r>
            <a:r>
              <a:rPr lang="fr-CA" dirty="0"/>
              <a:t> all </a:t>
            </a:r>
            <a:r>
              <a:rPr lang="fr-CA" dirty="0" err="1"/>
              <a:t>imported</a:t>
            </a:r>
            <a:r>
              <a:rPr lang="fr-CA" dirty="0"/>
              <a:t> </a:t>
            </a:r>
            <a:r>
              <a:rPr lang="fr-CA" dirty="0" err="1"/>
              <a:t>into</a:t>
            </a:r>
            <a:r>
              <a:rPr lang="fr-CA" dirty="0"/>
              <a:t> </a:t>
            </a:r>
            <a:r>
              <a:rPr lang="fr-CA" dirty="0" err="1" smtClean="0"/>
              <a:t>Wikidata</a:t>
            </a:r>
            <a:r>
              <a:rPr lang="fr-CA" dirty="0" smtClean="0"/>
              <a:t> (</a:t>
            </a:r>
            <a:r>
              <a:rPr lang="fr-CA" dirty="0" smtClean="0">
                <a:hlinkClick r:id="rId2"/>
              </a:rPr>
              <a:t>https://tools.wmflabs.org/mix-n-match/</a:t>
            </a:r>
            <a:r>
              <a:rPr lang="fr-CA" dirty="0" smtClean="0"/>
              <a:t>).</a:t>
            </a:r>
            <a:endParaRPr lang="ar-TN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2E1399A7-5F61-487C-BCF1-E7AFD8154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22378"/>
            <a:ext cx="9144000" cy="303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70309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Wikidata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huge</a:t>
            </a:r>
            <a:r>
              <a:rPr lang="fr-FR" dirty="0"/>
              <a:t> </a:t>
            </a:r>
            <a:r>
              <a:rPr lang="fr-FR" dirty="0" err="1"/>
              <a:t>semantic</a:t>
            </a:r>
            <a:r>
              <a:rPr lang="fr-FR" dirty="0"/>
              <a:t> network and multi-lingual </a:t>
            </a:r>
            <a:r>
              <a:rPr lang="fr-FR" dirty="0" err="1"/>
              <a:t>dictionary</a:t>
            </a:r>
            <a:r>
              <a:rPr lang="fr-FR" dirty="0"/>
              <a:t>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freely</a:t>
            </a:r>
            <a:r>
              <a:rPr lang="fr-FR" dirty="0"/>
              <a:t> </a:t>
            </a:r>
            <a:r>
              <a:rPr lang="fr-FR" dirty="0" err="1"/>
              <a:t>accessed</a:t>
            </a:r>
            <a:r>
              <a:rPr lang="fr-FR" dirty="0"/>
              <a:t> and </a:t>
            </a:r>
            <a:r>
              <a:rPr lang="fr-FR" dirty="0" err="1"/>
              <a:t>modified</a:t>
            </a:r>
            <a:r>
              <a:rPr lang="fr-FR" dirty="0"/>
              <a:t> online.</a:t>
            </a:r>
          </a:p>
          <a:p>
            <a:r>
              <a:rPr lang="fr-FR" dirty="0"/>
              <a:t>By </a:t>
            </a:r>
            <a:r>
              <a:rPr lang="fr-FR" dirty="0" err="1"/>
              <a:t>adding</a:t>
            </a:r>
            <a:r>
              <a:rPr lang="fr-FR" dirty="0"/>
              <a:t> labels in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to </a:t>
            </a:r>
            <a:r>
              <a:rPr lang="fr-FR" dirty="0" err="1"/>
              <a:t>entities</a:t>
            </a:r>
            <a:r>
              <a:rPr lang="fr-FR" dirty="0"/>
              <a:t> </a:t>
            </a:r>
            <a:r>
              <a:rPr lang="fr-FR" dirty="0" err="1"/>
              <a:t>existing</a:t>
            </a:r>
            <a:r>
              <a:rPr lang="fr-FR" dirty="0"/>
              <a:t> in Wikidata,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obtain</a:t>
            </a:r>
            <a:r>
              <a:rPr lang="fr-FR" dirty="0"/>
              <a:t> a high-</a:t>
            </a:r>
            <a:r>
              <a:rPr lang="fr-FR" dirty="0" err="1"/>
              <a:t>scale</a:t>
            </a:r>
            <a:r>
              <a:rPr lang="fr-FR" dirty="0"/>
              <a:t> multi-lingual </a:t>
            </a:r>
            <a:r>
              <a:rPr lang="fr-FR" dirty="0" err="1"/>
              <a:t>multi-lingual</a:t>
            </a:r>
            <a:r>
              <a:rPr lang="fr-FR" dirty="0"/>
              <a:t> </a:t>
            </a:r>
            <a:r>
              <a:rPr lang="fr-FR" dirty="0" err="1"/>
              <a:t>dictionary</a:t>
            </a:r>
            <a:r>
              <a:rPr lang="fr-FR" dirty="0"/>
              <a:t> and a high-</a:t>
            </a:r>
            <a:r>
              <a:rPr lang="fr-FR" dirty="0" err="1"/>
              <a:t>scale</a:t>
            </a:r>
            <a:r>
              <a:rPr lang="fr-FR" dirty="0"/>
              <a:t> </a:t>
            </a:r>
            <a:r>
              <a:rPr lang="fr-FR" dirty="0" err="1"/>
              <a:t>linked</a:t>
            </a:r>
            <a:r>
              <a:rPr lang="fr-FR" dirty="0"/>
              <a:t> web data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later</a:t>
            </a:r>
            <a:r>
              <a:rPr lang="fr-FR" dirty="0"/>
              <a:t> </a:t>
            </a:r>
            <a:r>
              <a:rPr lang="fr-FR" dirty="0" err="1"/>
              <a:t>useful</a:t>
            </a:r>
            <a:r>
              <a:rPr lang="fr-FR" dirty="0"/>
              <a:t> for the Natural </a:t>
            </a:r>
            <a:r>
              <a:rPr lang="fr-FR" dirty="0" err="1"/>
              <a:t>Language</a:t>
            </a:r>
            <a:r>
              <a:rPr lang="fr-FR" dirty="0"/>
              <a:t> </a:t>
            </a:r>
            <a:r>
              <a:rPr lang="fr-FR" dirty="0" err="1"/>
              <a:t>Processing</a:t>
            </a:r>
            <a:r>
              <a:rPr lang="fr-FR" dirty="0"/>
              <a:t> of </a:t>
            </a: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.</a:t>
            </a:r>
          </a:p>
          <a:p>
            <a:r>
              <a:rPr lang="fr-FR" dirty="0" err="1"/>
              <a:t>Scientists</a:t>
            </a:r>
            <a:r>
              <a:rPr lang="fr-FR" dirty="0"/>
              <a:t> are </a:t>
            </a:r>
            <a:r>
              <a:rPr lang="fr-FR" dirty="0" err="1"/>
              <a:t>invited</a:t>
            </a:r>
            <a:r>
              <a:rPr lang="fr-FR" dirty="0"/>
              <a:t> to </a:t>
            </a:r>
            <a:r>
              <a:rPr lang="fr-FR" dirty="0" err="1"/>
              <a:t>implement</a:t>
            </a:r>
            <a:r>
              <a:rPr lang="fr-FR" dirty="0"/>
              <a:t>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semantic</a:t>
            </a:r>
            <a:r>
              <a:rPr lang="fr-FR" dirty="0"/>
              <a:t> networks and </a:t>
            </a:r>
            <a:r>
              <a:rPr lang="fr-FR" dirty="0" err="1"/>
              <a:t>dictionaries</a:t>
            </a:r>
            <a:r>
              <a:rPr lang="fr-FR" dirty="0"/>
              <a:t> for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 in </a:t>
            </a:r>
            <a:r>
              <a:rPr lang="fr-FR" dirty="0" err="1"/>
              <a:t>Wikidata</a:t>
            </a:r>
            <a:r>
              <a:rPr lang="fr-FR" dirty="0"/>
              <a:t> </a:t>
            </a:r>
            <a:r>
              <a:rPr lang="fr-FR" dirty="0" err="1"/>
              <a:t>so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Wikidata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become</a:t>
            </a:r>
            <a:r>
              <a:rPr lang="fr-FR" dirty="0"/>
              <a:t> a </a:t>
            </a:r>
            <a:r>
              <a:rPr lang="fr-FR" dirty="0" err="1"/>
              <a:t>valuable</a:t>
            </a:r>
            <a:r>
              <a:rPr lang="fr-FR" dirty="0"/>
              <a:t> </a:t>
            </a:r>
            <a:r>
              <a:rPr lang="fr-FR" dirty="0" err="1"/>
              <a:t>resource</a:t>
            </a:r>
            <a:r>
              <a:rPr lang="fr-FR" dirty="0"/>
              <a:t> of the Natural </a:t>
            </a:r>
            <a:r>
              <a:rPr lang="fr-FR" dirty="0" err="1"/>
              <a:t>Language</a:t>
            </a:r>
            <a:r>
              <a:rPr lang="fr-FR" dirty="0"/>
              <a:t> </a:t>
            </a:r>
            <a:r>
              <a:rPr lang="fr-FR" dirty="0" err="1"/>
              <a:t>Processing</a:t>
            </a:r>
            <a:r>
              <a:rPr lang="fr-FR" dirty="0"/>
              <a:t> of </a:t>
            </a:r>
            <a:r>
              <a:rPr lang="fr-FR" dirty="0" err="1"/>
              <a:t>Arabic</a:t>
            </a:r>
            <a:r>
              <a:rPr lang="fr-FR" dirty="0"/>
              <a:t> </a:t>
            </a:r>
            <a:r>
              <a:rPr lang="fr-FR" dirty="0" err="1"/>
              <a:t>dialects</a:t>
            </a:r>
            <a:r>
              <a:rPr lang="fr-FR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Introduction:</a:t>
            </a:r>
            <a:br>
              <a:rPr lang="fr-FR" dirty="0"/>
            </a:br>
            <a:r>
              <a:rPr lang="fr-FR" dirty="0" err="1"/>
              <a:t>Language</a:t>
            </a:r>
            <a:r>
              <a:rPr lang="fr-FR" dirty="0"/>
              <a:t> </a:t>
            </a:r>
            <a:r>
              <a:rPr lang="fr-FR" dirty="0" err="1"/>
              <a:t>Resources</a:t>
            </a:r>
            <a:r>
              <a:rPr lang="fr-FR" dirty="0"/>
              <a:t> over </a:t>
            </a:r>
            <a:r>
              <a:rPr lang="fr-FR" dirty="0" err="1"/>
              <a:t>years</a:t>
            </a:r>
            <a:endParaRPr lang="fr-FR" dirty="0"/>
          </a:p>
        </p:txBody>
      </p:sp>
      <p:graphicFrame>
        <p:nvGraphicFramePr>
          <p:cNvPr id="4" name="Diagramme 3"/>
          <p:cNvGraphicFramePr/>
          <p:nvPr/>
        </p:nvGraphicFramePr>
        <p:xfrm>
          <a:off x="1524000" y="229395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214942" y="4071942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WHY?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Introduction:</a:t>
            </a:r>
            <a:br>
              <a:rPr lang="fr-FR" dirty="0"/>
            </a:br>
            <a:r>
              <a:rPr lang="fr-FR" dirty="0" err="1"/>
              <a:t>Because</a:t>
            </a:r>
            <a:r>
              <a:rPr lang="fr-FR" dirty="0"/>
              <a:t>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If the </a:t>
            </a:r>
            <a:r>
              <a:rPr lang="fr-FR" dirty="0" err="1"/>
              <a:t>function</a:t>
            </a:r>
            <a:r>
              <a:rPr lang="fr-FR" dirty="0"/>
              <a:t> of the </a:t>
            </a:r>
            <a:r>
              <a:rPr lang="fr-FR" dirty="0" err="1"/>
              <a:t>tool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to </a:t>
            </a:r>
            <a:r>
              <a:rPr lang="fr-FR" dirty="0" err="1"/>
              <a:t>retrieve</a:t>
            </a:r>
            <a:r>
              <a:rPr lang="fr-FR" dirty="0"/>
              <a:t> the </a:t>
            </a:r>
            <a:r>
              <a:rPr lang="fr-FR" dirty="0" err="1"/>
              <a:t>morphological</a:t>
            </a:r>
            <a:r>
              <a:rPr lang="fr-FR" dirty="0"/>
              <a:t> structures </a:t>
            </a:r>
            <a:r>
              <a:rPr lang="fr-FR" dirty="0" err="1"/>
              <a:t>used</a:t>
            </a:r>
            <a:r>
              <a:rPr lang="fr-FR" dirty="0"/>
              <a:t> for a </a:t>
            </a:r>
            <a:r>
              <a:rPr lang="fr-FR" dirty="0" err="1"/>
              <a:t>given</a:t>
            </a:r>
            <a:r>
              <a:rPr lang="fr-FR" dirty="0"/>
              <a:t> </a:t>
            </a:r>
            <a:r>
              <a:rPr lang="fr-FR" dirty="0" err="1"/>
              <a:t>purpose</a:t>
            </a:r>
            <a:r>
              <a:rPr lang="fr-FR" dirty="0"/>
              <a:t> </a:t>
            </a:r>
            <a:r>
              <a:rPr lang="fr-FR" dirty="0" err="1"/>
              <a:t>like</a:t>
            </a:r>
            <a:r>
              <a:rPr lang="fr-FR" dirty="0"/>
              <a:t> the expression of time, a simple corpus or </a:t>
            </a:r>
            <a:r>
              <a:rPr lang="fr-FR" dirty="0" err="1"/>
              <a:t>dictionary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not </a:t>
            </a:r>
            <a:r>
              <a:rPr lang="fr-FR" dirty="0" err="1"/>
              <a:t>allow</a:t>
            </a:r>
            <a:r>
              <a:rPr lang="fr-FR" dirty="0"/>
              <a:t> </a:t>
            </a:r>
            <a:r>
              <a:rPr lang="fr-FR" dirty="0" err="1"/>
              <a:t>such</a:t>
            </a:r>
            <a:r>
              <a:rPr lang="fr-FR" dirty="0"/>
              <a:t> </a:t>
            </a:r>
            <a:r>
              <a:rPr lang="fr-FR" dirty="0" err="1"/>
              <a:t>retrieval</a:t>
            </a:r>
            <a:r>
              <a:rPr lang="fr-FR" dirty="0"/>
              <a:t> </a:t>
            </a:r>
          </a:p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a </a:t>
            </a:r>
            <a:r>
              <a:rPr lang="fr-FR" dirty="0" err="1"/>
              <a:t>kind</a:t>
            </a:r>
            <a:r>
              <a:rPr lang="fr-FR" dirty="0"/>
              <a:t> of data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gives</a:t>
            </a:r>
            <a:r>
              <a:rPr lang="fr-FR" dirty="0"/>
              <a:t> the relations </a:t>
            </a:r>
            <a:r>
              <a:rPr lang="fr-FR" dirty="0" err="1"/>
              <a:t>between</a:t>
            </a:r>
            <a:r>
              <a:rPr lang="fr-FR" dirty="0"/>
              <a:t> the </a:t>
            </a:r>
            <a:r>
              <a:rPr lang="fr-FR" dirty="0" err="1"/>
              <a:t>entities</a:t>
            </a:r>
            <a:r>
              <a:rPr lang="fr-FR" dirty="0"/>
              <a:t> (</a:t>
            </a:r>
            <a:r>
              <a:rPr lang="fr-FR" dirty="0" err="1"/>
              <a:t>words</a:t>
            </a:r>
            <a:r>
              <a:rPr lang="fr-FR" dirty="0"/>
              <a:t>, </a:t>
            </a:r>
            <a:r>
              <a:rPr lang="fr-FR" dirty="0" err="1"/>
              <a:t>objects</a:t>
            </a:r>
            <a:r>
              <a:rPr lang="fr-FR" dirty="0"/>
              <a:t>…) </a:t>
            </a:r>
          </a:p>
          <a:p>
            <a:pPr>
              <a:buNone/>
            </a:pPr>
            <a:r>
              <a:rPr lang="fr-FR" dirty="0">
                <a:latin typeface="Times New Roman"/>
                <a:cs typeface="Times New Roman"/>
              </a:rPr>
              <a:t>→ Part-of-speech </a:t>
            </a:r>
            <a:r>
              <a:rPr lang="fr-FR" dirty="0" err="1">
                <a:latin typeface="Times New Roman"/>
                <a:cs typeface="Times New Roman"/>
              </a:rPr>
              <a:t>tagging</a:t>
            </a:r>
            <a:endParaRPr lang="fr-FR" dirty="0"/>
          </a:p>
          <a:p>
            <a:pPr>
              <a:buNone/>
            </a:pPr>
            <a:r>
              <a:rPr lang="fr-FR" dirty="0">
                <a:latin typeface="Times New Roman"/>
                <a:cs typeface="Times New Roman"/>
              </a:rPr>
              <a:t>→ </a:t>
            </a:r>
            <a:r>
              <a:rPr lang="fr-FR" dirty="0" err="1">
                <a:latin typeface="Times New Roman"/>
                <a:cs typeface="Times New Roman"/>
              </a:rPr>
              <a:t>Linked</a:t>
            </a:r>
            <a:r>
              <a:rPr lang="fr-FR" dirty="0">
                <a:latin typeface="Times New Roman"/>
                <a:cs typeface="Times New Roman"/>
              </a:rPr>
              <a:t> Web data: </a:t>
            </a:r>
          </a:p>
          <a:p>
            <a:pPr lvl="1">
              <a:buFont typeface="Arial" charset="0"/>
              <a:buChar char="•"/>
            </a:pPr>
            <a:r>
              <a:rPr lang="fr-FR" dirty="0">
                <a:latin typeface="Times New Roman"/>
                <a:cs typeface="Times New Roman"/>
              </a:rPr>
              <a:t>Network of </a:t>
            </a:r>
            <a:r>
              <a:rPr lang="fr-FR" dirty="0" err="1">
                <a:latin typeface="Times New Roman"/>
                <a:cs typeface="Times New Roman"/>
              </a:rPr>
              <a:t>words</a:t>
            </a:r>
            <a:r>
              <a:rPr lang="fr-FR" dirty="0">
                <a:latin typeface="Times New Roman"/>
                <a:cs typeface="Times New Roman"/>
              </a:rPr>
              <a:t> </a:t>
            </a:r>
          </a:p>
          <a:p>
            <a:pPr lvl="1">
              <a:buFont typeface="Arial" charset="0"/>
              <a:buChar char="•"/>
            </a:pPr>
            <a:r>
              <a:rPr lang="fr-FR" dirty="0">
                <a:latin typeface="Times New Roman"/>
                <a:cs typeface="Times New Roman"/>
              </a:rPr>
              <a:t>The </a:t>
            </a:r>
            <a:r>
              <a:rPr lang="fr-FR" dirty="0" err="1">
                <a:latin typeface="Times New Roman"/>
                <a:cs typeface="Times New Roman"/>
              </a:rPr>
              <a:t>properties</a:t>
            </a:r>
            <a:r>
              <a:rPr lang="fr-FR" dirty="0">
                <a:latin typeface="Times New Roman"/>
                <a:cs typeface="Times New Roman"/>
              </a:rPr>
              <a:t> of the links </a:t>
            </a:r>
            <a:r>
              <a:rPr lang="fr-FR" dirty="0" err="1">
                <a:latin typeface="Times New Roman"/>
                <a:cs typeface="Times New Roman"/>
              </a:rPr>
              <a:t>between</a:t>
            </a:r>
            <a:r>
              <a:rPr lang="fr-FR" dirty="0">
                <a:latin typeface="Times New Roman"/>
                <a:cs typeface="Times New Roman"/>
              </a:rPr>
              <a:t> the </a:t>
            </a:r>
            <a:r>
              <a:rPr lang="fr-FR" dirty="0" err="1">
                <a:latin typeface="Times New Roman"/>
                <a:cs typeface="Times New Roman"/>
              </a:rPr>
              <a:t>words</a:t>
            </a:r>
            <a:r>
              <a:rPr lang="fr-FR" dirty="0">
                <a:latin typeface="Times New Roman"/>
                <a:cs typeface="Times New Roman"/>
              </a:rPr>
              <a:t> are </a:t>
            </a:r>
            <a:r>
              <a:rPr lang="fr-FR" dirty="0" err="1">
                <a:latin typeface="Times New Roman"/>
                <a:cs typeface="Times New Roman"/>
              </a:rPr>
              <a:t>provided</a:t>
            </a:r>
            <a:endParaRPr lang="fr-FR" dirty="0">
              <a:latin typeface="Times New Roman"/>
              <a:cs typeface="Times New Roman"/>
            </a:endParaRPr>
          </a:p>
          <a:p>
            <a:pPr>
              <a:buFont typeface="Arial" charset="0"/>
              <a:buChar char="•"/>
            </a:pPr>
            <a:endParaRPr lang="fr-FR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Introduction:</a:t>
            </a:r>
            <a:br>
              <a:rPr lang="fr-FR" dirty="0"/>
            </a:br>
            <a:r>
              <a:rPr lang="fr-FR" dirty="0" err="1"/>
              <a:t>Linked</a:t>
            </a:r>
            <a:r>
              <a:rPr lang="fr-FR" dirty="0"/>
              <a:t> Web Data over </a:t>
            </a:r>
            <a:r>
              <a:rPr lang="fr-FR" dirty="0" err="1"/>
              <a:t>years</a:t>
            </a:r>
            <a:endParaRPr lang="fr-FR" dirty="0"/>
          </a:p>
        </p:txBody>
      </p:sp>
      <p:graphicFrame>
        <p:nvGraphicFramePr>
          <p:cNvPr id="4" name="Diagramme 3"/>
          <p:cNvGraphicFramePr/>
          <p:nvPr/>
        </p:nvGraphicFramePr>
        <p:xfrm>
          <a:off x="428596" y="1928802"/>
          <a:ext cx="3929090" cy="442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4429124" y="1928802"/>
            <a:ext cx="4429156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 err="1"/>
              <a:t>However</a:t>
            </a:r>
            <a:r>
              <a:rPr lang="fr-FR" dirty="0"/>
              <a:t>,</a:t>
            </a:r>
          </a:p>
          <a:p>
            <a:r>
              <a:rPr lang="fr-FR" dirty="0"/>
              <a:t>Medium size (Exception: </a:t>
            </a:r>
            <a:r>
              <a:rPr lang="fr-FR" dirty="0" err="1"/>
              <a:t>Egyptian</a:t>
            </a:r>
            <a:r>
              <a:rPr lang="fr-FR" dirty="0"/>
              <a:t>) </a:t>
            </a:r>
            <a:r>
              <a:rPr lang="fr-FR" dirty="0" err="1"/>
              <a:t>explained</a:t>
            </a:r>
            <a:r>
              <a:rPr lang="fr-FR" dirty="0"/>
              <a:t> by:</a:t>
            </a:r>
          </a:p>
          <a:p>
            <a:pPr lvl="1"/>
            <a:r>
              <a:rPr lang="fr-FR" dirty="0"/>
              <a:t>The few </a:t>
            </a:r>
            <a:r>
              <a:rPr lang="fr-FR" dirty="0" err="1"/>
              <a:t>number</a:t>
            </a:r>
            <a:r>
              <a:rPr lang="fr-FR" dirty="0"/>
              <a:t> of </a:t>
            </a:r>
            <a:r>
              <a:rPr lang="fr-FR" dirty="0" err="1"/>
              <a:t>volunteers</a:t>
            </a:r>
            <a:r>
              <a:rPr lang="fr-FR" dirty="0"/>
              <a:t>: Small initiatives</a:t>
            </a:r>
          </a:p>
          <a:p>
            <a:pPr lvl="1"/>
            <a:r>
              <a:rPr lang="fr-FR" dirty="0" err="1"/>
              <a:t>Expensive</a:t>
            </a:r>
            <a:r>
              <a:rPr lang="fr-FR" dirty="0"/>
              <a:t> to </a:t>
            </a:r>
            <a:r>
              <a:rPr lang="fr-FR" dirty="0" err="1"/>
              <a:t>create</a:t>
            </a:r>
            <a:endParaRPr lang="fr-FR" dirty="0"/>
          </a:p>
          <a:p>
            <a:pPr lvl="1"/>
            <a:r>
              <a:rPr lang="fr-FR" dirty="0"/>
              <a:t>Not </a:t>
            </a:r>
            <a:r>
              <a:rPr lang="fr-FR" dirty="0" err="1"/>
              <a:t>based</a:t>
            </a:r>
            <a:r>
              <a:rPr lang="fr-FR" dirty="0"/>
              <a:t> on the Natural </a:t>
            </a:r>
            <a:r>
              <a:rPr lang="fr-FR" dirty="0" err="1"/>
              <a:t>Language</a:t>
            </a:r>
            <a:r>
              <a:rPr lang="fr-FR" dirty="0"/>
              <a:t> </a:t>
            </a:r>
            <a:r>
              <a:rPr lang="fr-FR" dirty="0" err="1"/>
              <a:t>Processing</a:t>
            </a:r>
            <a:r>
              <a:rPr lang="fr-FR" dirty="0"/>
              <a:t> of Large </a:t>
            </a:r>
            <a:r>
              <a:rPr lang="fr-FR" dirty="0" err="1"/>
              <a:t>Scale</a:t>
            </a:r>
            <a:r>
              <a:rPr lang="fr-FR" dirty="0"/>
              <a:t> </a:t>
            </a:r>
            <a:r>
              <a:rPr lang="fr-FR" dirty="0" err="1"/>
              <a:t>corpuses</a:t>
            </a:r>
            <a:r>
              <a:rPr lang="fr-FR" dirty="0"/>
              <a:t> (Exception: </a:t>
            </a:r>
            <a:r>
              <a:rPr lang="fr-FR" dirty="0" err="1"/>
              <a:t>Treebank</a:t>
            </a:r>
            <a:r>
              <a:rPr lang="fr-FR" dirty="0"/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5C359E5-BC20-4D1E-8C69-9FA54B999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640" y="34142"/>
            <a:ext cx="8229600" cy="1143000"/>
          </a:xfrm>
        </p:spPr>
        <p:txBody>
          <a:bodyPr/>
          <a:lstStyle/>
          <a:p>
            <a:r>
              <a:rPr lang="en-US" dirty="0"/>
              <a:t>Wikimedia Foundation </a:t>
            </a:r>
            <a:endParaRPr lang="ar-TN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4F8FB70-D175-4AAC-B889-E96068A12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TN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9240A7B5-81BB-47CE-A403-6373CBA5E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46807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69E99C1-86A1-4E65-9D31-D79DB49E815E}"/>
              </a:ext>
            </a:extLst>
          </p:cNvPr>
          <p:cNvSpPr/>
          <p:nvPr/>
        </p:nvSpPr>
        <p:spPr>
          <a:xfrm>
            <a:off x="3419872" y="4653136"/>
            <a:ext cx="2808312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T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3C20CEE-B38D-4E5B-92DC-42048412C461}"/>
              </a:ext>
            </a:extLst>
          </p:cNvPr>
          <p:cNvSpPr/>
          <p:nvPr/>
        </p:nvSpPr>
        <p:spPr>
          <a:xfrm>
            <a:off x="3419872" y="981031"/>
            <a:ext cx="3240360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TN"/>
          </a:p>
        </p:txBody>
      </p:sp>
    </p:spTree>
    <p:extLst>
      <p:ext uri="{BB962C8B-B14F-4D97-AF65-F5344CB8AC3E}">
        <p14:creationId xmlns:p14="http://schemas.microsoft.com/office/powerpoint/2010/main" xmlns="" val="272158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16DA876-9E5E-4EA4-85C2-D22E7CE76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Wiktionary</a:t>
            </a:r>
            <a:endParaRPr lang="ar-TN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BBFF03D-E7BA-4D80-9862-B8080DA1EE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9" y="4096504"/>
            <a:ext cx="6238875" cy="27432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4D98666D-F162-4214-A7B2-3F7B3CD3E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449" y="7213"/>
            <a:ext cx="4354333" cy="529399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E97253B3-D497-46DC-9825-773672672A02}"/>
              </a:ext>
            </a:extLst>
          </p:cNvPr>
          <p:cNvSpPr txBox="1"/>
          <p:nvPr/>
        </p:nvSpPr>
        <p:spPr>
          <a:xfrm>
            <a:off x="251520" y="2109728"/>
            <a:ext cx="424847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r-CA" dirty="0"/>
              <a:t>Standard </a:t>
            </a:r>
            <a:r>
              <a:rPr lang="fr-CA" dirty="0" err="1"/>
              <a:t>Arabic</a:t>
            </a:r>
            <a:r>
              <a:rPr lang="fr-CA" dirty="0"/>
              <a:t> has more </a:t>
            </a:r>
            <a:r>
              <a:rPr lang="fr-CA" dirty="0" err="1"/>
              <a:t>than</a:t>
            </a:r>
            <a:r>
              <a:rPr lang="fr-CA" dirty="0"/>
              <a:t>  60 000 entries.</a:t>
            </a:r>
          </a:p>
          <a:p>
            <a:r>
              <a:rPr lang="fr-CA" dirty="0" err="1"/>
              <a:t>Tunisian</a:t>
            </a:r>
            <a:r>
              <a:rPr lang="fr-CA" dirty="0"/>
              <a:t>, </a:t>
            </a:r>
            <a:r>
              <a:rPr lang="fr-CA" dirty="0" err="1"/>
              <a:t>Egyptian</a:t>
            </a:r>
            <a:r>
              <a:rPr lang="fr-CA" dirty="0"/>
              <a:t> and Algerian </a:t>
            </a:r>
            <a:r>
              <a:rPr lang="fr-CA" dirty="0" err="1"/>
              <a:t>Wiktionaries</a:t>
            </a:r>
            <a:r>
              <a:rPr lang="fr-CA" dirty="0"/>
              <a:t> are </a:t>
            </a:r>
            <a:r>
              <a:rPr lang="fr-CA" dirty="0" err="1"/>
              <a:t>under</a:t>
            </a:r>
            <a:r>
              <a:rPr lang="fr-CA" dirty="0"/>
              <a:t> construction</a:t>
            </a:r>
            <a:endParaRPr lang="ar-TN" dirty="0"/>
          </a:p>
        </p:txBody>
      </p:sp>
    </p:spTree>
    <p:extLst>
      <p:ext uri="{BB962C8B-B14F-4D97-AF65-F5344CB8AC3E}">
        <p14:creationId xmlns:p14="http://schemas.microsoft.com/office/powerpoint/2010/main" xmlns="" val="1490422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937</TotalTime>
  <Words>2239</Words>
  <Application>Microsoft Office PowerPoint</Application>
  <PresentationFormat>Affichage à l'écran (4:3)</PresentationFormat>
  <Paragraphs>373</Paragraphs>
  <Slides>49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49</vt:i4>
      </vt:variant>
    </vt:vector>
  </HeadingPairs>
  <TitlesOfParts>
    <vt:vector size="50" baseType="lpstr">
      <vt:lpstr>Débit</vt:lpstr>
      <vt:lpstr>Using WikiData to create a multi-lingual multi-dialectal dictionary for Arabic dialects</vt:lpstr>
      <vt:lpstr>Introduction: What is NLP?</vt:lpstr>
      <vt:lpstr>Introduction: Language Resources over years</vt:lpstr>
      <vt:lpstr>Introduction: Dictionaries for Arabic dialects</vt:lpstr>
      <vt:lpstr>Introduction: Language Resources over years</vt:lpstr>
      <vt:lpstr>Introduction: Because…</vt:lpstr>
      <vt:lpstr>Introduction: Linked Web Data over years</vt:lpstr>
      <vt:lpstr>Wikimedia Foundation </vt:lpstr>
      <vt:lpstr>Wiktionary</vt:lpstr>
      <vt:lpstr>Wikidata</vt:lpstr>
      <vt:lpstr>How does it look like?</vt:lpstr>
      <vt:lpstr>Elements</vt:lpstr>
      <vt:lpstr>Plan</vt:lpstr>
      <vt:lpstr>How to add a label to an entity in Wikidata</vt:lpstr>
      <vt:lpstr>How to add a label to an entity in Wikidata</vt:lpstr>
      <vt:lpstr>How to add a label to an entity in Wikidata</vt:lpstr>
      <vt:lpstr>How to add a label to an entity in Wikidata</vt:lpstr>
      <vt:lpstr>How to add a label to an entity in Wikidata</vt:lpstr>
      <vt:lpstr>How to add a label to an entity in Wikidata</vt:lpstr>
      <vt:lpstr>How to add a label to an entity in Wikidata</vt:lpstr>
      <vt:lpstr>How to add a label to an entity in Wikidata</vt:lpstr>
      <vt:lpstr>How to add a label to an entity in Wikidata</vt:lpstr>
      <vt:lpstr>How to use Wikidata?</vt:lpstr>
      <vt:lpstr>How to use Wikidata? Using the graphical interface</vt:lpstr>
      <vt:lpstr>How to use Wikidata? Using the graphical interface</vt:lpstr>
      <vt:lpstr>How to use Wikidata? Using the graphical interface</vt:lpstr>
      <vt:lpstr>How to use Wikidata? Using the graphical interface</vt:lpstr>
      <vt:lpstr>How to use Wikidata? Using the graphical interface</vt:lpstr>
      <vt:lpstr>How to use Wikidata? Using the graphical interface</vt:lpstr>
      <vt:lpstr>How to use Wikidata? Using Wikidata SPARQL query service</vt:lpstr>
      <vt:lpstr>How to use Wikidata? Using Wikidata SPARQL query service</vt:lpstr>
      <vt:lpstr>Map of places mentioned in travel stories with text in French accessible online</vt:lpstr>
      <vt:lpstr>Diapositive 33</vt:lpstr>
      <vt:lpstr>How to use Wikidata? Download the Wikidata database</vt:lpstr>
      <vt:lpstr>How Wikidata can be useful as a multi-lingual multi-dialectal dictionary for Arabic dialects: Direct functions</vt:lpstr>
      <vt:lpstr>How Wikidata can be useful as a multi-lingual multi-dialectal dictionary for Arabic dialects: Direct functions</vt:lpstr>
      <vt:lpstr>How Wikidata can be useful as a multi-lingual multi-dialectal dictionary for Arabic dialects: Direct functions</vt:lpstr>
      <vt:lpstr>How Wikidata can be useful as a multi-lingual multi-dialectal dictionary for Arabic dialects: Indirect functions</vt:lpstr>
      <vt:lpstr>Machine Translation</vt:lpstr>
      <vt:lpstr>Machine Translation</vt:lpstr>
      <vt:lpstr>Automatic generation of texts using the relational information provided by Wikidata </vt:lpstr>
      <vt:lpstr>Morphological analysis and rule generation</vt:lpstr>
      <vt:lpstr>Part-of-speech tagging</vt:lpstr>
      <vt:lpstr>Named entity recognition</vt:lpstr>
      <vt:lpstr>Sentiment analysis and identification of illicit or thematic messages</vt:lpstr>
      <vt:lpstr>Future developments</vt:lpstr>
      <vt:lpstr>How to contribute if you do not like to add labels in Arabic dialects to entities in Wikidata</vt:lpstr>
      <vt:lpstr>How to collaborate if you do not like to add labels in Arabic dialects to entities in Wikidata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WikiData to create a multi-lingual multi-dialectal dictionary for Arabic dialects</dc:title>
  <dc:creator>tim</dc:creator>
  <cp:lastModifiedBy>tim</cp:lastModifiedBy>
  <cp:revision>100</cp:revision>
  <dcterms:created xsi:type="dcterms:W3CDTF">2017-10-08T15:20:14Z</dcterms:created>
  <dcterms:modified xsi:type="dcterms:W3CDTF">2017-10-21T17:39:49Z</dcterms:modified>
</cp:coreProperties>
</file>