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58" r:id="rId3"/>
    <p:sldId id="260" r:id="rId4"/>
    <p:sldId id="261" r:id="rId5"/>
    <p:sldId id="262" r:id="rId6"/>
    <p:sldId id="257"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9AE"/>
    <a:srgbClr val="6ABABE"/>
    <a:srgbClr val="FF5A00"/>
    <a:srgbClr val="64BF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422" autoAdjust="0"/>
  </p:normalViewPr>
  <p:slideViewPr>
    <p:cSldViewPr snapToGrid="0">
      <p:cViewPr varScale="1">
        <p:scale>
          <a:sx n="110" d="100"/>
          <a:sy n="110" d="100"/>
        </p:scale>
        <p:origin x="168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8AC9E02-A17A-4D7B-8FF1-490D6AC3E174}" type="datetimeFigureOut">
              <a:rPr lang="fr-FR" smtClean="0"/>
              <a:t>21/01/2019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704FFC-9FC4-408F-B77D-792B5F2EAE15}" type="slidenum">
              <a:rPr lang="fr-FR" smtClean="0"/>
              <a:t>‹#›</a:t>
            </a:fld>
            <a:endParaRPr lang="fr-FR"/>
          </a:p>
        </p:txBody>
      </p:sp>
    </p:spTree>
    <p:extLst>
      <p:ext uri="{BB962C8B-B14F-4D97-AF65-F5344CB8AC3E}">
        <p14:creationId xmlns:p14="http://schemas.microsoft.com/office/powerpoint/2010/main" val="4174868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AC9E02-A17A-4D7B-8FF1-490D6AC3E174}" type="datetimeFigureOut">
              <a:rPr lang="fr-FR" smtClean="0"/>
              <a:t>21/01/2019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704FFC-9FC4-408F-B77D-792B5F2EAE15}" type="slidenum">
              <a:rPr lang="fr-FR" smtClean="0"/>
              <a:t>‹#›</a:t>
            </a:fld>
            <a:endParaRPr lang="fr-FR"/>
          </a:p>
        </p:txBody>
      </p:sp>
    </p:spTree>
    <p:extLst>
      <p:ext uri="{BB962C8B-B14F-4D97-AF65-F5344CB8AC3E}">
        <p14:creationId xmlns:p14="http://schemas.microsoft.com/office/powerpoint/2010/main" val="303900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AC9E02-A17A-4D7B-8FF1-490D6AC3E174}" type="datetimeFigureOut">
              <a:rPr lang="fr-FR" smtClean="0"/>
              <a:t>21/01/2019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704FFC-9FC4-408F-B77D-792B5F2EAE15}" type="slidenum">
              <a:rPr lang="fr-FR" smtClean="0"/>
              <a:t>‹#›</a:t>
            </a:fld>
            <a:endParaRPr lang="fr-FR"/>
          </a:p>
        </p:txBody>
      </p:sp>
    </p:spTree>
    <p:extLst>
      <p:ext uri="{BB962C8B-B14F-4D97-AF65-F5344CB8AC3E}">
        <p14:creationId xmlns:p14="http://schemas.microsoft.com/office/powerpoint/2010/main" val="403884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AC9E02-A17A-4D7B-8FF1-490D6AC3E174}" type="datetimeFigureOut">
              <a:rPr lang="fr-FR" smtClean="0"/>
              <a:t>21/01/2019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704FFC-9FC4-408F-B77D-792B5F2EAE15}" type="slidenum">
              <a:rPr lang="fr-FR" smtClean="0"/>
              <a:t>‹#›</a:t>
            </a:fld>
            <a:endParaRPr lang="fr-FR"/>
          </a:p>
        </p:txBody>
      </p:sp>
    </p:spTree>
    <p:extLst>
      <p:ext uri="{BB962C8B-B14F-4D97-AF65-F5344CB8AC3E}">
        <p14:creationId xmlns:p14="http://schemas.microsoft.com/office/powerpoint/2010/main" val="209070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AC9E02-A17A-4D7B-8FF1-490D6AC3E174}" type="datetimeFigureOut">
              <a:rPr lang="fr-FR" smtClean="0"/>
              <a:t>21/01/2019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704FFC-9FC4-408F-B77D-792B5F2EAE15}" type="slidenum">
              <a:rPr lang="fr-FR" smtClean="0"/>
              <a:t>‹#›</a:t>
            </a:fld>
            <a:endParaRPr lang="fr-FR"/>
          </a:p>
        </p:txBody>
      </p:sp>
    </p:spTree>
    <p:extLst>
      <p:ext uri="{BB962C8B-B14F-4D97-AF65-F5344CB8AC3E}">
        <p14:creationId xmlns:p14="http://schemas.microsoft.com/office/powerpoint/2010/main" val="372150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8AC9E02-A17A-4D7B-8FF1-490D6AC3E174}" type="datetimeFigureOut">
              <a:rPr lang="fr-FR" smtClean="0"/>
              <a:t>21/01/2019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5704FFC-9FC4-408F-B77D-792B5F2EAE15}" type="slidenum">
              <a:rPr lang="fr-FR" smtClean="0"/>
              <a:t>‹#›</a:t>
            </a:fld>
            <a:endParaRPr lang="fr-FR"/>
          </a:p>
        </p:txBody>
      </p:sp>
    </p:spTree>
    <p:extLst>
      <p:ext uri="{BB962C8B-B14F-4D97-AF65-F5344CB8AC3E}">
        <p14:creationId xmlns:p14="http://schemas.microsoft.com/office/powerpoint/2010/main" val="362126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AC9E02-A17A-4D7B-8FF1-490D6AC3E174}" type="datetimeFigureOut">
              <a:rPr lang="fr-FR" smtClean="0"/>
              <a:t>21/01/2019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5704FFC-9FC4-408F-B77D-792B5F2EAE15}" type="slidenum">
              <a:rPr lang="fr-FR" smtClean="0"/>
              <a:t>‹#›</a:t>
            </a:fld>
            <a:endParaRPr lang="fr-FR"/>
          </a:p>
        </p:txBody>
      </p:sp>
    </p:spTree>
    <p:extLst>
      <p:ext uri="{BB962C8B-B14F-4D97-AF65-F5344CB8AC3E}">
        <p14:creationId xmlns:p14="http://schemas.microsoft.com/office/powerpoint/2010/main" val="227709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8AC9E02-A17A-4D7B-8FF1-490D6AC3E174}" type="datetimeFigureOut">
              <a:rPr lang="fr-FR" smtClean="0"/>
              <a:t>21/01/2019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5704FFC-9FC4-408F-B77D-792B5F2EAE15}" type="slidenum">
              <a:rPr lang="fr-FR" smtClean="0"/>
              <a:t>‹#›</a:t>
            </a:fld>
            <a:endParaRPr lang="fr-FR"/>
          </a:p>
        </p:txBody>
      </p:sp>
    </p:spTree>
    <p:extLst>
      <p:ext uri="{BB962C8B-B14F-4D97-AF65-F5344CB8AC3E}">
        <p14:creationId xmlns:p14="http://schemas.microsoft.com/office/powerpoint/2010/main" val="3761437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C9E02-A17A-4D7B-8FF1-490D6AC3E174}" type="datetimeFigureOut">
              <a:rPr lang="fr-FR" smtClean="0"/>
              <a:t>21/01/2019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5704FFC-9FC4-408F-B77D-792B5F2EAE15}" type="slidenum">
              <a:rPr lang="fr-FR" smtClean="0"/>
              <a:t>‹#›</a:t>
            </a:fld>
            <a:endParaRPr lang="fr-FR"/>
          </a:p>
        </p:txBody>
      </p:sp>
    </p:spTree>
    <p:extLst>
      <p:ext uri="{BB962C8B-B14F-4D97-AF65-F5344CB8AC3E}">
        <p14:creationId xmlns:p14="http://schemas.microsoft.com/office/powerpoint/2010/main" val="207859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8AC9E02-A17A-4D7B-8FF1-490D6AC3E174}" type="datetimeFigureOut">
              <a:rPr lang="fr-FR" smtClean="0"/>
              <a:t>21/01/2019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5704FFC-9FC4-408F-B77D-792B5F2EAE15}" type="slidenum">
              <a:rPr lang="fr-FR" smtClean="0"/>
              <a:t>‹#›</a:t>
            </a:fld>
            <a:endParaRPr lang="fr-FR"/>
          </a:p>
        </p:txBody>
      </p:sp>
    </p:spTree>
    <p:extLst>
      <p:ext uri="{BB962C8B-B14F-4D97-AF65-F5344CB8AC3E}">
        <p14:creationId xmlns:p14="http://schemas.microsoft.com/office/powerpoint/2010/main" val="2561786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8AC9E02-A17A-4D7B-8FF1-490D6AC3E174}" type="datetimeFigureOut">
              <a:rPr lang="fr-FR" smtClean="0"/>
              <a:t>21/01/2019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5704FFC-9FC4-408F-B77D-792B5F2EAE15}" type="slidenum">
              <a:rPr lang="fr-FR" smtClean="0"/>
              <a:t>‹#›</a:t>
            </a:fld>
            <a:endParaRPr lang="fr-FR"/>
          </a:p>
        </p:txBody>
      </p:sp>
    </p:spTree>
    <p:extLst>
      <p:ext uri="{BB962C8B-B14F-4D97-AF65-F5344CB8AC3E}">
        <p14:creationId xmlns:p14="http://schemas.microsoft.com/office/powerpoint/2010/main" val="240371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C9E02-A17A-4D7B-8FF1-490D6AC3E174}" type="datetimeFigureOut">
              <a:rPr lang="fr-FR" smtClean="0"/>
              <a:t>21/01/2019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4FFC-9FC4-408F-B77D-792B5F2EAE15}" type="slidenum">
              <a:rPr lang="fr-FR" smtClean="0"/>
              <a:t>‹#›</a:t>
            </a:fld>
            <a:endParaRPr lang="fr-FR"/>
          </a:p>
        </p:txBody>
      </p:sp>
    </p:spTree>
    <p:extLst>
      <p:ext uri="{BB962C8B-B14F-4D97-AF65-F5344CB8AC3E}">
        <p14:creationId xmlns:p14="http://schemas.microsoft.com/office/powerpoint/2010/main" val="1099931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7032" t="15893" r="14163" b="6512"/>
          <a:stretch/>
        </p:blipFill>
        <p:spPr>
          <a:xfrm>
            <a:off x="-1" y="-1"/>
            <a:ext cx="9144001" cy="6858001"/>
          </a:xfrm>
          <a:prstGeom prst="rect">
            <a:avLst/>
          </a:prstGeom>
        </p:spPr>
      </p:pic>
      <p:sp>
        <p:nvSpPr>
          <p:cNvPr id="11" name="TextBox 10"/>
          <p:cNvSpPr txBox="1"/>
          <p:nvPr/>
        </p:nvSpPr>
        <p:spPr>
          <a:xfrm>
            <a:off x="0" y="775247"/>
            <a:ext cx="9153525" cy="646331"/>
          </a:xfrm>
          <a:prstGeom prst="rect">
            <a:avLst/>
          </a:prstGeom>
          <a:solidFill>
            <a:srgbClr val="4CA9AE"/>
          </a:solidFill>
        </p:spPr>
        <p:txBody>
          <a:bodyPr wrap="square" rtlCol="0">
            <a:spAutoFit/>
          </a:bodyPr>
          <a:lstStyle/>
          <a:p>
            <a:pPr algn="ctr"/>
            <a:r>
              <a:rPr lang="fr-FR" sz="3600" b="1" dirty="0" smtClean="0">
                <a:solidFill>
                  <a:schemeClr val="bg1"/>
                </a:solidFill>
                <a:latin typeface="Gadugi" panose="020B0502040204020203" pitchFamily="34" charset="0"/>
              </a:rPr>
              <a:t>INTERNATIONAL WOMEN’S DAY 2019</a:t>
            </a:r>
            <a:endParaRPr lang="fr-FR" sz="3600" b="1" dirty="0">
              <a:solidFill>
                <a:schemeClr val="bg1"/>
              </a:solidFill>
              <a:latin typeface="Gadugi" panose="020B0502040204020203" pitchFamily="34" charset="0"/>
            </a:endParaRPr>
          </a:p>
        </p:txBody>
      </p:sp>
      <p:sp>
        <p:nvSpPr>
          <p:cNvPr id="12" name="TextBox 11"/>
          <p:cNvSpPr txBox="1"/>
          <p:nvPr/>
        </p:nvSpPr>
        <p:spPr>
          <a:xfrm>
            <a:off x="1385887" y="1421578"/>
            <a:ext cx="6381750" cy="584775"/>
          </a:xfrm>
          <a:prstGeom prst="rect">
            <a:avLst/>
          </a:prstGeom>
          <a:solidFill>
            <a:schemeClr val="bg1"/>
          </a:solidFill>
        </p:spPr>
        <p:txBody>
          <a:bodyPr wrap="square" rtlCol="0">
            <a:spAutoFit/>
          </a:bodyPr>
          <a:lstStyle/>
          <a:p>
            <a:pPr algn="ctr"/>
            <a:r>
              <a:rPr lang="fr-FR" sz="3200" b="1" dirty="0" smtClean="0">
                <a:solidFill>
                  <a:srgbClr val="4CA9AE"/>
                </a:solidFill>
                <a:latin typeface="Gadugi" panose="020B0502040204020203" pitchFamily="34" charset="0"/>
              </a:rPr>
              <a:t>WOMEN IN THE DIGITAL SPACE</a:t>
            </a:r>
            <a:endParaRPr lang="fr-FR" sz="3200" b="1" dirty="0">
              <a:solidFill>
                <a:srgbClr val="4CA9AE"/>
              </a:solidFill>
              <a:latin typeface="Gadugi" panose="020B0502040204020203" pitchFamily="34" charset="0"/>
            </a:endParaRPr>
          </a:p>
        </p:txBody>
      </p:sp>
      <p:grpSp>
        <p:nvGrpSpPr>
          <p:cNvPr id="16" name="Group 15"/>
          <p:cNvGrpSpPr/>
          <p:nvPr/>
        </p:nvGrpSpPr>
        <p:grpSpPr>
          <a:xfrm>
            <a:off x="4293392" y="2067909"/>
            <a:ext cx="690564" cy="676274"/>
            <a:chOff x="4262436" y="5695951"/>
            <a:chExt cx="933451" cy="933449"/>
          </a:xfrm>
        </p:grpSpPr>
        <p:sp>
          <p:nvSpPr>
            <p:cNvPr id="14" name="Oval 13"/>
            <p:cNvSpPr/>
            <p:nvPr/>
          </p:nvSpPr>
          <p:spPr>
            <a:xfrm>
              <a:off x="4262436" y="5695951"/>
              <a:ext cx="933451" cy="933449"/>
            </a:xfrm>
            <a:prstGeom prst="ellipse">
              <a:avLst/>
            </a:prstGeom>
            <a:solidFill>
              <a:srgbClr val="4CA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3304" t="3817" r="4469" b="43059"/>
            <a:stretch/>
          </p:blipFill>
          <p:spPr>
            <a:xfrm>
              <a:off x="4320775" y="5787213"/>
              <a:ext cx="816771" cy="674724"/>
            </a:xfrm>
            <a:prstGeom prst="rect">
              <a:avLst/>
            </a:prstGeom>
          </p:spPr>
        </p:pic>
      </p:grpSp>
    </p:spTree>
    <p:extLst>
      <p:ext uri="{BB962C8B-B14F-4D97-AF65-F5344CB8AC3E}">
        <p14:creationId xmlns:p14="http://schemas.microsoft.com/office/powerpoint/2010/main" val="582876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35476" t="19629" r="44934" b="2776"/>
          <a:stretch/>
        </p:blipFill>
        <p:spPr>
          <a:xfrm>
            <a:off x="-1" y="-1"/>
            <a:ext cx="2603501" cy="6858001"/>
          </a:xfrm>
          <a:prstGeom prst="rect">
            <a:avLst/>
          </a:prstGeom>
        </p:spPr>
      </p:pic>
      <p:sp>
        <p:nvSpPr>
          <p:cNvPr id="5" name="TextBox 4"/>
          <p:cNvSpPr txBox="1"/>
          <p:nvPr/>
        </p:nvSpPr>
        <p:spPr>
          <a:xfrm>
            <a:off x="-2" y="359836"/>
            <a:ext cx="2603501" cy="1154162"/>
          </a:xfrm>
          <a:prstGeom prst="rect">
            <a:avLst/>
          </a:prstGeom>
          <a:solidFill>
            <a:srgbClr val="4CA9AE"/>
          </a:solidFill>
        </p:spPr>
        <p:txBody>
          <a:bodyPr wrap="square" rtlCol="0">
            <a:spAutoFit/>
          </a:bodyPr>
          <a:lstStyle/>
          <a:p>
            <a:r>
              <a:rPr lang="fr-FR" sz="2300" b="1" dirty="0" smtClean="0">
                <a:solidFill>
                  <a:schemeClr val="bg1"/>
                </a:solidFill>
                <a:latin typeface="Gadugi" panose="020B0502040204020203" pitchFamily="34" charset="0"/>
              </a:rPr>
              <a:t>INTERNATIONAL WOMEN’S DAY 2019</a:t>
            </a:r>
            <a:endParaRPr lang="fr-FR" sz="2300" b="1" dirty="0">
              <a:solidFill>
                <a:schemeClr val="bg1"/>
              </a:solidFill>
              <a:latin typeface="Gadugi" panose="020B0502040204020203" pitchFamily="34" charset="0"/>
            </a:endParaRPr>
          </a:p>
        </p:txBody>
      </p:sp>
      <p:sp>
        <p:nvSpPr>
          <p:cNvPr id="6" name="TextBox 5"/>
          <p:cNvSpPr txBox="1"/>
          <p:nvPr/>
        </p:nvSpPr>
        <p:spPr>
          <a:xfrm>
            <a:off x="2603499" y="359836"/>
            <a:ext cx="6540501" cy="830997"/>
          </a:xfrm>
          <a:prstGeom prst="rect">
            <a:avLst/>
          </a:prstGeom>
          <a:noFill/>
        </p:spPr>
        <p:txBody>
          <a:bodyPr wrap="square" rtlCol="0">
            <a:spAutoFit/>
          </a:bodyPr>
          <a:lstStyle/>
          <a:p>
            <a:pPr algn="ctr"/>
            <a:r>
              <a:rPr lang="en-US" sz="2400" b="1" dirty="0" smtClean="0">
                <a:solidFill>
                  <a:srgbClr val="4CA9AE"/>
                </a:solidFill>
                <a:latin typeface="Gadugi" panose="020B0502040204020203" pitchFamily="34" charset="0"/>
              </a:rPr>
              <a:t>BACKGROUND :</a:t>
            </a:r>
          </a:p>
          <a:p>
            <a:pPr algn="ctr"/>
            <a:r>
              <a:rPr lang="en-US" sz="2400" b="1" dirty="0" smtClean="0">
                <a:solidFill>
                  <a:srgbClr val="4CA9AE"/>
                </a:solidFill>
                <a:latin typeface="Gadugi" panose="020B0502040204020203" pitchFamily="34" charset="0"/>
              </a:rPr>
              <a:t>A MOVEMENT </a:t>
            </a:r>
            <a:r>
              <a:rPr lang="en-US" sz="2400" b="1" dirty="0">
                <a:solidFill>
                  <a:srgbClr val="4CA9AE"/>
                </a:solidFill>
                <a:latin typeface="Gadugi" panose="020B0502040204020203" pitchFamily="34" charset="0"/>
              </a:rPr>
              <a:t>LAUNCHED IN 2018</a:t>
            </a:r>
            <a:endParaRPr lang="fr-FR" sz="2400" dirty="0">
              <a:solidFill>
                <a:srgbClr val="4CA9AE"/>
              </a:solidFill>
              <a:latin typeface="Gadugi" panose="020B0502040204020203" pitchFamily="34" charset="0"/>
            </a:endParaRPr>
          </a:p>
        </p:txBody>
      </p:sp>
      <p:sp>
        <p:nvSpPr>
          <p:cNvPr id="8" name="TextBox 7"/>
          <p:cNvSpPr txBox="1"/>
          <p:nvPr/>
        </p:nvSpPr>
        <p:spPr>
          <a:xfrm>
            <a:off x="2724149" y="2039257"/>
            <a:ext cx="6299200" cy="3754874"/>
          </a:xfrm>
          <a:prstGeom prst="rect">
            <a:avLst/>
          </a:prstGeom>
          <a:noFill/>
        </p:spPr>
        <p:txBody>
          <a:bodyPr wrap="square" rtlCol="0">
            <a:spAutoFit/>
          </a:bodyPr>
          <a:lstStyle/>
          <a:p>
            <a:pPr algn="just"/>
            <a:r>
              <a:rPr lang="en-US" sz="1400" dirty="0">
                <a:latin typeface="Gadugi" panose="020B0502040204020203" pitchFamily="34" charset="0"/>
              </a:rPr>
              <a:t>On March 8 2018, UNESCO organized the </a:t>
            </a:r>
            <a:r>
              <a:rPr lang="en-US" sz="1400" b="1" dirty="0">
                <a:solidFill>
                  <a:srgbClr val="4CA9AE"/>
                </a:solidFill>
                <a:latin typeface="Gadugi" panose="020B0502040204020203" pitchFamily="34" charset="0"/>
              </a:rPr>
              <a:t>#</a:t>
            </a:r>
            <a:r>
              <a:rPr lang="en-US" sz="1400" dirty="0">
                <a:solidFill>
                  <a:srgbClr val="4CA9AE"/>
                </a:solidFill>
                <a:latin typeface="Gadugi" panose="020B0502040204020203" pitchFamily="34" charset="0"/>
              </a:rPr>
              <a:t>WIKI</a:t>
            </a:r>
            <a:r>
              <a:rPr lang="en-US" sz="1400" b="1" dirty="0">
                <a:solidFill>
                  <a:srgbClr val="4CA9AE"/>
                </a:solidFill>
                <a:latin typeface="Gadugi" panose="020B0502040204020203" pitchFamily="34" charset="0"/>
              </a:rPr>
              <a:t>4WOMEN</a:t>
            </a:r>
            <a:r>
              <a:rPr lang="en-US" sz="1400" dirty="0">
                <a:solidFill>
                  <a:srgbClr val="4CA9AE"/>
                </a:solidFill>
                <a:latin typeface="Gadugi" panose="020B0502040204020203" pitchFamily="34" charset="0"/>
              </a:rPr>
              <a:t> </a:t>
            </a:r>
            <a:r>
              <a:rPr lang="en-US" sz="1400" dirty="0">
                <a:latin typeface="Gadugi" panose="020B0502040204020203" pitchFamily="34" charset="0"/>
              </a:rPr>
              <a:t>Contributory Movement in order </a:t>
            </a:r>
            <a:r>
              <a:rPr lang="fr-FR" sz="1400" dirty="0">
                <a:latin typeface="Gadugi" panose="020B0502040204020203" pitchFamily="34" charset="0"/>
              </a:rPr>
              <a:t>to </a:t>
            </a:r>
            <a:r>
              <a:rPr lang="fr-FR" sz="1400" dirty="0" err="1">
                <a:latin typeface="Gadugi" panose="020B0502040204020203" pitchFamily="34" charset="0"/>
              </a:rPr>
              <a:t>improve</a:t>
            </a:r>
            <a:r>
              <a:rPr lang="fr-FR" sz="1400" dirty="0">
                <a:latin typeface="Gadugi" panose="020B0502040204020203" pitchFamily="34" charset="0"/>
              </a:rPr>
              <a:t> the </a:t>
            </a:r>
            <a:r>
              <a:rPr lang="fr-FR" sz="1400" dirty="0" err="1">
                <a:latin typeface="Gadugi" panose="020B0502040204020203" pitchFamily="34" charset="0"/>
              </a:rPr>
              <a:t>representation</a:t>
            </a:r>
            <a:r>
              <a:rPr lang="fr-FR" sz="1400" dirty="0">
                <a:latin typeface="Gadugi" panose="020B0502040204020203" pitchFamily="34" charset="0"/>
              </a:rPr>
              <a:t> of </a:t>
            </a:r>
            <a:r>
              <a:rPr lang="fr-FR" sz="1400" dirty="0" err="1">
                <a:latin typeface="Gadugi" panose="020B0502040204020203" pitchFamily="34" charset="0"/>
              </a:rPr>
              <a:t>women</a:t>
            </a:r>
            <a:r>
              <a:rPr lang="fr-FR" sz="1400" dirty="0">
                <a:latin typeface="Gadugi" panose="020B0502040204020203" pitchFamily="34" charset="0"/>
              </a:rPr>
              <a:t> in the digital </a:t>
            </a:r>
            <a:r>
              <a:rPr lang="fr-FR" sz="1400" dirty="0" err="1" smtClean="0">
                <a:latin typeface="Gadugi" panose="020B0502040204020203" pitchFamily="34" charset="0"/>
              </a:rPr>
              <a:t>sphere</a:t>
            </a:r>
            <a:r>
              <a:rPr lang="fr-FR" sz="1400" dirty="0" smtClean="0">
                <a:latin typeface="Gadugi" panose="020B0502040204020203" pitchFamily="34" charset="0"/>
              </a:rPr>
              <a:t> </a:t>
            </a:r>
            <a:r>
              <a:rPr lang="fr-FR" sz="1400" dirty="0">
                <a:latin typeface="Gadugi" panose="020B0502040204020203" pitchFamily="34" charset="0"/>
              </a:rPr>
              <a:t>by </a:t>
            </a:r>
            <a:r>
              <a:rPr lang="fr-FR" sz="1400" dirty="0" err="1">
                <a:latin typeface="Gadugi" panose="020B0502040204020203" pitchFamily="34" charset="0"/>
              </a:rPr>
              <a:t>developing</a:t>
            </a:r>
            <a:r>
              <a:rPr lang="fr-FR" sz="1400" dirty="0">
                <a:latin typeface="Gadugi" panose="020B0502040204020203" pitchFamily="34" charset="0"/>
              </a:rPr>
              <a:t> </a:t>
            </a:r>
            <a:r>
              <a:rPr lang="fr-FR" sz="1400" dirty="0" err="1">
                <a:latin typeface="Gadugi" panose="020B0502040204020203" pitchFamily="34" charset="0"/>
              </a:rPr>
              <a:t>women's</a:t>
            </a:r>
            <a:r>
              <a:rPr lang="fr-FR" sz="1400" dirty="0">
                <a:latin typeface="Gadugi" panose="020B0502040204020203" pitchFamily="34" charset="0"/>
              </a:rPr>
              <a:t> profiles on </a:t>
            </a:r>
            <a:r>
              <a:rPr lang="fr-FR" sz="1400" dirty="0" err="1">
                <a:latin typeface="Gadugi" panose="020B0502040204020203" pitchFamily="34" charset="0"/>
              </a:rPr>
              <a:t>Wikipedia</a:t>
            </a:r>
            <a:r>
              <a:rPr lang="fr-FR" sz="1400" dirty="0">
                <a:latin typeface="Gadugi" panose="020B0502040204020203" pitchFamily="34" charset="0"/>
              </a:rPr>
              <a:t>. </a:t>
            </a:r>
            <a:endParaRPr lang="fr-FR" sz="1400" dirty="0" smtClean="0">
              <a:latin typeface="Gadugi" panose="020B0502040204020203" pitchFamily="34" charset="0"/>
            </a:endParaRPr>
          </a:p>
          <a:p>
            <a:pPr algn="just"/>
            <a:endParaRPr lang="fr-FR" sz="1400" dirty="0">
              <a:latin typeface="Gadugi" panose="020B0502040204020203" pitchFamily="34" charset="0"/>
            </a:endParaRPr>
          </a:p>
          <a:p>
            <a:pPr algn="just"/>
            <a:r>
              <a:rPr lang="fr-FR" sz="1400" dirty="0" err="1">
                <a:latin typeface="Gadugi" panose="020B0502040204020203" pitchFamily="34" charset="0"/>
              </a:rPr>
              <a:t>UNESCO’s</a:t>
            </a:r>
            <a:r>
              <a:rPr lang="fr-FR" sz="1400" dirty="0">
                <a:latin typeface="Gadugi" panose="020B0502040204020203" pitchFamily="34" charset="0"/>
              </a:rPr>
              <a:t> </a:t>
            </a:r>
            <a:r>
              <a:rPr lang="fr-FR" sz="1400" dirty="0" err="1">
                <a:latin typeface="Gadugi" panose="020B0502040204020203" pitchFamily="34" charset="0"/>
              </a:rPr>
              <a:t>partnership</a:t>
            </a:r>
            <a:r>
              <a:rPr lang="fr-FR" sz="1400" dirty="0">
                <a:latin typeface="Gadugi" panose="020B0502040204020203" pitchFamily="34" charset="0"/>
              </a:rPr>
              <a:t> </a:t>
            </a:r>
            <a:r>
              <a:rPr lang="fr-FR" sz="1400" dirty="0" err="1">
                <a:latin typeface="Gadugi" panose="020B0502040204020203" pitchFamily="34" charset="0"/>
              </a:rPr>
              <a:t>with</a:t>
            </a:r>
            <a:r>
              <a:rPr lang="fr-FR" sz="1400" dirty="0">
                <a:latin typeface="Gadugi" panose="020B0502040204020203" pitchFamily="34" charset="0"/>
              </a:rPr>
              <a:t> the </a:t>
            </a:r>
            <a:r>
              <a:rPr lang="fr-FR" sz="1400" dirty="0" err="1">
                <a:latin typeface="Gadugi" panose="020B0502040204020203" pitchFamily="34" charset="0"/>
              </a:rPr>
              <a:t>Wikimedia</a:t>
            </a:r>
            <a:r>
              <a:rPr lang="fr-FR" sz="1400" dirty="0">
                <a:latin typeface="Gadugi" panose="020B0502040204020203" pitchFamily="34" charset="0"/>
              </a:rPr>
              <a:t> </a:t>
            </a:r>
            <a:r>
              <a:rPr lang="fr-FR" sz="1400" dirty="0" err="1">
                <a:latin typeface="Gadugi" panose="020B0502040204020203" pitchFamily="34" charset="0"/>
              </a:rPr>
              <a:t>Foundation</a:t>
            </a:r>
            <a:r>
              <a:rPr lang="fr-FR" sz="1400" dirty="0">
                <a:latin typeface="Gadugi" panose="020B0502040204020203" pitchFamily="34" charset="0"/>
              </a:rPr>
              <a:t> has </a:t>
            </a:r>
            <a:r>
              <a:rPr lang="fr-FR" sz="1400" dirty="0" err="1">
                <a:latin typeface="Gadugi" panose="020B0502040204020203" pitchFamily="34" charset="0"/>
              </a:rPr>
              <a:t>helped</a:t>
            </a:r>
            <a:r>
              <a:rPr lang="fr-FR" sz="1400" dirty="0">
                <a:latin typeface="Gadugi" panose="020B0502040204020203" pitchFamily="34" charset="0"/>
              </a:rPr>
              <a:t> </a:t>
            </a:r>
            <a:r>
              <a:rPr lang="fr-FR" sz="1400" dirty="0" err="1">
                <a:latin typeface="Gadugi" panose="020B0502040204020203" pitchFamily="34" charset="0"/>
              </a:rPr>
              <a:t>form</a:t>
            </a:r>
            <a:r>
              <a:rPr lang="fr-FR" sz="1400" dirty="0">
                <a:latin typeface="Gadugi" panose="020B0502040204020203" pitchFamily="34" charset="0"/>
              </a:rPr>
              <a:t> </a:t>
            </a:r>
            <a:r>
              <a:rPr lang="en-US" sz="1400" dirty="0">
                <a:latin typeface="Gadugi" panose="020B0502040204020203" pitchFamily="34" charset="0"/>
              </a:rPr>
              <a:t>a new community </a:t>
            </a:r>
            <a:r>
              <a:rPr lang="fr-FR" sz="1400" dirty="0">
                <a:latin typeface="Gadugi" panose="020B0502040204020203" pitchFamily="34" charset="0"/>
              </a:rPr>
              <a:t>of </a:t>
            </a:r>
            <a:r>
              <a:rPr lang="fr-FR" sz="1400" dirty="0" err="1">
                <a:latin typeface="Gadugi" panose="020B0502040204020203" pitchFamily="34" charset="0"/>
              </a:rPr>
              <a:t>contributors</a:t>
            </a:r>
            <a:r>
              <a:rPr lang="fr-FR" sz="1400" dirty="0">
                <a:latin typeface="Gadugi" panose="020B0502040204020203" pitchFamily="34" charset="0"/>
              </a:rPr>
              <a:t> </a:t>
            </a:r>
            <a:r>
              <a:rPr lang="fr-FR" sz="1400" dirty="0" err="1">
                <a:latin typeface="Gadugi" panose="020B0502040204020203" pitchFamily="34" charset="0"/>
              </a:rPr>
              <a:t>around</a:t>
            </a:r>
            <a:r>
              <a:rPr lang="fr-FR" sz="1400" dirty="0">
                <a:latin typeface="Gadugi" panose="020B0502040204020203" pitchFamily="34" charset="0"/>
              </a:rPr>
              <a:t> the issue of </a:t>
            </a:r>
            <a:r>
              <a:rPr lang="fr-FR" sz="1400" dirty="0" err="1">
                <a:latin typeface="Gadugi" panose="020B0502040204020203" pitchFamily="34" charset="0"/>
              </a:rPr>
              <a:t>gender</a:t>
            </a:r>
            <a:r>
              <a:rPr lang="fr-FR" sz="1400" dirty="0">
                <a:latin typeface="Gadugi" panose="020B0502040204020203" pitchFamily="34" charset="0"/>
              </a:rPr>
              <a:t> </a:t>
            </a:r>
            <a:r>
              <a:rPr lang="fr-FR" sz="1400" dirty="0" err="1">
                <a:latin typeface="Gadugi" panose="020B0502040204020203" pitchFamily="34" charset="0"/>
              </a:rPr>
              <a:t>equality</a:t>
            </a:r>
            <a:r>
              <a:rPr lang="fr-FR" sz="1400" dirty="0" smtClean="0">
                <a:latin typeface="Gadugi" panose="020B0502040204020203" pitchFamily="34" charset="0"/>
              </a:rPr>
              <a:t>.</a:t>
            </a:r>
          </a:p>
          <a:p>
            <a:pPr algn="just"/>
            <a:endParaRPr lang="fr-FR" sz="1400" dirty="0">
              <a:latin typeface="Gadugi" panose="020B0502040204020203" pitchFamily="34" charset="0"/>
            </a:endParaRPr>
          </a:p>
          <a:p>
            <a:pPr algn="just"/>
            <a:r>
              <a:rPr lang="en-US" sz="1400" dirty="0" smtClean="0">
                <a:latin typeface="Gadugi" panose="020B0502040204020203" pitchFamily="34" charset="0"/>
              </a:rPr>
              <a:t>The first</a:t>
            </a:r>
            <a:r>
              <a:rPr lang="en-US" sz="1400" b="1" dirty="0" smtClean="0">
                <a:latin typeface="Gadugi" panose="020B0502040204020203" pitchFamily="34" charset="0"/>
              </a:rPr>
              <a:t> </a:t>
            </a:r>
            <a:r>
              <a:rPr lang="en-US" sz="1400" b="1" dirty="0">
                <a:solidFill>
                  <a:srgbClr val="4CA9AE"/>
                </a:solidFill>
                <a:latin typeface="Gadugi" panose="020B0502040204020203" pitchFamily="34" charset="0"/>
              </a:rPr>
              <a:t>edit-a-thon at UNESCO Headquarters</a:t>
            </a:r>
            <a:r>
              <a:rPr lang="en-US" sz="1400" dirty="0">
                <a:solidFill>
                  <a:srgbClr val="4CA9AE"/>
                </a:solidFill>
                <a:latin typeface="Gadugi" panose="020B0502040204020203" pitchFamily="34" charset="0"/>
              </a:rPr>
              <a:t> </a:t>
            </a:r>
            <a:r>
              <a:rPr lang="en-US" sz="1400" dirty="0">
                <a:latin typeface="Gadugi" panose="020B0502040204020203" pitchFamily="34" charset="0"/>
              </a:rPr>
              <a:t>brought together </a:t>
            </a:r>
            <a:r>
              <a:rPr lang="en-US" sz="1400" b="1" dirty="0">
                <a:solidFill>
                  <a:srgbClr val="4CA9AE"/>
                </a:solidFill>
                <a:latin typeface="Gadugi" panose="020B0502040204020203" pitchFamily="34" charset="0"/>
              </a:rPr>
              <a:t>254 women and men</a:t>
            </a:r>
            <a:r>
              <a:rPr lang="en-US" sz="1400" dirty="0">
                <a:latin typeface="Gadugi" panose="020B0502040204020203" pitchFamily="34" charset="0"/>
              </a:rPr>
              <a:t>, who created 119 new biographies, enriched or translated 185 articles, and wrote more than </a:t>
            </a:r>
            <a:r>
              <a:rPr lang="en-US" sz="1400" dirty="0" smtClean="0">
                <a:latin typeface="Gadugi" panose="020B0502040204020203" pitchFamily="34" charset="0"/>
              </a:rPr>
              <a:t>400,000 </a:t>
            </a:r>
            <a:r>
              <a:rPr lang="en-US" sz="1400" dirty="0">
                <a:latin typeface="Gadugi" panose="020B0502040204020203" pitchFamily="34" charset="0"/>
              </a:rPr>
              <a:t>words on Wikipedia. </a:t>
            </a:r>
            <a:r>
              <a:rPr lang="en-US" sz="1400" dirty="0" smtClean="0">
                <a:latin typeface="Gadugi" panose="020B0502040204020203" pitchFamily="34" charset="0"/>
              </a:rPr>
              <a:t>The simultaneous </a:t>
            </a:r>
            <a:r>
              <a:rPr lang="en-US" sz="1400" b="1" dirty="0">
                <a:solidFill>
                  <a:srgbClr val="4CA9AE"/>
                </a:solidFill>
                <a:latin typeface="Gadugi" panose="020B0502040204020203" pitchFamily="34" charset="0"/>
              </a:rPr>
              <a:t>online participation</a:t>
            </a:r>
            <a:r>
              <a:rPr lang="en-US" sz="1400" dirty="0">
                <a:solidFill>
                  <a:srgbClr val="4CA9AE"/>
                </a:solidFill>
                <a:latin typeface="Gadugi" panose="020B0502040204020203" pitchFamily="34" charset="0"/>
              </a:rPr>
              <a:t> </a:t>
            </a:r>
            <a:r>
              <a:rPr lang="en-US" sz="1400" dirty="0" smtClean="0">
                <a:latin typeface="Gadugi" panose="020B0502040204020203" pitchFamily="34" charset="0"/>
              </a:rPr>
              <a:t>mobilized over </a:t>
            </a:r>
            <a:r>
              <a:rPr lang="en-US" sz="1400" b="1" dirty="0" smtClean="0">
                <a:solidFill>
                  <a:srgbClr val="4CA9AE"/>
                </a:solidFill>
                <a:latin typeface="Gadugi" panose="020B0502040204020203" pitchFamily="34" charset="0"/>
              </a:rPr>
              <a:t>700 </a:t>
            </a:r>
            <a:r>
              <a:rPr lang="en-US" sz="1400" b="1" dirty="0">
                <a:solidFill>
                  <a:srgbClr val="4CA9AE"/>
                </a:solidFill>
                <a:latin typeface="Gadugi" panose="020B0502040204020203" pitchFamily="34" charset="0"/>
              </a:rPr>
              <a:t>people</a:t>
            </a:r>
            <a:r>
              <a:rPr lang="en-US" sz="1400" dirty="0">
                <a:solidFill>
                  <a:srgbClr val="4CA9AE"/>
                </a:solidFill>
                <a:latin typeface="Gadugi" panose="020B0502040204020203" pitchFamily="34" charset="0"/>
              </a:rPr>
              <a:t> </a:t>
            </a:r>
            <a:r>
              <a:rPr lang="en-US" sz="1400" dirty="0" smtClean="0">
                <a:latin typeface="Gadugi" panose="020B0502040204020203" pitchFamily="34" charset="0"/>
              </a:rPr>
              <a:t>who generated even more articles </a:t>
            </a:r>
            <a:r>
              <a:rPr lang="en-US" sz="1400" dirty="0">
                <a:latin typeface="Gadugi" panose="020B0502040204020203" pitchFamily="34" charset="0"/>
              </a:rPr>
              <a:t>and references </a:t>
            </a:r>
            <a:r>
              <a:rPr lang="en-US" sz="1400" dirty="0" smtClean="0">
                <a:latin typeface="Gadugi" panose="020B0502040204020203" pitchFamily="34" charset="0"/>
              </a:rPr>
              <a:t>worldwide</a:t>
            </a:r>
            <a:r>
              <a:rPr lang="en-US" sz="1400" dirty="0">
                <a:latin typeface="Gadugi" panose="020B0502040204020203" pitchFamily="34" charset="0"/>
              </a:rPr>
              <a:t>. </a:t>
            </a:r>
            <a:endParaRPr lang="en-US" sz="1400" dirty="0" smtClean="0">
              <a:latin typeface="Gadugi" panose="020B0502040204020203" pitchFamily="34" charset="0"/>
            </a:endParaRPr>
          </a:p>
          <a:p>
            <a:pPr algn="just"/>
            <a:endParaRPr lang="fr-FR" sz="1400" dirty="0">
              <a:latin typeface="Gadugi" panose="020B0502040204020203" pitchFamily="34" charset="0"/>
            </a:endParaRPr>
          </a:p>
          <a:p>
            <a:pPr algn="just"/>
            <a:r>
              <a:rPr lang="en-US" sz="1400" dirty="0" smtClean="0">
                <a:latin typeface="Gadugi" panose="020B0502040204020203" pitchFamily="34" charset="0"/>
              </a:rPr>
              <a:t>In addition, </a:t>
            </a:r>
            <a:r>
              <a:rPr lang="en-US" sz="1400" b="1" dirty="0" smtClean="0">
                <a:solidFill>
                  <a:srgbClr val="4CA9AE"/>
                </a:solidFill>
                <a:latin typeface="Gadugi" panose="020B0502040204020203" pitchFamily="34" charset="0"/>
              </a:rPr>
              <a:t>107 </a:t>
            </a:r>
            <a:r>
              <a:rPr lang="en-US" sz="1400" b="1" dirty="0">
                <a:solidFill>
                  <a:srgbClr val="4CA9AE"/>
                </a:solidFill>
                <a:latin typeface="Gadugi" panose="020B0502040204020203" pitchFamily="34" charset="0"/>
              </a:rPr>
              <a:t>million people</a:t>
            </a:r>
            <a:r>
              <a:rPr lang="en-US" sz="1400" dirty="0">
                <a:latin typeface="Gadugi" panose="020B0502040204020203" pitchFamily="34" charset="0"/>
              </a:rPr>
              <a:t> were exposed to the social media campaign linked to the event and </a:t>
            </a:r>
            <a:r>
              <a:rPr lang="en-US" sz="1400" dirty="0" smtClean="0">
                <a:latin typeface="Gadugi" panose="020B0502040204020203" pitchFamily="34" charset="0"/>
              </a:rPr>
              <a:t>the </a:t>
            </a:r>
            <a:r>
              <a:rPr lang="en-US" sz="1400" b="1" dirty="0">
                <a:solidFill>
                  <a:srgbClr val="4CA9AE"/>
                </a:solidFill>
                <a:latin typeface="Gadugi" panose="020B0502040204020203" pitchFamily="34" charset="0"/>
              </a:rPr>
              <a:t>#</a:t>
            </a:r>
            <a:r>
              <a:rPr lang="en-US" sz="1400" dirty="0">
                <a:solidFill>
                  <a:srgbClr val="4CA9AE"/>
                </a:solidFill>
                <a:latin typeface="Gadugi" panose="020B0502040204020203" pitchFamily="34" charset="0"/>
              </a:rPr>
              <a:t>WIKI</a:t>
            </a:r>
            <a:r>
              <a:rPr lang="en-US" sz="1400" b="1" dirty="0">
                <a:solidFill>
                  <a:srgbClr val="4CA9AE"/>
                </a:solidFill>
                <a:latin typeface="Gadugi" panose="020B0502040204020203" pitchFamily="34" charset="0"/>
              </a:rPr>
              <a:t>4WOMEN</a:t>
            </a:r>
            <a:r>
              <a:rPr lang="en-US" sz="1400" dirty="0">
                <a:solidFill>
                  <a:srgbClr val="4CA9AE"/>
                </a:solidFill>
                <a:latin typeface="Gadugi" panose="020B0502040204020203" pitchFamily="34" charset="0"/>
              </a:rPr>
              <a:t> </a:t>
            </a:r>
            <a:r>
              <a:rPr lang="en-US" sz="1400" dirty="0" smtClean="0">
                <a:latin typeface="Gadugi" panose="020B0502040204020203" pitchFamily="34" charset="0"/>
              </a:rPr>
              <a:t>video was </a:t>
            </a:r>
            <a:r>
              <a:rPr lang="en-US" sz="1400" dirty="0">
                <a:latin typeface="Gadugi" panose="020B0502040204020203" pitchFamily="34" charset="0"/>
              </a:rPr>
              <a:t>viewed more than </a:t>
            </a:r>
            <a:r>
              <a:rPr lang="en-US" sz="1400" b="1" dirty="0" smtClean="0">
                <a:solidFill>
                  <a:srgbClr val="4CA9AE"/>
                </a:solidFill>
                <a:latin typeface="Gadugi" panose="020B0502040204020203" pitchFamily="34" charset="0"/>
              </a:rPr>
              <a:t>81,000</a:t>
            </a:r>
            <a:r>
              <a:rPr lang="en-US" sz="1400" b="1" dirty="0">
                <a:solidFill>
                  <a:srgbClr val="4CA9AE"/>
                </a:solidFill>
                <a:latin typeface="Gadugi" panose="020B0502040204020203" pitchFamily="34" charset="0"/>
              </a:rPr>
              <a:t> times</a:t>
            </a:r>
            <a:r>
              <a:rPr lang="en-US" sz="1400" dirty="0">
                <a:solidFill>
                  <a:srgbClr val="4CA9AE"/>
                </a:solidFill>
                <a:latin typeface="Gadugi" panose="020B0502040204020203" pitchFamily="34" charset="0"/>
              </a:rPr>
              <a:t> </a:t>
            </a:r>
            <a:r>
              <a:rPr lang="en-US" sz="1400" dirty="0">
                <a:latin typeface="Gadugi" panose="020B0502040204020203" pitchFamily="34" charset="0"/>
              </a:rPr>
              <a:t>in less than a </a:t>
            </a:r>
            <a:r>
              <a:rPr lang="en-US" sz="1400" dirty="0" smtClean="0">
                <a:latin typeface="Gadugi" panose="020B0502040204020203" pitchFamily="34" charset="0"/>
              </a:rPr>
              <a:t>week thanks to the cumulative implication of all partners.</a:t>
            </a:r>
            <a:endParaRPr lang="fr-FR" sz="1400" dirty="0">
              <a:latin typeface="Gadugi" panose="020B0502040204020203" pitchFamily="34" charset="0"/>
            </a:endParaRPr>
          </a:p>
        </p:txBody>
      </p:sp>
    </p:spTree>
    <p:extLst>
      <p:ext uri="{BB962C8B-B14F-4D97-AF65-F5344CB8AC3E}">
        <p14:creationId xmlns:p14="http://schemas.microsoft.com/office/powerpoint/2010/main" val="2561347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35476" t="19629" r="44934" b="2776"/>
          <a:stretch/>
        </p:blipFill>
        <p:spPr>
          <a:xfrm>
            <a:off x="-1" y="-1"/>
            <a:ext cx="2603501" cy="6858001"/>
          </a:xfrm>
          <a:prstGeom prst="rect">
            <a:avLst/>
          </a:prstGeom>
        </p:spPr>
      </p:pic>
      <p:sp>
        <p:nvSpPr>
          <p:cNvPr id="6" name="TextBox 5"/>
          <p:cNvSpPr txBox="1"/>
          <p:nvPr/>
        </p:nvSpPr>
        <p:spPr>
          <a:xfrm>
            <a:off x="2603500" y="359836"/>
            <a:ext cx="6540500" cy="830997"/>
          </a:xfrm>
          <a:prstGeom prst="rect">
            <a:avLst/>
          </a:prstGeom>
          <a:noFill/>
        </p:spPr>
        <p:txBody>
          <a:bodyPr wrap="square" rtlCol="0">
            <a:spAutoFit/>
          </a:bodyPr>
          <a:lstStyle/>
          <a:p>
            <a:pPr algn="ctr"/>
            <a:r>
              <a:rPr lang="en-US" sz="2400" b="1" dirty="0">
                <a:solidFill>
                  <a:srgbClr val="4CA9AE"/>
                </a:solidFill>
                <a:latin typeface="Gadugi" panose="020B0502040204020203" pitchFamily="34" charset="0"/>
              </a:rPr>
              <a:t>TAKING THE MOMENTUM FORWARD: INTERNATIONAL </a:t>
            </a:r>
            <a:r>
              <a:rPr lang="en-US" sz="2400" b="1" dirty="0" smtClean="0">
                <a:solidFill>
                  <a:srgbClr val="4CA9AE"/>
                </a:solidFill>
                <a:latin typeface="Gadugi" panose="020B0502040204020203" pitchFamily="34" charset="0"/>
              </a:rPr>
              <a:t>WOMEN’S </a:t>
            </a:r>
            <a:r>
              <a:rPr lang="en-US" sz="2400" b="1" dirty="0">
                <a:solidFill>
                  <a:srgbClr val="4CA9AE"/>
                </a:solidFill>
                <a:latin typeface="Gadugi" panose="020B0502040204020203" pitchFamily="34" charset="0"/>
              </a:rPr>
              <a:t>DAY 2019 </a:t>
            </a:r>
            <a:endParaRPr lang="fr-FR" sz="2400" dirty="0">
              <a:solidFill>
                <a:srgbClr val="4CA9AE"/>
              </a:solidFill>
              <a:latin typeface="Gadugi" panose="020B0502040204020203" pitchFamily="34" charset="0"/>
            </a:endParaRPr>
          </a:p>
        </p:txBody>
      </p:sp>
      <p:sp>
        <p:nvSpPr>
          <p:cNvPr id="8" name="TextBox 7"/>
          <p:cNvSpPr txBox="1"/>
          <p:nvPr/>
        </p:nvSpPr>
        <p:spPr>
          <a:xfrm>
            <a:off x="2724150" y="2206493"/>
            <a:ext cx="6299200" cy="4185761"/>
          </a:xfrm>
          <a:prstGeom prst="rect">
            <a:avLst/>
          </a:prstGeom>
          <a:noFill/>
        </p:spPr>
        <p:txBody>
          <a:bodyPr wrap="square" rtlCol="0">
            <a:spAutoFit/>
          </a:bodyPr>
          <a:lstStyle/>
          <a:p>
            <a:pPr algn="just"/>
            <a:r>
              <a:rPr lang="en-US" sz="1400" dirty="0" smtClean="0">
                <a:latin typeface="Gadugi" panose="020B0502040204020203" pitchFamily="34" charset="0"/>
              </a:rPr>
              <a:t>Building on the dynamic and strong interest expressed in 2018 and focusing on the remaining gap (18.2% of biographies are women’s</a:t>
            </a:r>
            <a:r>
              <a:rPr lang="en-US" sz="1400" dirty="0">
                <a:latin typeface="Gadugi" panose="020B0502040204020203" pitchFamily="34" charset="0"/>
              </a:rPr>
              <a:t>), </a:t>
            </a:r>
            <a:r>
              <a:rPr lang="en-US" sz="1400" dirty="0" smtClean="0">
                <a:latin typeface="Gadugi" panose="020B0502040204020203" pitchFamily="34" charset="0"/>
              </a:rPr>
              <a:t>on </a:t>
            </a:r>
            <a:r>
              <a:rPr lang="en-US" sz="1400" b="1" dirty="0" smtClean="0">
                <a:solidFill>
                  <a:srgbClr val="4CA9AE"/>
                </a:solidFill>
                <a:latin typeface="Gadugi" panose="020B0502040204020203" pitchFamily="34" charset="0"/>
              </a:rPr>
              <a:t>8 </a:t>
            </a:r>
            <a:r>
              <a:rPr lang="en-US" sz="1400" b="1" dirty="0">
                <a:solidFill>
                  <a:srgbClr val="4CA9AE"/>
                </a:solidFill>
                <a:latin typeface="Gadugi" panose="020B0502040204020203" pitchFamily="34" charset="0"/>
              </a:rPr>
              <a:t>March </a:t>
            </a:r>
            <a:r>
              <a:rPr lang="en-US" sz="1400" b="1" dirty="0" smtClean="0">
                <a:solidFill>
                  <a:srgbClr val="4CA9AE"/>
                </a:solidFill>
                <a:latin typeface="Gadugi" panose="020B0502040204020203" pitchFamily="34" charset="0"/>
              </a:rPr>
              <a:t>2019</a:t>
            </a:r>
            <a:r>
              <a:rPr lang="en-US" sz="1400" dirty="0" smtClean="0">
                <a:latin typeface="Gadugi" panose="020B0502040204020203" pitchFamily="34" charset="0"/>
              </a:rPr>
              <a:t>, UNESCO will host a second </a:t>
            </a:r>
            <a:r>
              <a:rPr lang="en-US" sz="1400" dirty="0">
                <a:latin typeface="Gadugi" panose="020B0502040204020203" pitchFamily="34" charset="0"/>
              </a:rPr>
              <a:t>edit-a-thon </a:t>
            </a:r>
            <a:r>
              <a:rPr lang="en-US" sz="1400" b="1" dirty="0" smtClean="0">
                <a:solidFill>
                  <a:srgbClr val="4CA9AE"/>
                </a:solidFill>
                <a:latin typeface="Gadugi" panose="020B0502040204020203" pitchFamily="34" charset="0"/>
              </a:rPr>
              <a:t>at </a:t>
            </a:r>
            <a:r>
              <a:rPr lang="en-US" sz="1400" b="1" dirty="0">
                <a:solidFill>
                  <a:srgbClr val="4CA9AE"/>
                </a:solidFill>
                <a:latin typeface="Gadugi" panose="020B0502040204020203" pitchFamily="34" charset="0"/>
              </a:rPr>
              <a:t>UNESCO Headquarters</a:t>
            </a:r>
            <a:r>
              <a:rPr lang="en-US" sz="1400" dirty="0">
                <a:solidFill>
                  <a:srgbClr val="4CA9AE"/>
                </a:solidFill>
                <a:latin typeface="Gadugi" panose="020B0502040204020203" pitchFamily="34" charset="0"/>
              </a:rPr>
              <a:t> </a:t>
            </a:r>
            <a:r>
              <a:rPr lang="en-US" sz="1400" dirty="0">
                <a:latin typeface="Gadugi" panose="020B0502040204020203" pitchFamily="34" charset="0"/>
              </a:rPr>
              <a:t>in Paris </a:t>
            </a:r>
            <a:r>
              <a:rPr lang="en-US" sz="1400" dirty="0" smtClean="0">
                <a:latin typeface="Gadugi" panose="020B0502040204020203" pitchFamily="34" charset="0"/>
              </a:rPr>
              <a:t>as well as in </a:t>
            </a:r>
            <a:r>
              <a:rPr lang="en-US" sz="1400" dirty="0">
                <a:latin typeface="Gadugi" panose="020B0502040204020203" pitchFamily="34" charset="0"/>
              </a:rPr>
              <a:t>Field Offices across the five regions: New Delhi, Dakar, Cairo/Beirut, </a:t>
            </a:r>
            <a:r>
              <a:rPr lang="en-US" sz="1400" dirty="0" smtClean="0">
                <a:latin typeface="Gadugi" panose="020B0502040204020203" pitchFamily="34" charset="0"/>
              </a:rPr>
              <a:t>Mexico, Bangkok, </a:t>
            </a:r>
          </a:p>
          <a:p>
            <a:pPr algn="just"/>
            <a:endParaRPr lang="en-US" sz="1400" dirty="0" smtClean="0">
              <a:latin typeface="Gadugi" panose="020B0502040204020203" pitchFamily="34" charset="0"/>
            </a:endParaRPr>
          </a:p>
          <a:p>
            <a:pPr algn="just"/>
            <a:r>
              <a:rPr lang="en-US" sz="1400" dirty="0" smtClean="0">
                <a:latin typeface="Gadugi" panose="020B0502040204020203" pitchFamily="34" charset="0"/>
              </a:rPr>
              <a:t>The </a:t>
            </a:r>
            <a:r>
              <a:rPr lang="en-US" sz="1400" dirty="0">
                <a:latin typeface="Gadugi" panose="020B0502040204020203" pitchFamily="34" charset="0"/>
              </a:rPr>
              <a:t>public will be invited to come and create, edit and translate profiles on Wikipedia of </a:t>
            </a:r>
            <a:r>
              <a:rPr lang="en-US" sz="1400" dirty="0" smtClean="0">
                <a:latin typeface="Gadugi" panose="020B0502040204020203" pitchFamily="34" charset="0"/>
              </a:rPr>
              <a:t>“missing women” in the fields of UNESCO, who still do not exist in the digital sphere. </a:t>
            </a:r>
            <a:r>
              <a:rPr lang="en-US" sz="1400" dirty="0">
                <a:latin typeface="Gadugi" panose="020B0502040204020203" pitchFamily="34" charset="0"/>
              </a:rPr>
              <a:t>Participants are expected to number in the hundreds and will include the general public, students</a:t>
            </a:r>
            <a:r>
              <a:rPr lang="en-US" sz="1400" dirty="0" smtClean="0">
                <a:latin typeface="Gadugi" panose="020B0502040204020203" pitchFamily="34" charset="0"/>
              </a:rPr>
              <a:t>, partners and UNESCO staff, </a:t>
            </a:r>
            <a:r>
              <a:rPr lang="en-US" sz="1400" dirty="0">
                <a:latin typeface="Gadugi" panose="020B0502040204020203" pitchFamily="34" charset="0"/>
              </a:rPr>
              <a:t>journalists, </a:t>
            </a:r>
            <a:r>
              <a:rPr lang="en-US" sz="1400" dirty="0" smtClean="0">
                <a:latin typeface="Gadugi" panose="020B0502040204020203" pitchFamily="34" charset="0"/>
              </a:rPr>
              <a:t>diplomats and </a:t>
            </a:r>
            <a:r>
              <a:rPr lang="en-US" sz="1400" dirty="0">
                <a:latin typeface="Gadugi" panose="020B0502040204020203" pitchFamily="34" charset="0"/>
              </a:rPr>
              <a:t>Wikipedia editors. Wikipedia members will organize a training session for the new editors before the official launch of the event, and assist them throughout the day. </a:t>
            </a:r>
            <a:endParaRPr lang="en-US" sz="1400" dirty="0" smtClean="0">
              <a:latin typeface="Gadugi" panose="020B0502040204020203" pitchFamily="34" charset="0"/>
            </a:endParaRPr>
          </a:p>
          <a:p>
            <a:pPr algn="just"/>
            <a:endParaRPr lang="fr-FR" sz="1400" dirty="0">
              <a:latin typeface="Gadugi" panose="020B0502040204020203" pitchFamily="34" charset="0"/>
            </a:endParaRPr>
          </a:p>
          <a:p>
            <a:pPr algn="just"/>
            <a:r>
              <a:rPr lang="en-US" sz="1400" dirty="0">
                <a:latin typeface="Gadugi" panose="020B0502040204020203" pitchFamily="34" charset="0"/>
              </a:rPr>
              <a:t>A </a:t>
            </a:r>
            <a:r>
              <a:rPr lang="en-US" sz="1400" b="1" dirty="0">
                <a:solidFill>
                  <a:srgbClr val="4CA9AE"/>
                </a:solidFill>
                <a:latin typeface="Gadugi" panose="020B0502040204020203" pitchFamily="34" charset="0"/>
              </a:rPr>
              <a:t>digital campaign</a:t>
            </a:r>
            <a:r>
              <a:rPr lang="en-US" sz="1400" dirty="0">
                <a:solidFill>
                  <a:srgbClr val="4CA9AE"/>
                </a:solidFill>
                <a:latin typeface="Gadugi" panose="020B0502040204020203" pitchFamily="34" charset="0"/>
              </a:rPr>
              <a:t> </a:t>
            </a:r>
            <a:r>
              <a:rPr lang="en-US" sz="1400" dirty="0">
                <a:latin typeface="Gadugi" panose="020B0502040204020203" pitchFamily="34" charset="0"/>
              </a:rPr>
              <a:t>will also be developed in order to mobilize as many people as possible and invite them to join de the movement online. In order to maximize the impact, a communication agency, specialized in digital mobilization, will assist us. In addition, all UNESCO’s and </a:t>
            </a:r>
            <a:r>
              <a:rPr lang="en-US" sz="1400" dirty="0" smtClean="0">
                <a:latin typeface="Gadugi" panose="020B0502040204020203" pitchFamily="34" charset="0"/>
              </a:rPr>
              <a:t>partners’ </a:t>
            </a:r>
            <a:r>
              <a:rPr lang="en-US" sz="1400" dirty="0">
                <a:latin typeface="Gadugi" panose="020B0502040204020203" pitchFamily="34" charset="0"/>
              </a:rPr>
              <a:t>networks will be mobilized.</a:t>
            </a:r>
            <a:endParaRPr lang="fr-FR" sz="1400" dirty="0">
              <a:latin typeface="Gadugi" panose="020B0502040204020203" pitchFamily="34" charset="0"/>
            </a:endParaRPr>
          </a:p>
        </p:txBody>
      </p:sp>
      <p:sp>
        <p:nvSpPr>
          <p:cNvPr id="2" name="TextBox 1"/>
          <p:cNvSpPr txBox="1"/>
          <p:nvPr/>
        </p:nvSpPr>
        <p:spPr>
          <a:xfrm>
            <a:off x="2724150" y="1513997"/>
            <a:ext cx="3867150" cy="369332"/>
          </a:xfrm>
          <a:prstGeom prst="rect">
            <a:avLst/>
          </a:prstGeom>
          <a:solidFill>
            <a:srgbClr val="4CA9AE"/>
          </a:solidFill>
        </p:spPr>
        <p:txBody>
          <a:bodyPr wrap="square" rtlCol="0">
            <a:spAutoFit/>
          </a:bodyPr>
          <a:lstStyle/>
          <a:p>
            <a:r>
              <a:rPr lang="en-US" b="1" dirty="0">
                <a:solidFill>
                  <a:schemeClr val="bg1"/>
                </a:solidFill>
                <a:latin typeface="Gadugi" panose="020B0502040204020203" pitchFamily="34" charset="0"/>
              </a:rPr>
              <a:t>EDIT-A-THON @HQ and </a:t>
            </a:r>
            <a:r>
              <a:rPr lang="en-US" b="1" dirty="0" smtClean="0">
                <a:solidFill>
                  <a:schemeClr val="bg1"/>
                </a:solidFill>
                <a:latin typeface="Gadugi" panose="020B0502040204020203" pitchFamily="34" charset="0"/>
              </a:rPr>
              <a:t>digitally</a:t>
            </a:r>
            <a:endParaRPr lang="en-US" b="1" dirty="0">
              <a:solidFill>
                <a:schemeClr val="bg1"/>
              </a:solidFill>
              <a:latin typeface="Gadugi" panose="020B0502040204020203" pitchFamily="34" charset="0"/>
            </a:endParaRPr>
          </a:p>
        </p:txBody>
      </p:sp>
      <p:sp>
        <p:nvSpPr>
          <p:cNvPr id="9" name="TextBox 8"/>
          <p:cNvSpPr txBox="1"/>
          <p:nvPr/>
        </p:nvSpPr>
        <p:spPr>
          <a:xfrm>
            <a:off x="-2" y="359836"/>
            <a:ext cx="2603501" cy="1154162"/>
          </a:xfrm>
          <a:prstGeom prst="rect">
            <a:avLst/>
          </a:prstGeom>
          <a:solidFill>
            <a:srgbClr val="4CA9AE"/>
          </a:solidFill>
        </p:spPr>
        <p:txBody>
          <a:bodyPr wrap="square" rtlCol="0">
            <a:spAutoFit/>
          </a:bodyPr>
          <a:lstStyle/>
          <a:p>
            <a:r>
              <a:rPr lang="fr-FR" sz="2300" b="1" dirty="0" smtClean="0">
                <a:solidFill>
                  <a:schemeClr val="bg1"/>
                </a:solidFill>
                <a:latin typeface="Gadugi" panose="020B0502040204020203" pitchFamily="34" charset="0"/>
              </a:rPr>
              <a:t>INTERNATIONAL WOMEN’S DAY 2019</a:t>
            </a:r>
            <a:endParaRPr lang="fr-FR" sz="2300" b="1" dirty="0">
              <a:solidFill>
                <a:schemeClr val="bg1"/>
              </a:solidFill>
              <a:latin typeface="Gadugi" panose="020B0502040204020203" pitchFamily="34" charset="0"/>
            </a:endParaRPr>
          </a:p>
        </p:txBody>
      </p:sp>
    </p:spTree>
    <p:extLst>
      <p:ext uri="{BB962C8B-B14F-4D97-AF65-F5344CB8AC3E}">
        <p14:creationId xmlns:p14="http://schemas.microsoft.com/office/powerpoint/2010/main" val="2643857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35476" t="19629" r="44934" b="2776"/>
          <a:stretch/>
        </p:blipFill>
        <p:spPr>
          <a:xfrm>
            <a:off x="-1" y="-1"/>
            <a:ext cx="2603501" cy="6858001"/>
          </a:xfrm>
          <a:prstGeom prst="rect">
            <a:avLst/>
          </a:prstGeom>
        </p:spPr>
      </p:pic>
      <p:sp>
        <p:nvSpPr>
          <p:cNvPr id="6" name="TextBox 5"/>
          <p:cNvSpPr txBox="1"/>
          <p:nvPr/>
        </p:nvSpPr>
        <p:spPr>
          <a:xfrm>
            <a:off x="2603500" y="359836"/>
            <a:ext cx="6540500" cy="830997"/>
          </a:xfrm>
          <a:prstGeom prst="rect">
            <a:avLst/>
          </a:prstGeom>
          <a:noFill/>
        </p:spPr>
        <p:txBody>
          <a:bodyPr wrap="square" rtlCol="0">
            <a:spAutoFit/>
          </a:bodyPr>
          <a:lstStyle/>
          <a:p>
            <a:pPr algn="ctr"/>
            <a:r>
              <a:rPr lang="en-US" sz="2400" b="1" dirty="0">
                <a:solidFill>
                  <a:srgbClr val="4CA9AE"/>
                </a:solidFill>
                <a:latin typeface="Gadugi" panose="020B0502040204020203" pitchFamily="34" charset="0"/>
              </a:rPr>
              <a:t>TAKING THE MOMENTUM FORWARD: INTERNATIONAL </a:t>
            </a:r>
            <a:r>
              <a:rPr lang="en-US" sz="2400" b="1" dirty="0" smtClean="0">
                <a:solidFill>
                  <a:srgbClr val="4CA9AE"/>
                </a:solidFill>
                <a:latin typeface="Gadugi" panose="020B0502040204020203" pitchFamily="34" charset="0"/>
              </a:rPr>
              <a:t>WOMEN’S </a:t>
            </a:r>
            <a:r>
              <a:rPr lang="en-US" sz="2400" b="1" dirty="0">
                <a:solidFill>
                  <a:srgbClr val="4CA9AE"/>
                </a:solidFill>
                <a:latin typeface="Gadugi" panose="020B0502040204020203" pitchFamily="34" charset="0"/>
              </a:rPr>
              <a:t>DAY 2019 </a:t>
            </a:r>
            <a:endParaRPr lang="fr-FR" sz="2400" dirty="0">
              <a:solidFill>
                <a:srgbClr val="4CA9AE"/>
              </a:solidFill>
              <a:latin typeface="Gadugi" panose="020B0502040204020203" pitchFamily="34" charset="0"/>
            </a:endParaRPr>
          </a:p>
        </p:txBody>
      </p:sp>
      <p:sp>
        <p:nvSpPr>
          <p:cNvPr id="8" name="TextBox 7"/>
          <p:cNvSpPr txBox="1"/>
          <p:nvPr/>
        </p:nvSpPr>
        <p:spPr>
          <a:xfrm>
            <a:off x="2681287" y="1921001"/>
            <a:ext cx="6299200" cy="954107"/>
          </a:xfrm>
          <a:prstGeom prst="rect">
            <a:avLst/>
          </a:prstGeom>
          <a:noFill/>
        </p:spPr>
        <p:txBody>
          <a:bodyPr wrap="square" rtlCol="0">
            <a:spAutoFit/>
          </a:bodyPr>
          <a:lstStyle/>
          <a:p>
            <a:pPr algn="just"/>
            <a:r>
              <a:rPr lang="en-US" sz="1400" dirty="0">
                <a:latin typeface="Gadugi" panose="020B0502040204020203" pitchFamily="34" charset="0"/>
              </a:rPr>
              <a:t>In addition to the Edit-a-thon, two </a:t>
            </a:r>
            <a:r>
              <a:rPr lang="en-US" sz="1400" dirty="0" smtClean="0">
                <a:latin typeface="Gadugi" panose="020B0502040204020203" pitchFamily="34" charset="0"/>
              </a:rPr>
              <a:t>talks </a:t>
            </a:r>
            <a:r>
              <a:rPr lang="en-US" sz="1400" dirty="0">
                <a:latin typeface="Gadugi" panose="020B0502040204020203" pitchFamily="34" charset="0"/>
              </a:rPr>
              <a:t>will be organized on </a:t>
            </a:r>
            <a:r>
              <a:rPr lang="en-US" sz="1400" b="1" dirty="0">
                <a:solidFill>
                  <a:srgbClr val="4CA9AE"/>
                </a:solidFill>
                <a:latin typeface="Gadugi" panose="020B0502040204020203" pitchFamily="34" charset="0"/>
              </a:rPr>
              <a:t>digital skills for girls and women</a:t>
            </a:r>
            <a:r>
              <a:rPr lang="en-US" sz="1400" dirty="0">
                <a:latin typeface="Gadugi" panose="020B0502040204020203" pitchFamily="34" charset="0"/>
              </a:rPr>
              <a:t>, and on </a:t>
            </a:r>
            <a:r>
              <a:rPr lang="en-US" sz="1400" b="1" dirty="0">
                <a:solidFill>
                  <a:srgbClr val="4CA9AE"/>
                </a:solidFill>
                <a:latin typeface="Gadugi" panose="020B0502040204020203" pitchFamily="34" charset="0"/>
              </a:rPr>
              <a:t>artificial intelligence and gender equality</a:t>
            </a:r>
            <a:r>
              <a:rPr lang="en-US" sz="1400" dirty="0">
                <a:latin typeface="Gadugi" panose="020B0502040204020203" pitchFamily="34" charset="0"/>
              </a:rPr>
              <a:t>. Each </a:t>
            </a:r>
            <a:r>
              <a:rPr lang="en-US" sz="1400" dirty="0" smtClean="0">
                <a:latin typeface="Gadugi" panose="020B0502040204020203" pitchFamily="34" charset="0"/>
              </a:rPr>
              <a:t>talk </a:t>
            </a:r>
            <a:r>
              <a:rPr lang="en-US" sz="1400" dirty="0">
                <a:latin typeface="Gadugi" panose="020B0502040204020203" pitchFamily="34" charset="0"/>
              </a:rPr>
              <a:t>will involve the participation of two speakers from the private </a:t>
            </a:r>
            <a:r>
              <a:rPr lang="en-US" sz="1400" dirty="0" smtClean="0">
                <a:latin typeface="Gadugi" panose="020B0502040204020203" pitchFamily="34" charset="0"/>
              </a:rPr>
              <a:t>sector, </a:t>
            </a:r>
            <a:r>
              <a:rPr lang="en-US" sz="1400" dirty="0">
                <a:latin typeface="Gadugi" panose="020B0502040204020203" pitchFamily="34" charset="0"/>
              </a:rPr>
              <a:t>research and civil society, and be moderated by a journalist.</a:t>
            </a:r>
            <a:endParaRPr lang="fr-FR" sz="1400" dirty="0">
              <a:latin typeface="Gadugi" panose="020B0502040204020203" pitchFamily="34" charset="0"/>
            </a:endParaRPr>
          </a:p>
        </p:txBody>
      </p:sp>
      <p:sp>
        <p:nvSpPr>
          <p:cNvPr id="2" name="TextBox 1"/>
          <p:cNvSpPr txBox="1"/>
          <p:nvPr/>
        </p:nvSpPr>
        <p:spPr>
          <a:xfrm>
            <a:off x="2724150" y="1513998"/>
            <a:ext cx="5619749" cy="369332"/>
          </a:xfrm>
          <a:prstGeom prst="rect">
            <a:avLst/>
          </a:prstGeom>
          <a:solidFill>
            <a:srgbClr val="4CA9AE"/>
          </a:solidFill>
        </p:spPr>
        <p:txBody>
          <a:bodyPr wrap="square" rtlCol="0">
            <a:spAutoFit/>
          </a:bodyPr>
          <a:lstStyle/>
          <a:p>
            <a:r>
              <a:rPr lang="en-US" b="1" dirty="0" smtClean="0">
                <a:solidFill>
                  <a:schemeClr val="bg1"/>
                </a:solidFill>
                <a:latin typeface="Gadugi" panose="020B0502040204020203" pitchFamily="34" charset="0"/>
              </a:rPr>
              <a:t>INTERNATIONAL </a:t>
            </a:r>
            <a:r>
              <a:rPr lang="en-US" b="1" dirty="0">
                <a:solidFill>
                  <a:schemeClr val="bg1"/>
                </a:solidFill>
                <a:latin typeface="Gadugi" panose="020B0502040204020203" pitchFamily="34" charset="0"/>
              </a:rPr>
              <a:t>WOMEN’S DAY TALKS</a:t>
            </a:r>
            <a:endParaRPr lang="fr-FR" dirty="0">
              <a:solidFill>
                <a:schemeClr val="bg1"/>
              </a:solidFill>
              <a:latin typeface="Gadugi" panose="020B0502040204020203" pitchFamily="34" charset="0"/>
            </a:endParaRPr>
          </a:p>
        </p:txBody>
      </p:sp>
      <p:sp>
        <p:nvSpPr>
          <p:cNvPr id="9" name="TextBox 8"/>
          <p:cNvSpPr txBox="1"/>
          <p:nvPr/>
        </p:nvSpPr>
        <p:spPr>
          <a:xfrm>
            <a:off x="2724150" y="3248758"/>
            <a:ext cx="6299200" cy="738664"/>
          </a:xfrm>
          <a:prstGeom prst="rect">
            <a:avLst/>
          </a:prstGeom>
          <a:noFill/>
        </p:spPr>
        <p:txBody>
          <a:bodyPr wrap="square" rtlCol="0">
            <a:spAutoFit/>
          </a:bodyPr>
          <a:lstStyle/>
          <a:p>
            <a:pPr algn="just"/>
            <a:r>
              <a:rPr lang="en-US" sz="1400" dirty="0" smtClean="0">
                <a:latin typeface="Gadugi" panose="020B0502040204020203" pitchFamily="34" charset="0"/>
              </a:rPr>
              <a:t>A circulating </a:t>
            </a:r>
            <a:r>
              <a:rPr lang="en-US" sz="1400" dirty="0">
                <a:latin typeface="Gadugi" panose="020B0502040204020203" pitchFamily="34" charset="0"/>
              </a:rPr>
              <a:t>exhibition of </a:t>
            </a:r>
            <a:r>
              <a:rPr lang="en-US" sz="1400" b="1" dirty="0">
                <a:solidFill>
                  <a:srgbClr val="4CA9AE"/>
                </a:solidFill>
                <a:latin typeface="Gadugi" panose="020B0502040204020203" pitchFamily="34" charset="0"/>
              </a:rPr>
              <a:t>portraits of </a:t>
            </a:r>
            <a:r>
              <a:rPr lang="en-US" sz="1400" b="1" dirty="0" smtClean="0">
                <a:solidFill>
                  <a:srgbClr val="4CA9AE"/>
                </a:solidFill>
                <a:latin typeface="Gadugi" panose="020B0502040204020203" pitchFamily="34" charset="0"/>
              </a:rPr>
              <a:t>30 leading </a:t>
            </a:r>
            <a:r>
              <a:rPr lang="en-US" sz="1400" b="1" dirty="0">
                <a:solidFill>
                  <a:srgbClr val="4CA9AE"/>
                </a:solidFill>
                <a:latin typeface="Gadugi" panose="020B0502040204020203" pitchFamily="34" charset="0"/>
              </a:rPr>
              <a:t>women in the digital space </a:t>
            </a:r>
            <a:r>
              <a:rPr lang="en-US" sz="1400" dirty="0">
                <a:latin typeface="Gadugi" panose="020B0502040204020203" pitchFamily="34" charset="0"/>
              </a:rPr>
              <a:t>will be displayed </a:t>
            </a:r>
            <a:r>
              <a:rPr lang="en-US" sz="1400" dirty="0" smtClean="0">
                <a:latin typeface="Gadugi" panose="020B0502040204020203" pitchFamily="34" charset="0"/>
              </a:rPr>
              <a:t>on </a:t>
            </a:r>
            <a:r>
              <a:rPr lang="en-US" sz="1400" dirty="0">
                <a:latin typeface="Gadugi" panose="020B0502040204020203" pitchFamily="34" charset="0"/>
              </a:rPr>
              <a:t>the UNESCO fences, between 15 February and 31 March 2019</a:t>
            </a:r>
            <a:r>
              <a:rPr lang="en-US" sz="1400" dirty="0" smtClean="0">
                <a:latin typeface="Gadugi" panose="020B0502040204020203" pitchFamily="34" charset="0"/>
              </a:rPr>
              <a:t>.</a:t>
            </a:r>
            <a:endParaRPr lang="fr-FR" sz="1400" dirty="0">
              <a:latin typeface="Gadugi" panose="020B0502040204020203" pitchFamily="34" charset="0"/>
            </a:endParaRPr>
          </a:p>
        </p:txBody>
      </p:sp>
      <p:sp>
        <p:nvSpPr>
          <p:cNvPr id="10" name="TextBox 9"/>
          <p:cNvSpPr txBox="1"/>
          <p:nvPr/>
        </p:nvSpPr>
        <p:spPr>
          <a:xfrm>
            <a:off x="2724149" y="2886145"/>
            <a:ext cx="6213475" cy="369332"/>
          </a:xfrm>
          <a:prstGeom prst="rect">
            <a:avLst/>
          </a:prstGeom>
          <a:solidFill>
            <a:srgbClr val="4CA9AE"/>
          </a:solidFill>
        </p:spPr>
        <p:txBody>
          <a:bodyPr wrap="square" rtlCol="0">
            <a:spAutoFit/>
          </a:bodyPr>
          <a:lstStyle/>
          <a:p>
            <a:r>
              <a:rPr lang="en-US" b="1" dirty="0" smtClean="0">
                <a:solidFill>
                  <a:schemeClr val="bg1"/>
                </a:solidFill>
                <a:latin typeface="Gadugi" panose="020B0502040204020203" pitchFamily="34" charset="0"/>
              </a:rPr>
              <a:t>AN EXHIBITION ON WOMEN IN THE DIGITAL SPHERE</a:t>
            </a:r>
            <a:endParaRPr lang="fr-FR" dirty="0">
              <a:solidFill>
                <a:schemeClr val="bg1"/>
              </a:solidFill>
              <a:latin typeface="Gadugi" panose="020B0502040204020203" pitchFamily="34" charset="0"/>
            </a:endParaRPr>
          </a:p>
        </p:txBody>
      </p:sp>
      <p:sp>
        <p:nvSpPr>
          <p:cNvPr id="11" name="TextBox 10"/>
          <p:cNvSpPr txBox="1"/>
          <p:nvPr/>
        </p:nvSpPr>
        <p:spPr>
          <a:xfrm>
            <a:off x="-2" y="359836"/>
            <a:ext cx="2603501" cy="1154162"/>
          </a:xfrm>
          <a:prstGeom prst="rect">
            <a:avLst/>
          </a:prstGeom>
          <a:solidFill>
            <a:srgbClr val="4CA9AE"/>
          </a:solidFill>
        </p:spPr>
        <p:txBody>
          <a:bodyPr wrap="square" rtlCol="0">
            <a:spAutoFit/>
          </a:bodyPr>
          <a:lstStyle/>
          <a:p>
            <a:r>
              <a:rPr lang="fr-FR" sz="2300" b="1" dirty="0" smtClean="0">
                <a:solidFill>
                  <a:schemeClr val="bg1"/>
                </a:solidFill>
                <a:latin typeface="Gadugi" panose="020B0502040204020203" pitchFamily="34" charset="0"/>
              </a:rPr>
              <a:t>INTERNATIONAL WOMEN’S DAY 2019</a:t>
            </a:r>
            <a:endParaRPr lang="fr-FR" sz="2300" b="1" dirty="0">
              <a:solidFill>
                <a:schemeClr val="bg1"/>
              </a:solidFill>
              <a:latin typeface="Gadugi" panose="020B0502040204020203" pitchFamily="34" charset="0"/>
            </a:endParaRPr>
          </a:p>
        </p:txBody>
      </p:sp>
      <p:sp>
        <p:nvSpPr>
          <p:cNvPr id="12" name="TextBox 11"/>
          <p:cNvSpPr txBox="1"/>
          <p:nvPr/>
        </p:nvSpPr>
        <p:spPr>
          <a:xfrm>
            <a:off x="2724150" y="3989581"/>
            <a:ext cx="5619749" cy="369332"/>
          </a:xfrm>
          <a:prstGeom prst="rect">
            <a:avLst/>
          </a:prstGeom>
          <a:solidFill>
            <a:srgbClr val="4CA9AE"/>
          </a:solidFill>
        </p:spPr>
        <p:txBody>
          <a:bodyPr wrap="square" rtlCol="0">
            <a:spAutoFit/>
          </a:bodyPr>
          <a:lstStyle/>
          <a:p>
            <a:r>
              <a:rPr lang="en-US" b="1" dirty="0" smtClean="0">
                <a:solidFill>
                  <a:schemeClr val="bg1"/>
                </a:solidFill>
                <a:latin typeface="Gadugi" panose="020B0502040204020203" pitchFamily="34" charset="0"/>
              </a:rPr>
              <a:t>A YEAR LONG ANIMATED ONLINE COMMUNITY</a:t>
            </a:r>
            <a:endParaRPr lang="fr-FR" dirty="0">
              <a:solidFill>
                <a:schemeClr val="bg1"/>
              </a:solidFill>
              <a:latin typeface="Gadugi" panose="020B0502040204020203" pitchFamily="34" charset="0"/>
            </a:endParaRPr>
          </a:p>
        </p:txBody>
      </p:sp>
      <p:sp>
        <p:nvSpPr>
          <p:cNvPr id="13" name="TextBox 12"/>
          <p:cNvSpPr txBox="1"/>
          <p:nvPr/>
        </p:nvSpPr>
        <p:spPr>
          <a:xfrm>
            <a:off x="2724149" y="4352194"/>
            <a:ext cx="6299200" cy="2569934"/>
          </a:xfrm>
          <a:prstGeom prst="rect">
            <a:avLst/>
          </a:prstGeom>
          <a:noFill/>
        </p:spPr>
        <p:txBody>
          <a:bodyPr wrap="square" rtlCol="0">
            <a:spAutoFit/>
          </a:bodyPr>
          <a:lstStyle/>
          <a:p>
            <a:pPr algn="just"/>
            <a:r>
              <a:rPr lang="en-US" sz="1400" dirty="0" smtClean="0">
                <a:latin typeface="Gadugi" panose="020B0502040204020203" pitchFamily="34" charset="0"/>
              </a:rPr>
              <a:t>If </a:t>
            </a:r>
            <a:r>
              <a:rPr lang="en-US" sz="1400" dirty="0">
                <a:latin typeface="Gadugi" panose="020B0502040204020203" pitchFamily="34" charset="0"/>
              </a:rPr>
              <a:t>funds become available, UNESCO’s commitment to </a:t>
            </a:r>
            <a:r>
              <a:rPr lang="en-US" sz="1400" b="1" dirty="0">
                <a:solidFill>
                  <a:srgbClr val="4CA9AE"/>
                </a:solidFill>
                <a:latin typeface="Gadugi" panose="020B0502040204020203" pitchFamily="34" charset="0"/>
              </a:rPr>
              <a:t>#</a:t>
            </a:r>
            <a:r>
              <a:rPr lang="en-US" sz="1400" dirty="0">
                <a:solidFill>
                  <a:srgbClr val="4CA9AE"/>
                </a:solidFill>
                <a:latin typeface="Gadugi" panose="020B0502040204020203" pitchFamily="34" charset="0"/>
              </a:rPr>
              <a:t>WIKI</a:t>
            </a:r>
            <a:r>
              <a:rPr lang="en-US" sz="1400" b="1" dirty="0">
                <a:solidFill>
                  <a:srgbClr val="4CA9AE"/>
                </a:solidFill>
                <a:latin typeface="Gadugi" panose="020B0502040204020203" pitchFamily="34" charset="0"/>
              </a:rPr>
              <a:t>4WOMEN</a:t>
            </a:r>
            <a:r>
              <a:rPr lang="en-US" sz="1400" dirty="0">
                <a:solidFill>
                  <a:srgbClr val="4CA9AE"/>
                </a:solidFill>
                <a:latin typeface="Gadugi" panose="020B0502040204020203" pitchFamily="34" charset="0"/>
              </a:rPr>
              <a:t> </a:t>
            </a:r>
            <a:r>
              <a:rPr lang="en-US" sz="1400" dirty="0">
                <a:latin typeface="Gadugi" panose="020B0502040204020203" pitchFamily="34" charset="0"/>
              </a:rPr>
              <a:t>will be sustained throughout 2019. The global community would be invited to join and edit all year long on their own with the online skills developed, as well as during dedicated events organized with the Wikimedia Foundation constituencies worldwide. </a:t>
            </a:r>
            <a:endParaRPr lang="en-US" sz="1400" dirty="0" smtClean="0">
              <a:latin typeface="Gadugi" panose="020B0502040204020203" pitchFamily="34" charset="0"/>
            </a:endParaRPr>
          </a:p>
          <a:p>
            <a:pPr algn="just"/>
            <a:endParaRPr lang="fr-FR" sz="500" dirty="0">
              <a:latin typeface="Gadugi" panose="020B0502040204020203" pitchFamily="34" charset="0"/>
            </a:endParaRPr>
          </a:p>
          <a:p>
            <a:pPr algn="just"/>
            <a:r>
              <a:rPr lang="en-US" sz="1400" dirty="0">
                <a:latin typeface="Gadugi" panose="020B0502040204020203" pitchFamily="34" charset="0"/>
              </a:rPr>
              <a:t>In order to achieve this, UNESCO would </a:t>
            </a:r>
            <a:r>
              <a:rPr lang="en-US" sz="1400" b="1" dirty="0">
                <a:solidFill>
                  <a:srgbClr val="4CA9AE"/>
                </a:solidFill>
                <a:latin typeface="Gadugi" panose="020B0502040204020203" pitchFamily="34" charset="0"/>
              </a:rPr>
              <a:t>empower a community manager </a:t>
            </a:r>
            <a:r>
              <a:rPr lang="en-US" sz="1400" dirty="0">
                <a:latin typeface="Gadugi" panose="020B0502040204020203" pitchFamily="34" charset="0"/>
              </a:rPr>
              <a:t>(part-time) to activate, stimulate and expand the community throughout the year. The community manager would be based in one of UNESCO’s Field Offices (Arab States or Africa, to be defined) and be supervised by the UNESCO HQ Communications team. The Wikimedia Foundation would be closely involved in this endeavor.</a:t>
            </a:r>
            <a:endParaRPr lang="fr-FR" sz="1400" dirty="0">
              <a:latin typeface="Gadugi" panose="020B0502040204020203" pitchFamily="34" charset="0"/>
            </a:endParaRPr>
          </a:p>
        </p:txBody>
      </p:sp>
    </p:spTree>
    <p:extLst>
      <p:ext uri="{BB962C8B-B14F-4D97-AF65-F5344CB8AC3E}">
        <p14:creationId xmlns:p14="http://schemas.microsoft.com/office/powerpoint/2010/main" val="2914599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35476" t="19629" r="44934" b="2776"/>
          <a:stretch/>
        </p:blipFill>
        <p:spPr>
          <a:xfrm>
            <a:off x="-1" y="-1"/>
            <a:ext cx="2603501" cy="6858001"/>
          </a:xfrm>
          <a:prstGeom prst="rect">
            <a:avLst/>
          </a:prstGeom>
        </p:spPr>
      </p:pic>
      <p:sp>
        <p:nvSpPr>
          <p:cNvPr id="6" name="TextBox 5"/>
          <p:cNvSpPr txBox="1"/>
          <p:nvPr/>
        </p:nvSpPr>
        <p:spPr>
          <a:xfrm>
            <a:off x="2603498" y="621644"/>
            <a:ext cx="6540500" cy="461665"/>
          </a:xfrm>
          <a:prstGeom prst="rect">
            <a:avLst/>
          </a:prstGeom>
          <a:noFill/>
        </p:spPr>
        <p:txBody>
          <a:bodyPr wrap="square" rtlCol="0">
            <a:spAutoFit/>
          </a:bodyPr>
          <a:lstStyle/>
          <a:p>
            <a:pPr algn="ctr"/>
            <a:r>
              <a:rPr lang="en-US" sz="2400" b="1" dirty="0">
                <a:solidFill>
                  <a:srgbClr val="4CA9AE"/>
                </a:solidFill>
                <a:latin typeface="Gadugi" panose="020B0502040204020203" pitchFamily="34" charset="0"/>
              </a:rPr>
              <a:t>2019 </a:t>
            </a:r>
            <a:r>
              <a:rPr lang="en-US" sz="2400" b="1" dirty="0" smtClean="0">
                <a:solidFill>
                  <a:srgbClr val="4CA9AE"/>
                </a:solidFill>
                <a:latin typeface="Gadugi" panose="020B0502040204020203" pitchFamily="34" charset="0"/>
              </a:rPr>
              <a:t>PARTNERS</a:t>
            </a:r>
            <a:endParaRPr lang="fr-FR" sz="2400" dirty="0">
              <a:solidFill>
                <a:srgbClr val="4CA9AE"/>
              </a:solidFill>
              <a:latin typeface="Gadugi" panose="020B0502040204020203" pitchFamily="34" charset="0"/>
            </a:endParaRPr>
          </a:p>
        </p:txBody>
      </p:sp>
      <p:sp>
        <p:nvSpPr>
          <p:cNvPr id="9" name="TextBox 8"/>
          <p:cNvSpPr txBox="1"/>
          <p:nvPr/>
        </p:nvSpPr>
        <p:spPr>
          <a:xfrm>
            <a:off x="2724149" y="1513521"/>
            <a:ext cx="6299200" cy="2246769"/>
          </a:xfrm>
          <a:prstGeom prst="rect">
            <a:avLst/>
          </a:prstGeom>
          <a:noFill/>
        </p:spPr>
        <p:txBody>
          <a:bodyPr wrap="square" rtlCol="0">
            <a:spAutoFit/>
          </a:bodyPr>
          <a:lstStyle/>
          <a:p>
            <a:pPr algn="just"/>
            <a:r>
              <a:rPr lang="en-US" sz="1400" dirty="0">
                <a:latin typeface="Gadugi" panose="020B0502040204020203" pitchFamily="34" charset="0"/>
              </a:rPr>
              <a:t>2018 partners are invited to join in again and engage with UNESCO. Additional partners will be solicited in order to strengthen outreach for impact. </a:t>
            </a:r>
            <a:endParaRPr lang="en-US" sz="1400" dirty="0" smtClean="0">
              <a:latin typeface="Gadugi" panose="020B0502040204020203" pitchFamily="34" charset="0"/>
            </a:endParaRPr>
          </a:p>
          <a:p>
            <a:pPr algn="just"/>
            <a:endParaRPr lang="fr-FR" sz="1400" dirty="0">
              <a:latin typeface="Gadugi" panose="020B0502040204020203" pitchFamily="34" charset="0"/>
            </a:endParaRPr>
          </a:p>
          <a:p>
            <a:pPr algn="just"/>
            <a:r>
              <a:rPr lang="en-US" sz="1400" dirty="0">
                <a:latin typeface="Gadugi" panose="020B0502040204020203" pitchFamily="34" charset="0"/>
              </a:rPr>
              <a:t>The </a:t>
            </a:r>
            <a:r>
              <a:rPr lang="en-US" sz="1400" b="1" dirty="0">
                <a:solidFill>
                  <a:srgbClr val="4CA9AE"/>
                </a:solidFill>
                <a:latin typeface="Gadugi" panose="020B0502040204020203" pitchFamily="34" charset="0"/>
              </a:rPr>
              <a:t>entire UNESCO community</a:t>
            </a:r>
            <a:r>
              <a:rPr lang="en-US" sz="1400" dirty="0">
                <a:latin typeface="Gadugi" panose="020B0502040204020203" pitchFamily="34" charset="0"/>
              </a:rPr>
              <a:t> will be mobilized around International Women’s Day, including staff and former staff at Headquarters, </a:t>
            </a:r>
            <a:r>
              <a:rPr lang="en-US" sz="1400" dirty="0" smtClean="0">
                <a:latin typeface="Gadugi" panose="020B0502040204020203" pitchFamily="34" charset="0"/>
              </a:rPr>
              <a:t>our </a:t>
            </a:r>
            <a:r>
              <a:rPr lang="en-US" sz="1400" dirty="0">
                <a:latin typeface="Gadugi" panose="020B0502040204020203" pitchFamily="34" charset="0"/>
              </a:rPr>
              <a:t>field offices and Institutes; UNESCO delegations; UNESCO National Commissions; UNESCO Chairs; UNESCO Clubs; </a:t>
            </a:r>
            <a:r>
              <a:rPr lang="en-US" sz="1400" dirty="0" smtClean="0">
                <a:latin typeface="Gadugi" panose="020B0502040204020203" pitchFamily="34" charset="0"/>
              </a:rPr>
              <a:t>UNESCO associated schools, more than 370 NGOs we partner with, and </a:t>
            </a:r>
            <a:r>
              <a:rPr lang="en-US" sz="1400" dirty="0">
                <a:latin typeface="Gadugi" panose="020B0502040204020203" pitchFamily="34" charset="0"/>
              </a:rPr>
              <a:t>civil society organizations associated with UNESCO. </a:t>
            </a:r>
            <a:endParaRPr lang="fr-FR" sz="1400" dirty="0">
              <a:latin typeface="Gadugi" panose="020B0502040204020203" pitchFamily="34" charset="0"/>
            </a:endParaRPr>
          </a:p>
        </p:txBody>
      </p:sp>
      <p:sp>
        <p:nvSpPr>
          <p:cNvPr id="11" name="TextBox 10"/>
          <p:cNvSpPr txBox="1"/>
          <p:nvPr/>
        </p:nvSpPr>
        <p:spPr>
          <a:xfrm>
            <a:off x="-2" y="359836"/>
            <a:ext cx="2603501" cy="1154162"/>
          </a:xfrm>
          <a:prstGeom prst="rect">
            <a:avLst/>
          </a:prstGeom>
          <a:solidFill>
            <a:srgbClr val="4CA9AE"/>
          </a:solidFill>
        </p:spPr>
        <p:txBody>
          <a:bodyPr wrap="square" rtlCol="0">
            <a:spAutoFit/>
          </a:bodyPr>
          <a:lstStyle/>
          <a:p>
            <a:r>
              <a:rPr lang="fr-FR" sz="2300" b="1" dirty="0" smtClean="0">
                <a:solidFill>
                  <a:schemeClr val="bg1"/>
                </a:solidFill>
                <a:latin typeface="Gadugi" panose="020B0502040204020203" pitchFamily="34" charset="0"/>
              </a:rPr>
              <a:t>INTERNATIONAL WOMEN’S DAY 2019</a:t>
            </a:r>
            <a:endParaRPr lang="fr-FR" sz="2300" b="1" dirty="0">
              <a:solidFill>
                <a:schemeClr val="bg1"/>
              </a:solidFill>
              <a:latin typeface="Gadugi" panose="020B0502040204020203" pitchFamily="34" charset="0"/>
            </a:endParaRPr>
          </a:p>
        </p:txBody>
      </p:sp>
      <p:sp>
        <p:nvSpPr>
          <p:cNvPr id="3" name="Rectangle 2"/>
          <p:cNvSpPr/>
          <p:nvPr/>
        </p:nvSpPr>
        <p:spPr>
          <a:xfrm>
            <a:off x="2733673" y="4661693"/>
            <a:ext cx="6299201" cy="1868503"/>
          </a:xfrm>
          <a:prstGeom prst="rect">
            <a:avLst/>
          </a:prstGeom>
          <a:solidFill>
            <a:srgbClr val="4CA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2844797" y="4772641"/>
            <a:ext cx="6299201" cy="1646605"/>
          </a:xfrm>
          <a:prstGeom prst="rect">
            <a:avLst/>
          </a:prstGeom>
          <a:noFill/>
        </p:spPr>
        <p:txBody>
          <a:bodyPr wrap="square" rtlCol="0">
            <a:spAutoFit/>
          </a:bodyPr>
          <a:lstStyle/>
          <a:p>
            <a:r>
              <a:rPr lang="en-US" sz="1400" b="1" dirty="0" smtClean="0">
                <a:solidFill>
                  <a:schemeClr val="bg1"/>
                </a:solidFill>
                <a:latin typeface="Gadugi" panose="020B0502040204020203" pitchFamily="34" charset="0"/>
              </a:rPr>
              <a:t>Confirmed partners :</a:t>
            </a:r>
          </a:p>
          <a:p>
            <a:endParaRPr lang="en-US" sz="100" dirty="0" smtClean="0">
              <a:solidFill>
                <a:schemeClr val="bg1"/>
              </a:solidFill>
              <a:latin typeface="Gadugi" panose="020B0502040204020203" pitchFamily="34" charset="0"/>
            </a:endParaRPr>
          </a:p>
          <a:p>
            <a:pPr lvl="0"/>
            <a:r>
              <a:rPr lang="en-US" sz="1400" dirty="0" smtClean="0">
                <a:solidFill>
                  <a:schemeClr val="bg1"/>
                </a:solidFill>
                <a:latin typeface="Gadugi" panose="020B0502040204020203" pitchFamily="34" charset="0"/>
              </a:rPr>
              <a:t>Corporate </a:t>
            </a:r>
            <a:r>
              <a:rPr lang="en-US" sz="1400" dirty="0">
                <a:solidFill>
                  <a:schemeClr val="bg1"/>
                </a:solidFill>
                <a:latin typeface="Gadugi" panose="020B0502040204020203" pitchFamily="34" charset="0"/>
              </a:rPr>
              <a:t>Wikipedia Foundation, </a:t>
            </a:r>
            <a:r>
              <a:rPr lang="en-US" sz="1400" dirty="0" smtClean="0">
                <a:solidFill>
                  <a:schemeClr val="bg1"/>
                </a:solidFill>
                <a:latin typeface="Gadugi" panose="020B0502040204020203" pitchFamily="34" charset="0"/>
              </a:rPr>
              <a:t>national </a:t>
            </a:r>
            <a:r>
              <a:rPr lang="en-US" sz="1400" dirty="0">
                <a:solidFill>
                  <a:schemeClr val="bg1"/>
                </a:solidFill>
                <a:latin typeface="Gadugi" panose="020B0502040204020203" pitchFamily="34" charset="0"/>
              </a:rPr>
              <a:t>branches of </a:t>
            </a:r>
            <a:r>
              <a:rPr lang="en-US" sz="1400" b="1" dirty="0">
                <a:solidFill>
                  <a:schemeClr val="bg1"/>
                </a:solidFill>
                <a:latin typeface="Gadugi" panose="020B0502040204020203" pitchFamily="34" charset="0"/>
              </a:rPr>
              <a:t>the </a:t>
            </a:r>
            <a:r>
              <a:rPr lang="en-US" sz="1400" b="1" dirty="0" smtClean="0">
                <a:solidFill>
                  <a:schemeClr val="bg1"/>
                </a:solidFill>
                <a:latin typeface="Gadugi" panose="020B0502040204020203" pitchFamily="34" charset="0"/>
              </a:rPr>
              <a:t>Wikimedia Foundation</a:t>
            </a:r>
            <a:r>
              <a:rPr lang="en-US" sz="1400" b="1" dirty="0">
                <a:solidFill>
                  <a:schemeClr val="bg1"/>
                </a:solidFill>
                <a:latin typeface="Gadugi" panose="020B0502040204020203" pitchFamily="34" charset="0"/>
              </a:rPr>
              <a:t>, </a:t>
            </a:r>
            <a:r>
              <a:rPr lang="en-US" sz="1400" b="1" dirty="0" smtClean="0">
                <a:solidFill>
                  <a:schemeClr val="bg1"/>
                </a:solidFill>
                <a:latin typeface="Gadugi" panose="020B0502040204020203" pitchFamily="34" charset="0"/>
              </a:rPr>
              <a:t>and </a:t>
            </a:r>
            <a:r>
              <a:rPr lang="en-US" sz="1400" b="1" dirty="0">
                <a:solidFill>
                  <a:schemeClr val="bg1"/>
                </a:solidFill>
                <a:latin typeface="Gadugi" panose="020B0502040204020203" pitchFamily="34" charset="0"/>
              </a:rPr>
              <a:t>associations of Wikipedia </a:t>
            </a:r>
            <a:r>
              <a:rPr lang="en-US" sz="1400" b="1" dirty="0" smtClean="0">
                <a:solidFill>
                  <a:schemeClr val="bg1"/>
                </a:solidFill>
                <a:latin typeface="Gadugi" panose="020B0502040204020203" pitchFamily="34" charset="0"/>
              </a:rPr>
              <a:t>contributors</a:t>
            </a:r>
            <a:r>
              <a:rPr lang="fr-FR" sz="1400" b="1" dirty="0">
                <a:solidFill>
                  <a:schemeClr val="bg1"/>
                </a:solidFill>
                <a:latin typeface="Gadugi" panose="020B0502040204020203" pitchFamily="34" charset="0"/>
              </a:rPr>
              <a:t> </a:t>
            </a:r>
            <a:r>
              <a:rPr lang="fr-FR" sz="1400" b="1" dirty="0" err="1" smtClean="0">
                <a:solidFill>
                  <a:schemeClr val="bg1"/>
                </a:solidFill>
                <a:latin typeface="Gadugi" panose="020B0502040204020203" pitchFamily="34" charset="0"/>
              </a:rPr>
              <a:t>worldwide</a:t>
            </a:r>
            <a:r>
              <a:rPr lang="fr-FR" sz="1400" b="1" dirty="0" smtClean="0">
                <a:solidFill>
                  <a:schemeClr val="bg1"/>
                </a:solidFill>
                <a:latin typeface="Gadugi" panose="020B0502040204020203" pitchFamily="34" charset="0"/>
              </a:rPr>
              <a:t>; the </a:t>
            </a:r>
            <a:r>
              <a:rPr lang="en-US" sz="1400" b="1" dirty="0" smtClean="0">
                <a:solidFill>
                  <a:schemeClr val="bg1"/>
                </a:solidFill>
                <a:latin typeface="Gadugi" panose="020B0502040204020203" pitchFamily="34" charset="0"/>
              </a:rPr>
              <a:t>CHANEL Foundation ; International New York Time.</a:t>
            </a:r>
            <a:endParaRPr lang="en-US" sz="200" b="1" dirty="0" smtClean="0">
              <a:solidFill>
                <a:schemeClr val="bg1"/>
              </a:solidFill>
              <a:latin typeface="Gadugi" panose="020B0502040204020203" pitchFamily="34" charset="0"/>
            </a:endParaRPr>
          </a:p>
          <a:p>
            <a:pPr lvl="0"/>
            <a:endParaRPr lang="en-US" sz="200" dirty="0">
              <a:solidFill>
                <a:schemeClr val="bg1"/>
              </a:solidFill>
              <a:latin typeface="Gadugi" panose="020B0502040204020203" pitchFamily="34" charset="0"/>
            </a:endParaRPr>
          </a:p>
          <a:p>
            <a:endParaRPr lang="en-US" sz="1400" b="1" dirty="0" smtClean="0">
              <a:solidFill>
                <a:schemeClr val="bg1"/>
              </a:solidFill>
              <a:latin typeface="Gadugi" panose="020B0502040204020203" pitchFamily="34" charset="0"/>
            </a:endParaRPr>
          </a:p>
          <a:p>
            <a:r>
              <a:rPr lang="en-US" sz="1400" dirty="0" smtClean="0">
                <a:solidFill>
                  <a:schemeClr val="bg1"/>
                </a:solidFill>
                <a:latin typeface="Gadugi" panose="020B0502040204020203" pitchFamily="34" charset="0"/>
              </a:rPr>
              <a:t>We strongly count on our partners to relay and promote the event and mobilize around them.</a:t>
            </a:r>
            <a:endParaRPr lang="fr-FR" sz="1400" dirty="0">
              <a:solidFill>
                <a:schemeClr val="bg1"/>
              </a:solidFill>
            </a:endParaRPr>
          </a:p>
        </p:txBody>
      </p:sp>
    </p:spTree>
    <p:extLst>
      <p:ext uri="{BB962C8B-B14F-4D97-AF65-F5344CB8AC3E}">
        <p14:creationId xmlns:p14="http://schemas.microsoft.com/office/powerpoint/2010/main" val="2292439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r="11296" b="371"/>
          <a:stretch/>
        </p:blipFill>
        <p:spPr>
          <a:xfrm>
            <a:off x="0" y="0"/>
            <a:ext cx="9144000" cy="6858000"/>
          </a:xfrm>
          <a:prstGeom prst="rect">
            <a:avLst/>
          </a:prstGeom>
        </p:spPr>
      </p:pic>
      <p:sp>
        <p:nvSpPr>
          <p:cNvPr id="14" name="TextBox 13"/>
          <p:cNvSpPr txBox="1"/>
          <p:nvPr/>
        </p:nvSpPr>
        <p:spPr>
          <a:xfrm>
            <a:off x="0" y="775247"/>
            <a:ext cx="9153525" cy="646331"/>
          </a:xfrm>
          <a:prstGeom prst="rect">
            <a:avLst/>
          </a:prstGeom>
          <a:solidFill>
            <a:srgbClr val="4CA9AE"/>
          </a:solidFill>
        </p:spPr>
        <p:txBody>
          <a:bodyPr wrap="square" rtlCol="0">
            <a:spAutoFit/>
          </a:bodyPr>
          <a:lstStyle/>
          <a:p>
            <a:pPr algn="ctr"/>
            <a:r>
              <a:rPr lang="fr-FR" sz="3600" b="1" dirty="0" smtClean="0">
                <a:solidFill>
                  <a:schemeClr val="bg1"/>
                </a:solidFill>
                <a:latin typeface="Gadugi" panose="020B0502040204020203" pitchFamily="34" charset="0"/>
              </a:rPr>
              <a:t>INTERNATIONAL WOMEN’S DAY 2019</a:t>
            </a:r>
            <a:endParaRPr lang="fr-FR" sz="3600" b="1" dirty="0">
              <a:solidFill>
                <a:schemeClr val="bg1"/>
              </a:solidFill>
              <a:latin typeface="Gadugi" panose="020B0502040204020203" pitchFamily="34" charset="0"/>
            </a:endParaRPr>
          </a:p>
        </p:txBody>
      </p:sp>
      <p:sp>
        <p:nvSpPr>
          <p:cNvPr id="15" name="TextBox 14"/>
          <p:cNvSpPr txBox="1"/>
          <p:nvPr/>
        </p:nvSpPr>
        <p:spPr>
          <a:xfrm>
            <a:off x="1385887" y="1421578"/>
            <a:ext cx="6381750" cy="584775"/>
          </a:xfrm>
          <a:prstGeom prst="rect">
            <a:avLst/>
          </a:prstGeom>
          <a:solidFill>
            <a:schemeClr val="bg1"/>
          </a:solidFill>
        </p:spPr>
        <p:txBody>
          <a:bodyPr wrap="square" rtlCol="0">
            <a:spAutoFit/>
          </a:bodyPr>
          <a:lstStyle/>
          <a:p>
            <a:pPr algn="ctr"/>
            <a:r>
              <a:rPr lang="fr-FR" sz="3200" b="1" dirty="0" smtClean="0">
                <a:solidFill>
                  <a:srgbClr val="4CA9AE"/>
                </a:solidFill>
                <a:latin typeface="Gadugi" panose="020B0502040204020203" pitchFamily="34" charset="0"/>
              </a:rPr>
              <a:t>JOINS US</a:t>
            </a:r>
            <a:endParaRPr lang="fr-FR" sz="3200" b="1" dirty="0">
              <a:solidFill>
                <a:srgbClr val="4CA9AE"/>
              </a:solidFill>
              <a:latin typeface="Gadugi" panose="020B0502040204020203" pitchFamily="34" charset="0"/>
            </a:endParaRPr>
          </a:p>
        </p:txBody>
      </p:sp>
      <p:sp>
        <p:nvSpPr>
          <p:cNvPr id="21" name="Rectangle 20"/>
          <p:cNvSpPr/>
          <p:nvPr/>
        </p:nvSpPr>
        <p:spPr>
          <a:xfrm>
            <a:off x="2518099" y="2441802"/>
            <a:ext cx="3971926" cy="3105432"/>
          </a:xfrm>
          <a:prstGeom prst="rect">
            <a:avLst/>
          </a:prstGeom>
          <a:solidFill>
            <a:srgbClr val="4CA9AE">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extBox 21"/>
          <p:cNvSpPr txBox="1"/>
          <p:nvPr/>
        </p:nvSpPr>
        <p:spPr>
          <a:xfrm>
            <a:off x="2518099" y="2441801"/>
            <a:ext cx="1457326" cy="369332"/>
          </a:xfrm>
          <a:prstGeom prst="rect">
            <a:avLst/>
          </a:prstGeom>
          <a:solidFill>
            <a:schemeClr val="bg1"/>
          </a:solidFill>
        </p:spPr>
        <p:txBody>
          <a:bodyPr wrap="square" rtlCol="0">
            <a:spAutoFit/>
          </a:bodyPr>
          <a:lstStyle/>
          <a:p>
            <a:r>
              <a:rPr lang="en-US" b="1" dirty="0" smtClean="0">
                <a:solidFill>
                  <a:srgbClr val="4CA9AE"/>
                </a:solidFill>
                <a:latin typeface="Gadugi" panose="020B0502040204020203" pitchFamily="34" charset="0"/>
              </a:rPr>
              <a:t>CONTACTS</a:t>
            </a:r>
            <a:endParaRPr lang="en-US" b="1" dirty="0">
              <a:solidFill>
                <a:srgbClr val="4CA9AE"/>
              </a:solidFill>
              <a:latin typeface="Gadugi" panose="020B0502040204020203" pitchFamily="34" charset="0"/>
            </a:endParaRPr>
          </a:p>
        </p:txBody>
      </p:sp>
      <p:sp>
        <p:nvSpPr>
          <p:cNvPr id="23" name="TextBox 22"/>
          <p:cNvSpPr txBox="1"/>
          <p:nvPr/>
        </p:nvSpPr>
        <p:spPr>
          <a:xfrm>
            <a:off x="2518099" y="3114060"/>
            <a:ext cx="3971926" cy="2246769"/>
          </a:xfrm>
          <a:prstGeom prst="rect">
            <a:avLst/>
          </a:prstGeom>
          <a:noFill/>
        </p:spPr>
        <p:txBody>
          <a:bodyPr wrap="square" rtlCol="0">
            <a:spAutoFit/>
          </a:bodyPr>
          <a:lstStyle/>
          <a:p>
            <a:pPr algn="ctr"/>
            <a:r>
              <a:rPr lang="fr-FR" sz="1400" b="1" dirty="0" smtClean="0">
                <a:solidFill>
                  <a:schemeClr val="bg1"/>
                </a:solidFill>
                <a:latin typeface="Gadugi" panose="020B0502040204020203" pitchFamily="34" charset="0"/>
              </a:rPr>
              <a:t>Ms </a:t>
            </a:r>
            <a:r>
              <a:rPr lang="en-US" sz="1400" b="1" dirty="0">
                <a:solidFill>
                  <a:schemeClr val="bg1"/>
                </a:solidFill>
                <a:latin typeface="Gadugi" panose="020B0502040204020203" pitchFamily="34" charset="0"/>
              </a:rPr>
              <a:t>S. Gülser </a:t>
            </a:r>
            <a:r>
              <a:rPr lang="en-US" sz="1400" b="1" dirty="0" smtClean="0">
                <a:solidFill>
                  <a:schemeClr val="bg1"/>
                </a:solidFill>
                <a:latin typeface="Gadugi" panose="020B0502040204020203" pitchFamily="34" charset="0"/>
              </a:rPr>
              <a:t>Corat</a:t>
            </a:r>
          </a:p>
          <a:p>
            <a:pPr algn="ctr"/>
            <a:r>
              <a:rPr lang="en-US" sz="1400" dirty="0" smtClean="0">
                <a:solidFill>
                  <a:schemeClr val="bg1"/>
                </a:solidFill>
                <a:latin typeface="Gadugi" panose="020B0502040204020203" pitchFamily="34" charset="0"/>
              </a:rPr>
              <a:t>Director</a:t>
            </a:r>
          </a:p>
          <a:p>
            <a:pPr algn="ctr"/>
            <a:r>
              <a:rPr lang="en-US" sz="1400" dirty="0" smtClean="0">
                <a:solidFill>
                  <a:schemeClr val="bg1"/>
                </a:solidFill>
                <a:latin typeface="Gadugi" panose="020B0502040204020203" pitchFamily="34" charset="0"/>
              </a:rPr>
              <a:t>Gender </a:t>
            </a:r>
            <a:r>
              <a:rPr lang="en-US" sz="1400" dirty="0">
                <a:solidFill>
                  <a:schemeClr val="bg1"/>
                </a:solidFill>
                <a:latin typeface="Gadugi" panose="020B0502040204020203" pitchFamily="34" charset="0"/>
              </a:rPr>
              <a:t>Equality Division </a:t>
            </a:r>
            <a:endParaRPr lang="en-US" sz="1400" dirty="0" smtClean="0">
              <a:solidFill>
                <a:schemeClr val="bg1"/>
              </a:solidFill>
              <a:latin typeface="Gadugi" panose="020B0502040204020203" pitchFamily="34" charset="0"/>
            </a:endParaRPr>
          </a:p>
          <a:p>
            <a:pPr algn="ctr"/>
            <a:r>
              <a:rPr lang="en-US" sz="1400" dirty="0" smtClean="0">
                <a:solidFill>
                  <a:schemeClr val="bg1"/>
                </a:solidFill>
                <a:latin typeface="Gadugi" panose="020B0502040204020203" pitchFamily="34" charset="0"/>
              </a:rPr>
              <a:t>sg.corat@unesco.org</a:t>
            </a:r>
            <a:endParaRPr lang="en-US" sz="1400" dirty="0">
              <a:solidFill>
                <a:schemeClr val="bg1"/>
              </a:solidFill>
              <a:latin typeface="Gadugi" panose="020B0502040204020203" pitchFamily="34" charset="0"/>
            </a:endParaRPr>
          </a:p>
          <a:p>
            <a:pPr algn="ctr"/>
            <a:endParaRPr lang="en-US" sz="1400" dirty="0">
              <a:solidFill>
                <a:schemeClr val="bg1"/>
              </a:solidFill>
              <a:latin typeface="Gadugi" panose="020B0502040204020203" pitchFamily="34" charset="0"/>
            </a:endParaRPr>
          </a:p>
          <a:p>
            <a:pPr algn="ctr"/>
            <a:r>
              <a:rPr lang="en-US" sz="1400" b="1" dirty="0" err="1" smtClean="0">
                <a:solidFill>
                  <a:schemeClr val="bg1"/>
                </a:solidFill>
                <a:latin typeface="Gadugi" panose="020B0502040204020203" pitchFamily="34" charset="0"/>
              </a:rPr>
              <a:t>Ms</a:t>
            </a:r>
            <a:r>
              <a:rPr lang="en-US" sz="1400" b="1" dirty="0" smtClean="0">
                <a:solidFill>
                  <a:schemeClr val="bg1"/>
                </a:solidFill>
                <a:latin typeface="Gadugi" panose="020B0502040204020203" pitchFamily="34" charset="0"/>
              </a:rPr>
              <a:t> Armelle Arrou</a:t>
            </a:r>
          </a:p>
          <a:p>
            <a:pPr algn="ctr"/>
            <a:r>
              <a:rPr lang="en-US" sz="1400" dirty="0" smtClean="0">
                <a:solidFill>
                  <a:schemeClr val="bg1"/>
                </a:solidFill>
                <a:latin typeface="Gadugi" panose="020B0502040204020203" pitchFamily="34" charset="0"/>
              </a:rPr>
              <a:t>Head</a:t>
            </a:r>
          </a:p>
          <a:p>
            <a:pPr algn="ctr"/>
            <a:r>
              <a:rPr lang="en-US" sz="1400" dirty="0" smtClean="0">
                <a:solidFill>
                  <a:schemeClr val="bg1"/>
                </a:solidFill>
                <a:latin typeface="Gadugi" panose="020B0502040204020203" pitchFamily="34" charset="0"/>
              </a:rPr>
              <a:t>Public Relations and Partnerships</a:t>
            </a:r>
          </a:p>
          <a:p>
            <a:pPr algn="ctr"/>
            <a:r>
              <a:rPr lang="en-US" sz="1400" dirty="0" smtClean="0">
                <a:solidFill>
                  <a:schemeClr val="bg1"/>
                </a:solidFill>
                <a:latin typeface="Gadugi" panose="020B0502040204020203" pitchFamily="34" charset="0"/>
              </a:rPr>
              <a:t>a.arrou@unesco.org  </a:t>
            </a:r>
            <a:endParaRPr lang="fr-FR" sz="1400" dirty="0">
              <a:solidFill>
                <a:schemeClr val="bg1"/>
              </a:solidFill>
              <a:latin typeface="Gadugi" panose="020B0502040204020203" pitchFamily="34" charset="0"/>
            </a:endParaRPr>
          </a:p>
          <a:p>
            <a:pPr algn="just"/>
            <a:endParaRPr lang="fr-FR" sz="1400" dirty="0" smtClean="0">
              <a:latin typeface="Gadugi" panose="020B0502040204020203" pitchFamily="34" charset="0"/>
            </a:endParaRPr>
          </a:p>
        </p:txBody>
      </p:sp>
      <p:grpSp>
        <p:nvGrpSpPr>
          <p:cNvPr id="24" name="Group 23"/>
          <p:cNvGrpSpPr/>
          <p:nvPr/>
        </p:nvGrpSpPr>
        <p:grpSpPr>
          <a:xfrm>
            <a:off x="4226718" y="5982684"/>
            <a:ext cx="690564" cy="676274"/>
            <a:chOff x="4262436" y="5695951"/>
            <a:chExt cx="933451" cy="933449"/>
          </a:xfrm>
        </p:grpSpPr>
        <p:sp>
          <p:nvSpPr>
            <p:cNvPr id="25" name="Oval 24"/>
            <p:cNvSpPr/>
            <p:nvPr/>
          </p:nvSpPr>
          <p:spPr>
            <a:xfrm>
              <a:off x="4262436" y="5695951"/>
              <a:ext cx="933451" cy="933449"/>
            </a:xfrm>
            <a:prstGeom prst="ellipse">
              <a:avLst/>
            </a:prstGeom>
            <a:solidFill>
              <a:srgbClr val="4CA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13304" t="3817" r="4469" b="43059"/>
            <a:stretch/>
          </p:blipFill>
          <p:spPr>
            <a:xfrm>
              <a:off x="4320775" y="5787213"/>
              <a:ext cx="816771" cy="674724"/>
            </a:xfrm>
            <a:prstGeom prst="rect">
              <a:avLst/>
            </a:prstGeom>
          </p:spPr>
        </p:pic>
      </p:grpSp>
    </p:spTree>
    <p:extLst>
      <p:ext uri="{BB962C8B-B14F-4D97-AF65-F5344CB8AC3E}">
        <p14:creationId xmlns:p14="http://schemas.microsoft.com/office/powerpoint/2010/main" val="6807881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2948</TotalTime>
  <Words>780</Words>
  <Application>Microsoft Office PowerPoint</Application>
  <PresentationFormat>On-screen Show (4:3)</PresentationFormat>
  <Paragraphs>53</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Gadugi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UNESCO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Vallette, Pauline</dc:creator>
  <cp:lastModifiedBy>Vaz, Maria</cp:lastModifiedBy>
  <cp:revision>70</cp:revision>
  <dcterms:created xsi:type="dcterms:W3CDTF">2018-10-29T11:11:51Z</dcterms:created>
  <dcterms:modified xsi:type="dcterms:W3CDTF">2019-01-21T06:21:00Z</dcterms:modified>
</cp:coreProperties>
</file>