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60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3B94F-48F0-4C65-9922-6698BD395121}" type="datetimeFigureOut">
              <a:rPr lang="de-DE" smtClean="0"/>
              <a:t>25.03.2011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0231-0475-4EA5-88E7-9B1EAA405AF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C2B698-9D5C-4A3D-8801-ACC5C5352597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1FFF26-60BE-4C1F-A0AB-EE4162E77509}" type="slidenum">
              <a:rPr lang="en-US"/>
              <a:pPr/>
              <a:t>6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82C388-015F-498F-BB70-D1091FAC7023}" type="slidenum">
              <a:rPr lang="en-US"/>
              <a:pPr/>
              <a:t>7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85A6A0-1DE7-4F7B-AC37-EB27C748CDE3}" type="slidenum">
              <a:rPr lang="en-US"/>
              <a:pPr/>
              <a:t>8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BC2CC1-AA73-44FD-AB98-949DCBB7E554}" type="slidenum">
              <a:rPr lang="en-US"/>
              <a:pPr/>
              <a:t>9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DE1556-978A-4606-BFD7-2075B4407967}" type="slidenum">
              <a:rPr lang="en-US"/>
              <a:pPr/>
              <a:t>10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BC9CC3-1B9C-4A04-8562-C08184B5D3E5}" type="slidenum">
              <a:rPr lang="en-US"/>
              <a:pPr/>
              <a:t>11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ABC7-A824-DC4B-A297-22E04CACA353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F95E-1724-0B46-9FD1-1559FA47E94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eta.wikimedia.org/wiki/Movement_roles_projec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ta.wikimedia.org/wiki/Movement_roles_proje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/>
              <a:t>purpose of the movement roles project is to </a:t>
            </a:r>
            <a:r>
              <a:rPr lang="en-US" sz="3200" b="1" dirty="0" smtClean="0"/>
              <a:t>clarify the roles and responsibilities </a:t>
            </a:r>
            <a:r>
              <a:rPr lang="en-US" sz="3200" dirty="0" smtClean="0"/>
              <a:t>of different entities, groups and people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working </a:t>
            </a:r>
            <a:r>
              <a:rPr lang="en-US" sz="3200" b="1" dirty="0" smtClean="0"/>
              <a:t>to support the international Wikimedia </a:t>
            </a:r>
            <a:r>
              <a:rPr lang="en-US" sz="3200" b="1" dirty="0" smtClean="0"/>
              <a:t>movement</a:t>
            </a:r>
            <a:endParaRPr lang="en-US" sz="3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Unclear roles has been an ongoing topic in the movement</a:t>
            </a:r>
            <a:endParaRPr lang="en-US" sz="22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Board </a:t>
            </a:r>
            <a:r>
              <a:rPr lang="en-US" sz="2200" dirty="0" smtClean="0"/>
              <a:t>decision </a:t>
            </a:r>
            <a:r>
              <a:rPr lang="en-US" sz="2200" dirty="0" smtClean="0"/>
              <a:t>following up </a:t>
            </a:r>
            <a:r>
              <a:rPr lang="en-US" sz="2200" dirty="0" smtClean="0"/>
              <a:t>on strategy process </a:t>
            </a:r>
            <a:r>
              <a:rPr lang="en-US" sz="2200" dirty="0" smtClean="0"/>
              <a:t>February 2010</a:t>
            </a:r>
            <a:endParaRPr lang="en-US" sz="2200" dirty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Kickoff at </a:t>
            </a:r>
            <a:r>
              <a:rPr lang="en-US" sz="2200" dirty="0" err="1" smtClean="0"/>
              <a:t>Wikimania</a:t>
            </a:r>
            <a:r>
              <a:rPr lang="en-US" sz="2200" dirty="0" smtClean="0"/>
              <a:t> in </a:t>
            </a:r>
            <a:r>
              <a:rPr lang="en-US" sz="2200" dirty="0" smtClean="0"/>
              <a:t>July 2010</a:t>
            </a:r>
            <a:endParaRPr lang="en-US" sz="22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Board </a:t>
            </a:r>
            <a:r>
              <a:rPr lang="en-US" sz="2200" dirty="0" smtClean="0"/>
              <a:t>proposal/</a:t>
            </a:r>
            <a:r>
              <a:rPr lang="en-US" sz="2200" dirty="0" smtClean="0"/>
              <a:t>formation </a:t>
            </a:r>
            <a:r>
              <a:rPr lang="en-US" sz="2200" dirty="0" smtClean="0"/>
              <a:t>of </a:t>
            </a:r>
            <a:r>
              <a:rPr lang="en-US" sz="2200" dirty="0" smtClean="0"/>
              <a:t>working group in </a:t>
            </a:r>
            <a:r>
              <a:rPr lang="en-US" sz="2200" dirty="0" smtClean="0"/>
              <a:t>October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>
                <a:solidFill>
                  <a:srgbClr val="000000"/>
                </a:solidFill>
              </a:rPr>
              <a:t>Accountability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244600"/>
            <a:ext cx="8229600" cy="4525963"/>
          </a:xfrm>
          <a:ln/>
        </p:spPr>
        <p:txBody>
          <a:bodyPr lIns="0" tIns="22932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Why is accountability important?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What are Wikimedia groups and entities accountable for?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Whom are they accountable to?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What are principles to enable accountability?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2461" y="900545"/>
            <a:ext cx="77662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Thank you!</a:t>
            </a:r>
            <a:endParaRPr lang="en-US" sz="3200" b="1" dirty="0" smtClean="0"/>
          </a:p>
          <a:p>
            <a:endParaRPr lang="en-US" sz="3200" dirty="0" smtClean="0"/>
          </a:p>
          <a:p>
            <a:r>
              <a:rPr lang="en-US" sz="3200" dirty="0" smtClean="0"/>
              <a:t>for participating online:</a:t>
            </a:r>
            <a:endParaRPr lang="en-US" sz="3200" dirty="0" smtClean="0"/>
          </a:p>
          <a:p>
            <a:r>
              <a:rPr lang="en-US" sz="3200" dirty="0" smtClean="0">
                <a:hlinkClick r:id="rId2"/>
              </a:rPr>
              <a:t>[[</a:t>
            </a:r>
            <a:r>
              <a:rPr lang="en-US" sz="3200" dirty="0" err="1" smtClean="0">
                <a:hlinkClick r:id="rId2"/>
              </a:rPr>
              <a:t>meta:Movement_roles_project</a:t>
            </a:r>
            <a:r>
              <a:rPr lang="en-US" sz="3200" dirty="0" smtClean="0">
                <a:hlinkClick r:id="rId2"/>
              </a:rPr>
              <a:t>]]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for participating here in Berlin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Stronger relationship </a:t>
            </a:r>
            <a:r>
              <a:rPr lang="en-US" sz="2400" dirty="0" smtClean="0"/>
              <a:t>Friday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 smtClean="0"/>
              <a:t>Accountability </a:t>
            </a:r>
            <a:r>
              <a:rPr lang="en-US" sz="2400" dirty="0" smtClean="0"/>
              <a:t>(Saturday)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International Communications (Sunday)</a:t>
            </a:r>
          </a:p>
          <a:p>
            <a:endParaRPr lang="en-US" sz="3200" dirty="0" smtClean="0"/>
          </a:p>
          <a:p>
            <a:r>
              <a:rPr lang="en-US" sz="3200" dirty="0" smtClean="0"/>
              <a:t>for talking to us.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role of the group is to </a:t>
            </a:r>
            <a:r>
              <a:rPr lang="en-US" sz="3200" b="1" dirty="0" smtClean="0"/>
              <a:t>facilitate a public discussion </a:t>
            </a:r>
            <a:r>
              <a:rPr lang="en-US" sz="3200" dirty="0" smtClean="0"/>
              <a:t>to hear all relevant views, draw conclusions and </a:t>
            </a:r>
            <a:r>
              <a:rPr lang="en-US" sz="3200" dirty="0" smtClean="0"/>
              <a:t>develop recommendations.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2400" dirty="0" smtClean="0"/>
          </a:p>
          <a:p>
            <a:r>
              <a:rPr lang="en-US" sz="2400" dirty="0" smtClean="0"/>
              <a:t>Since October the work </a:t>
            </a:r>
            <a:r>
              <a:rPr lang="en-US" sz="2400" dirty="0" smtClean="0"/>
              <a:t>group has grown from 10 to </a:t>
            </a:r>
            <a:r>
              <a:rPr lang="en-US" sz="2400" dirty="0" smtClean="0"/>
              <a:t>17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54063" y="3643723"/>
            <a:ext cx="2286000" cy="2411142"/>
          </a:xfrm>
          <a:prstGeom prst="rect">
            <a:avLst/>
          </a:prstGeom>
          <a:ln/>
        </p:spPr>
        <p:txBody>
          <a:bodyPr vert="horz" lIns="0" tIns="12347" rIns="0" bIns="0" rtlCol="0" anchor="ctr">
            <a:noAutofit/>
          </a:bodyPr>
          <a:lstStyle/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Abbas</a:t>
            </a:r>
            <a:r>
              <a:rPr lang="en-US" dirty="0" smtClean="0"/>
              <a:t> </a:t>
            </a:r>
            <a:r>
              <a:rPr lang="en-US" dirty="0" err="1" smtClean="0"/>
              <a:t>Mahmoud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Alice </a:t>
            </a:r>
            <a:r>
              <a:rPr lang="en-US" dirty="0" err="1" smtClean="0"/>
              <a:t>Wiegand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Anirudh</a:t>
            </a:r>
            <a:r>
              <a:rPr lang="en-US" dirty="0" smtClean="0"/>
              <a:t> Singh </a:t>
            </a:r>
            <a:r>
              <a:rPr lang="en-US" dirty="0" err="1" smtClean="0"/>
              <a:t>Bhati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Arne Klempert</a:t>
            </a:r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Asaf</a:t>
            </a:r>
            <a:r>
              <a:rPr lang="en-US" dirty="0" smtClean="0"/>
              <a:t> </a:t>
            </a:r>
            <a:r>
              <a:rPr lang="en-US" dirty="0" err="1" smtClean="0"/>
              <a:t>Bartov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Austin Hair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11277" y="3837709"/>
            <a:ext cx="2184400" cy="2355706"/>
          </a:xfrm>
          <a:prstGeom prst="rect">
            <a:avLst/>
          </a:prstGeom>
          <a:ln/>
        </p:spPr>
        <p:txBody>
          <a:bodyPr vert="horz" lIns="91440" tIns="12347" rIns="91440" bIns="45720" rtlCol="0">
            <a:normAutofit/>
          </a:bodyPr>
          <a:lstStyle/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Katie Filbert</a:t>
            </a: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Lodewijk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Gelauff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Morgan Chan</a:t>
            </a: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Samuel Klein</a:t>
            </a: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Theo10011</a:t>
            </a: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Vladimir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Medeyko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11227" y="3869309"/>
            <a:ext cx="2184400" cy="2355706"/>
          </a:xfrm>
          <a:prstGeom prst="rect">
            <a:avLst/>
          </a:prstGeom>
          <a:ln/>
        </p:spPr>
        <p:txBody>
          <a:bodyPr vert="horz" lIns="91440" tIns="12347" rIns="91440" bIns="45720" rtlCol="0">
            <a:normAutofit/>
          </a:bodyPr>
          <a:lstStyle/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Barry </a:t>
            </a:r>
            <a:r>
              <a:rPr lang="en-US" dirty="0" err="1" smtClean="0"/>
              <a:t>Newstead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Bence</a:t>
            </a:r>
            <a:r>
              <a:rPr lang="en-US" dirty="0" smtClean="0"/>
              <a:t> </a:t>
            </a:r>
            <a:r>
              <a:rPr lang="en-US" dirty="0" err="1" smtClean="0"/>
              <a:t>Damokos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Bishakha</a:t>
            </a:r>
            <a:r>
              <a:rPr lang="en-US" dirty="0" smtClean="0"/>
              <a:t> </a:t>
            </a:r>
            <a:r>
              <a:rPr lang="en-US" dirty="0" err="1" smtClean="0"/>
              <a:t>Datta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err="1" smtClean="0"/>
              <a:t>Delphine</a:t>
            </a:r>
            <a:r>
              <a:rPr lang="en-US" dirty="0" smtClean="0"/>
              <a:t> </a:t>
            </a:r>
            <a:r>
              <a:rPr lang="en-US" dirty="0" err="1" smtClean="0"/>
              <a:t>Ménard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smtClean="0"/>
              <a:t>Galileo </a:t>
            </a:r>
            <a:r>
              <a:rPr lang="en-US" dirty="0" err="1" smtClean="0"/>
              <a:t>Vidoni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smtClean="0"/>
              <a:t>Jon </a:t>
            </a:r>
            <a:r>
              <a:rPr lang="en-US" dirty="0" err="1" smtClean="0"/>
              <a:t>Huggett</a:t>
            </a:r>
            <a:r>
              <a:rPr lang="en-US" dirty="0" smtClean="0"/>
              <a:t>*</a:t>
            </a:r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581892"/>
            <a:ext cx="8229600" cy="55442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Work group had open IRC meetings (</a:t>
            </a:r>
            <a:r>
              <a:rPr lang="en-US" dirty="0" smtClean="0"/>
              <a:t>weekly </a:t>
            </a:r>
            <a:r>
              <a:rPr lang="en-US" dirty="0" smtClean="0"/>
              <a:t>since January) and met in person twice, in </a:t>
            </a:r>
            <a:r>
              <a:rPr lang="en-US" dirty="0" smtClean="0"/>
              <a:t>Frankfurt in </a:t>
            </a:r>
            <a:r>
              <a:rPr lang="en-US" dirty="0" smtClean="0"/>
              <a:t>January and yesterday here in Berlin.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Reached </a:t>
            </a:r>
            <a:r>
              <a:rPr lang="en-US" dirty="0" smtClean="0"/>
              <a:t>out to </a:t>
            </a:r>
            <a:r>
              <a:rPr lang="en-US" dirty="0" err="1" smtClean="0"/>
              <a:t>Wikimedians</a:t>
            </a:r>
            <a:r>
              <a:rPr lang="en-US" dirty="0" smtClean="0"/>
              <a:t> on wiki,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smtClean="0"/>
              <a:t>mailing </a:t>
            </a:r>
            <a:r>
              <a:rPr lang="en-US" dirty="0" smtClean="0"/>
              <a:t>lists, </a:t>
            </a:r>
            <a:r>
              <a:rPr lang="en-US" dirty="0" smtClean="0"/>
              <a:t>and through one-on-one interviews</a:t>
            </a:r>
            <a:r>
              <a:rPr lang="en-US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Surveyed “peer” global NGO movements</a:t>
            </a:r>
            <a:r>
              <a:rPr lang="en-US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hlinkClick r:id="rId2"/>
              </a:rPr>
              <a:t>[[</a:t>
            </a:r>
            <a:r>
              <a:rPr lang="en-US" dirty="0" err="1" smtClean="0">
                <a:hlinkClick r:id="rId2"/>
              </a:rPr>
              <a:t>meta:Movement_roles_project</a:t>
            </a:r>
            <a:r>
              <a:rPr lang="en-US" dirty="0" smtClean="0">
                <a:hlinkClick r:id="rId2"/>
              </a:rPr>
              <a:t>]]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7042" y="831273"/>
            <a:ext cx="77662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Three </a:t>
            </a:r>
            <a:r>
              <a:rPr lang="en-US" sz="3200" dirty="0" smtClean="0"/>
              <a:t>key topics we seek your thoughts on:</a:t>
            </a:r>
          </a:p>
          <a:p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 Roles matrix</a:t>
            </a:r>
          </a:p>
          <a:p>
            <a:pPr>
              <a:buFontTx/>
              <a:buChar char="-"/>
            </a:pPr>
            <a:r>
              <a:rPr lang="en-US" sz="3200" dirty="0" smtClean="0"/>
              <a:t> New </a:t>
            </a:r>
            <a:r>
              <a:rPr lang="en-US" sz="3200" dirty="0" smtClean="0"/>
              <a:t>models</a:t>
            </a:r>
          </a:p>
          <a:p>
            <a:pPr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dirty="0" smtClean="0"/>
              <a:t>Accountability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>
                <a:solidFill>
                  <a:srgbClr val="000000"/>
                </a:solidFill>
              </a:rPr>
              <a:t>Roles Matrix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48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http://meta.wikimedia.org/wiki/Movement_roles_project/Roles_Matrix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884238"/>
            <a:ext cx="8229600" cy="4525962"/>
          </a:xfrm>
          <a:ln/>
        </p:spPr>
        <p:txBody>
          <a:bodyPr lIns="0" tIns="3528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/>
              <a:t>Rationale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If we are going to talk about movement roles, then we need to know what roles exist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If we are going to assign roles to entities, then we need to think about which entities exist (or could exist)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The process only looked at organizational roles, not projects or editors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884238"/>
            <a:ext cx="8229600" cy="4525962"/>
          </a:xfrm>
          <a:ln/>
        </p:spPr>
        <p:txBody>
          <a:bodyPr lIns="0" tIns="3528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/>
              <a:t>Result: a nice and complex matrix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The process was thorough, and produced a fairly comprehensive set of roles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It started a good reflection on what the organizational building blocks might be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Complexity is difficult to render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884238"/>
            <a:ext cx="8229600" cy="4525962"/>
          </a:xfrm>
          <a:ln/>
        </p:spPr>
        <p:txBody>
          <a:bodyPr lIns="0" tIns="3528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/>
              <a:t>Where we need help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Creating a much more detailed list of "who" (building blocks)?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Responsibility table: Who is ultimately responsible?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/>
              <a:t>Working group session?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>
                <a:solidFill>
                  <a:srgbClr val="000000"/>
                </a:solidFill>
              </a:rPr>
              <a:t>New Models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48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>
                <a:solidFill>
                  <a:srgbClr val="000000"/>
                </a:solidFill>
              </a:rPr>
              <a:t>http://meta.wikimedia.org/wiki/Movement_roles_project/New_group_models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Bildschirmpräsentation (4:3)</PresentationFormat>
  <Paragraphs>79</Paragraphs>
  <Slides>12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Huggett</dc:creator>
  <cp:lastModifiedBy>Arne Klempert</cp:lastModifiedBy>
  <cp:revision>8</cp:revision>
  <dcterms:created xsi:type="dcterms:W3CDTF">2011-03-24T10:57:29Z</dcterms:created>
  <dcterms:modified xsi:type="dcterms:W3CDTF">2011-03-25T09:04:29Z</dcterms:modified>
</cp:coreProperties>
</file>