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60" r:id="rId4"/>
    <p:sldId id="259" r:id="rId5"/>
    <p:sldId id="263" r:id="rId6"/>
    <p:sldId id="264" r:id="rId7"/>
    <p:sldId id="265" r:id="rId8"/>
    <p:sldId id="266" r:id="rId9"/>
    <p:sldId id="268" r:id="rId10"/>
    <p:sldId id="269" r:id="rId11"/>
    <p:sldId id="267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B94F-48F0-4C65-9922-6698BD395121}" type="datetimeFigureOut">
              <a:rPr lang="de-DE" smtClean="0"/>
              <a:pPr/>
              <a:t>3/25/11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0231-0475-4EA5-88E7-9B1EAA405AF4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C2B698-9D5C-4A3D-8801-ACC5C5352597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1FFF26-60BE-4C1F-A0AB-EE4162E77509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82C388-015F-498F-BB70-D1091FAC7023}" type="slidenum">
              <a:rPr lang="en-US"/>
              <a:pPr/>
              <a:t>7</a:t>
            </a:fld>
            <a:endParaRPr 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85A6A0-1DE7-4F7B-AC37-EB27C748CDE3}" type="slidenum">
              <a:rPr lang="en-US"/>
              <a:pPr/>
              <a:t>8</a:t>
            </a:fld>
            <a:endParaRPr lang="en-U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DE1556-978A-4606-BFD7-2075B4407967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BC9CC3-1B9C-4A04-8562-C08184B5D3E5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BC2CC1-AA73-44FD-AB98-949DCBB7E554}" type="slidenum">
              <a:rPr lang="en-US"/>
              <a:pPr/>
              <a:t>11</a:t>
            </a:fld>
            <a:endParaRPr lang="en-U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68D62-DD4F-5140-AE27-75C6E92F185B}" type="slidenum">
              <a:rPr lang="es-AR"/>
              <a:pPr/>
              <a:t>12</a:t>
            </a:fld>
            <a:endParaRPr lang="es-AR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ABC7-A824-DC4B-A297-22E04CACA353}" type="datetimeFigureOut">
              <a:rPr lang="en-US" smtClean="0"/>
              <a:pPr/>
              <a:t>3/25/11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F95E-1724-0B46-9FD1-1559FA47E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eta.wikimedia.org/wiki/Movement_roles_projec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ta.wikimedia.org/wiki/Movement_roles_proje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purpose of the movement roles project is to </a:t>
            </a:r>
            <a:r>
              <a:rPr lang="en-US" sz="3200" b="1" dirty="0" smtClean="0"/>
              <a:t>clarify the roles and responsibilities </a:t>
            </a:r>
            <a:r>
              <a:rPr lang="en-US" sz="3200" dirty="0" smtClean="0"/>
              <a:t>of different entities, groups and people </a:t>
            </a:r>
            <a:br>
              <a:rPr lang="en-US" sz="3200" dirty="0" smtClean="0"/>
            </a:br>
            <a:r>
              <a:rPr lang="en-US" sz="3200" b="1" dirty="0" smtClean="0"/>
              <a:t>working to support the international Wikimedia movement</a:t>
            </a:r>
            <a:endParaRPr lang="en-US" sz="3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Unclear roles has been an ongoing topic in the movement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decision following up on strategy process February 2010</a:t>
            </a:r>
            <a:endParaRPr lang="en-US" sz="2200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Kickoff at </a:t>
            </a:r>
            <a:r>
              <a:rPr lang="en-US" sz="2200" dirty="0" err="1" smtClean="0"/>
              <a:t>Wikimania</a:t>
            </a:r>
            <a:r>
              <a:rPr lang="en-US" sz="2200" dirty="0" smtClean="0"/>
              <a:t> in July 2010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US" sz="2200" dirty="0" smtClean="0"/>
              <a:t>Board proposal/formation of working group in October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1650080" y="1244600"/>
            <a:ext cx="6353902" cy="4525963"/>
          </a:xfrm>
          <a:ln/>
        </p:spPr>
        <p:txBody>
          <a:bodyPr lIns="0" tIns="22932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Why is accountability important?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What are Wikimedia groups and entities accountable for?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Whom are they accountable to?</a:t>
            </a:r>
          </a:p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What are principles to enable accountability?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New Models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>
                <a:solidFill>
                  <a:srgbClr val="000000"/>
                </a:solidFill>
              </a:rPr>
              <a:t>http://meta.wikimedia.org/wiki/Movement_roles_project/New_group_models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939041" y="308192"/>
            <a:ext cx="5715360" cy="397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es-AR" sz="22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[INFORMAL GROUPS]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79200" y="881373"/>
            <a:ext cx="6367680" cy="424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16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s-AR" sz="24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INFORMAL WIKIMEDIA ASSOCIATIONS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101761" y="2939349"/>
            <a:ext cx="40824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depending on goal/scope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360" y="3722791"/>
            <a:ext cx="3591360" cy="816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s-AR" sz="2200" dirty="0">
                <a:solidFill>
                  <a:srgbClr val="000000"/>
                </a:solidFill>
                <a:ea typeface="SimSun" charset="-122"/>
                <a:cs typeface="SimSun" charset="-122"/>
              </a:rPr>
              <a:t>PARTICULAR INTEREST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008321" y="3755915"/>
            <a:ext cx="2665440" cy="3902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600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s-AR" sz="2200" dirty="0">
                <a:solidFill>
                  <a:srgbClr val="000000"/>
                </a:solidFill>
                <a:ea typeface="SimSun" charset="-122"/>
                <a:cs typeface="SimSun" charset="-122"/>
              </a:rPr>
              <a:t>GENERAL/GLOBAL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89601" y="4408303"/>
            <a:ext cx="4082400" cy="17958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6421" rIns="81639" bIns="40820">
            <a:prstTxWarp prst="textNoShape">
              <a:avLst/>
            </a:prstTxWarp>
          </a:bodyPr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s-AR" sz="29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WIKIMEDIA PARTNER ORGANIZATIONS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61600" y="4408303"/>
            <a:ext cx="2285280" cy="908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6421" rIns="81639" bIns="40820">
            <a:prstTxWarp prst="textNoShape">
              <a:avLst/>
            </a:prstTxWarp>
          </a:bodyPr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s-AR" sz="2900" b="1" dirty="0">
                <a:solidFill>
                  <a:srgbClr val="000000"/>
                </a:solidFill>
                <a:ea typeface="SimSun" charset="-122"/>
                <a:cs typeface="SimSun" charset="-122"/>
              </a:rPr>
              <a:t>WIKIMEDIA CHAPTERS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021440" y="489652"/>
            <a:ext cx="195984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</a:tabLst>
            </a:pPr>
            <a:r>
              <a:rPr lang="es-AR" dirty="0" smtClean="0">
                <a:solidFill>
                  <a:srgbClr val="000000"/>
                </a:solidFill>
                <a:ea typeface="SimSun" charset="-122"/>
                <a:cs typeface="SimSun" charset="-122"/>
              </a:rPr>
              <a:t>AssCom</a:t>
            </a:r>
            <a:endParaRPr lang="es-AR" dirty="0">
              <a:solidFill>
                <a:srgbClr val="000000"/>
              </a:solidFill>
              <a:ea typeface="SimSun" charset="-122"/>
              <a:cs typeface="SimSun" charset="-122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57280" y="2285521"/>
            <a:ext cx="212256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Affiliation Committee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50400" y="2298482"/>
            <a:ext cx="19008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INCORPORATION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26880" y="2285521"/>
            <a:ext cx="8490240" cy="144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26880" y="783442"/>
            <a:ext cx="8490240" cy="1441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920000" y="854011"/>
            <a:ext cx="1059840" cy="779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Wall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RfC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Mediation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920000" y="2612434"/>
            <a:ext cx="1059840" cy="779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Wall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RfC</a:t>
            </a:r>
          </a:p>
          <a:p>
            <a:pPr>
              <a:tabLst>
                <a:tab pos="656650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Mediation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3264481" y="3266263"/>
            <a:ext cx="492480" cy="4896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061601" y="3266263"/>
            <a:ext cx="162720" cy="4896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407841" y="2612435"/>
            <a:ext cx="1440" cy="32691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224320" y="5878698"/>
            <a:ext cx="387360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Geography-based, exclusive repr. model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143360" y="5878698"/>
            <a:ext cx="326736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1639" tIns="55221" rIns="81639" bIns="40820">
            <a:prstTxWarp prst="textNoShape">
              <a:avLst/>
            </a:prstTxWarp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s-AR" dirty="0">
                <a:solidFill>
                  <a:srgbClr val="000000"/>
                </a:solidFill>
                <a:ea typeface="SimSun" charset="-122"/>
                <a:cs typeface="SimSun" charset="-122"/>
              </a:rPr>
              <a:t>Topic-based, non exclusive model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2461" y="900545"/>
            <a:ext cx="77662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Thank you!</a:t>
            </a:r>
          </a:p>
          <a:p>
            <a:endParaRPr lang="en-US" sz="3200" dirty="0" smtClean="0"/>
          </a:p>
          <a:p>
            <a:r>
              <a:rPr lang="en-US" sz="3200" dirty="0" smtClean="0"/>
              <a:t>for participating online:</a:t>
            </a:r>
          </a:p>
          <a:p>
            <a:r>
              <a:rPr lang="en-US" sz="3200" dirty="0" smtClean="0">
                <a:hlinkClick r:id="rId2"/>
              </a:rPr>
              <a:t>[[</a:t>
            </a:r>
            <a:r>
              <a:rPr lang="en-US" sz="3200" dirty="0" err="1" smtClean="0">
                <a:hlinkClick r:id="rId2"/>
              </a:rPr>
              <a:t>meta:Movement_roles_project</a:t>
            </a:r>
            <a:r>
              <a:rPr lang="en-US" sz="3200" dirty="0" smtClean="0">
                <a:hlinkClick r:id="rId2"/>
              </a:rPr>
              <a:t>]]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for participating here in Berlin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Stronger relationship Friday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Accountability (Saturday)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	International Communications (Sunday)</a:t>
            </a:r>
          </a:p>
          <a:p>
            <a:endParaRPr lang="en-US" sz="3200" dirty="0" smtClean="0"/>
          </a:p>
          <a:p>
            <a:r>
              <a:rPr lang="en-US" sz="3200" dirty="0" smtClean="0"/>
              <a:t>for talking to 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725" y="564390"/>
            <a:ext cx="79414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role of the group is to </a:t>
            </a:r>
            <a:r>
              <a:rPr lang="en-US" sz="3200" b="1" dirty="0" smtClean="0"/>
              <a:t>facilitate a public discussion </a:t>
            </a:r>
            <a:r>
              <a:rPr lang="en-US" sz="3200" dirty="0" smtClean="0"/>
              <a:t>to hear all relevant views, draw conclusions and develop recommendations.</a:t>
            </a:r>
          </a:p>
          <a:p>
            <a:endParaRPr lang="en-US" sz="3200" dirty="0" smtClean="0"/>
          </a:p>
          <a:p>
            <a:endParaRPr lang="en-US" sz="2400" dirty="0" smtClean="0"/>
          </a:p>
          <a:p>
            <a:r>
              <a:rPr lang="en-US" sz="2400" dirty="0" smtClean="0"/>
              <a:t>Since October the </a:t>
            </a:r>
            <a:r>
              <a:rPr lang="en-US" sz="2400" dirty="0" smtClean="0"/>
              <a:t>workgroup </a:t>
            </a:r>
            <a:r>
              <a:rPr lang="en-US" sz="2400" dirty="0" smtClean="0"/>
              <a:t>has grown from 10 to </a:t>
            </a:r>
            <a:r>
              <a:rPr lang="en-US" sz="2400" dirty="0" smtClean="0"/>
              <a:t>18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54063" y="3643723"/>
            <a:ext cx="2286000" cy="2411142"/>
          </a:xfrm>
          <a:prstGeom prst="rect">
            <a:avLst/>
          </a:prstGeom>
          <a:ln/>
        </p:spPr>
        <p:txBody>
          <a:bodyPr vert="horz" lIns="0" tIns="12347" rIns="0" bIns="0" rtlCol="0" anchor="ctr">
            <a:no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Abbas</a:t>
            </a:r>
            <a:r>
              <a:rPr lang="en-US" dirty="0" smtClean="0"/>
              <a:t> </a:t>
            </a:r>
            <a:r>
              <a:rPr lang="en-US" dirty="0" err="1" smtClean="0"/>
              <a:t>Mahmoud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Alice </a:t>
            </a:r>
            <a:r>
              <a:rPr lang="en-US" dirty="0" err="1" smtClean="0"/>
              <a:t>Wiegand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Anirudh</a:t>
            </a:r>
            <a:r>
              <a:rPr lang="en-US" dirty="0" smtClean="0"/>
              <a:t> Singh </a:t>
            </a:r>
            <a:r>
              <a:rPr lang="en-US" dirty="0" err="1" smtClean="0"/>
              <a:t>Bhati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Arne Klempert</a:t>
            </a: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Asaf</a:t>
            </a:r>
            <a:r>
              <a:rPr lang="en-US" dirty="0" smtClean="0"/>
              <a:t> </a:t>
            </a:r>
            <a:r>
              <a:rPr lang="en-US" dirty="0" err="1" smtClean="0"/>
              <a:t>Bartov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Austin </a:t>
            </a:r>
            <a:r>
              <a:rPr lang="en-US" dirty="0" smtClean="0"/>
              <a:t>Hair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11276" y="3837709"/>
            <a:ext cx="2438941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Katie Filbert</a:t>
            </a: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Lodewijk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Gelauff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Morgan Chan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err="1" smtClean="0"/>
              <a:t>Salmaan</a:t>
            </a:r>
            <a:r>
              <a:rPr lang="en-US" dirty="0" smtClean="0"/>
              <a:t> </a:t>
            </a:r>
            <a:r>
              <a:rPr lang="en-US" dirty="0" err="1" smtClean="0"/>
              <a:t>Haroon</a:t>
            </a:r>
            <a:endParaRPr lang="en-US" dirty="0" smtClean="0"/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Samuel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Klein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1800" marR="0" lvl="0" indent="-3238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Vladimir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Medeyko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11227" y="3869309"/>
            <a:ext cx="2411300" cy="2355706"/>
          </a:xfrm>
          <a:prstGeom prst="rect">
            <a:avLst/>
          </a:prstGeom>
          <a:ln/>
        </p:spPr>
        <p:txBody>
          <a:bodyPr vert="horz" lIns="91440" tIns="12347" rIns="91440" bIns="45720" rtlCol="0">
            <a:normAutofit/>
          </a:bodyPr>
          <a:lstStyle/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smtClean="0"/>
              <a:t>Barry </a:t>
            </a:r>
            <a:r>
              <a:rPr lang="en-US" dirty="0" err="1" smtClean="0"/>
              <a:t>Newstead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Bence</a:t>
            </a:r>
            <a:r>
              <a:rPr lang="en-US" dirty="0" smtClean="0"/>
              <a:t> </a:t>
            </a:r>
            <a:r>
              <a:rPr lang="en-US" dirty="0" err="1" smtClean="0"/>
              <a:t>Damokos</a:t>
            </a:r>
            <a:endParaRPr lang="en-US" dirty="0" smtClean="0"/>
          </a:p>
          <a:p>
            <a:pPr marL="43180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</a:pPr>
            <a:r>
              <a:rPr lang="en-US" dirty="0" err="1" smtClean="0"/>
              <a:t>Bishakha</a:t>
            </a:r>
            <a:r>
              <a:rPr lang="en-US" dirty="0" smtClean="0"/>
              <a:t> </a:t>
            </a:r>
            <a:r>
              <a:rPr lang="en-US" dirty="0" err="1" smtClean="0"/>
              <a:t>Datta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err="1" smtClean="0"/>
              <a:t>Delphine</a:t>
            </a:r>
            <a:r>
              <a:rPr lang="en-US" dirty="0" smtClean="0"/>
              <a:t> </a:t>
            </a:r>
            <a:r>
              <a:rPr lang="en-US" dirty="0" err="1" smtClean="0"/>
              <a:t>Ménard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Galileo </a:t>
            </a:r>
            <a:r>
              <a:rPr lang="en-US" dirty="0" err="1" smtClean="0"/>
              <a:t>Vidoni</a:t>
            </a:r>
            <a:endParaRPr lang="en-US" dirty="0" smtClean="0"/>
          </a:p>
          <a:p>
            <a:pPr marL="431800" lvl="0" indent="-323850">
              <a:spcBef>
                <a:spcPct val="20000"/>
              </a:spcBef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dirty="0" smtClean="0"/>
              <a:t>Jon </a:t>
            </a:r>
            <a:r>
              <a:rPr lang="en-US" dirty="0" smtClean="0"/>
              <a:t>Huggett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265280" y="947528"/>
            <a:ext cx="6700229" cy="554427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Work group had open IRC meetings (weekly since January) and met in person twice, in Frankfurt in January and yesterday here in Berlin.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Reached out to </a:t>
            </a:r>
            <a:r>
              <a:rPr lang="en-US" sz="2800" dirty="0" err="1" smtClean="0"/>
              <a:t>Wikimedians</a:t>
            </a:r>
            <a:r>
              <a:rPr lang="en-US" sz="2800" dirty="0" smtClean="0"/>
              <a:t> on wiki, </a:t>
            </a:r>
            <a:br>
              <a:rPr lang="en-US" sz="2800" dirty="0" smtClean="0"/>
            </a:br>
            <a:r>
              <a:rPr lang="en-US" sz="2800" dirty="0" smtClean="0"/>
              <a:t>on mailing lists, and through one-on-one interviews.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Surveyed “peer” global NGO movements.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hlinkClick r:id="rId2"/>
              </a:rPr>
              <a:t>[[</a:t>
            </a:r>
            <a:r>
              <a:rPr lang="en-US" sz="2800" dirty="0" err="1" smtClean="0">
                <a:hlinkClick r:id="rId2"/>
              </a:rPr>
              <a:t>meta:Movement_roles_project</a:t>
            </a:r>
            <a:r>
              <a:rPr lang="en-US" sz="2800" dirty="0" smtClean="0">
                <a:hlinkClick r:id="rId2"/>
              </a:rPr>
              <a:t>]]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7042" y="1313040"/>
            <a:ext cx="7766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Three key topics we seek your thoughts on:</a:t>
            </a:r>
          </a:p>
          <a:p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Roles </a:t>
            </a:r>
            <a:r>
              <a:rPr lang="en-US" sz="3200" dirty="0" smtClean="0"/>
              <a:t>matrix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Accountability</a:t>
            </a:r>
          </a:p>
          <a:p>
            <a:pPr lvl="2">
              <a:buFont typeface="Arial"/>
              <a:buChar char="•"/>
            </a:pPr>
            <a:endParaRPr lang="en-US" sz="3200" dirty="0" smtClean="0"/>
          </a:p>
          <a:p>
            <a:pPr lvl="2">
              <a:buFont typeface="Arial"/>
              <a:buChar char="•"/>
            </a:pPr>
            <a:r>
              <a:rPr lang="en-US" sz="3200" dirty="0" smtClean="0"/>
              <a:t> New models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Roles Matrix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sz="4800" dirty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000" dirty="0" err="1">
                <a:solidFill>
                  <a:srgbClr val="000000"/>
                </a:solidFill>
              </a:rPr>
              <a:t>http://meta.wikimedia.org/wiki/Movement_roles_project/Roles_Matrix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495680" y="1038190"/>
            <a:ext cx="8229600" cy="4525962"/>
          </a:xfrm>
          <a:ln/>
        </p:spPr>
        <p:txBody>
          <a:bodyPr lIns="0" tIns="35280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latin typeface="+mn-lt"/>
              </a:rPr>
              <a:t>Rationale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If we are going to talk about movement roles, then we need to know what roles exist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If we are going to assign roles to entities, then we need to think about which entities exist (or could exist)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The process only looked at organizational roles, not projects or editors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/>
          </p:nvPr>
        </p:nvSpPr>
        <p:spPr>
          <a:xfrm>
            <a:off x="476440" y="576334"/>
            <a:ext cx="8229600" cy="4525962"/>
          </a:xfrm>
          <a:ln/>
        </p:spPr>
        <p:txBody>
          <a:bodyPr lIns="0" tIns="35280" rIns="0" bIns="0"/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>
                <a:latin typeface="+mn-lt"/>
              </a:rPr>
              <a:t>Result: a nice and complex matrix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The process was thorough, and produced a fairly comprehensive set of roles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It started a good reflection on what the organizational building blocks might be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Complexity is difficult to render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534159" y="460870"/>
            <a:ext cx="8027819" cy="4525962"/>
          </a:xfrm>
          <a:ln/>
        </p:spPr>
        <p:txBody>
          <a:bodyPr lIns="0" tIns="35280" rIns="0" bIns="0">
            <a:normAutofit/>
          </a:bodyPr>
          <a:lstStyle/>
          <a:p>
            <a:pPr marL="431800" indent="-323850" algn="l"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latin typeface="+mn-lt"/>
              </a:rPr>
              <a:t>Where </a:t>
            </a:r>
            <a:r>
              <a:rPr lang="en-US" sz="4000" dirty="0">
                <a:latin typeface="+mn-lt"/>
              </a:rPr>
              <a:t>we need help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Creating a much more detailed list of "who" (building blocks)?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Responsibility table: Who is ultimately responsible?</a:t>
            </a:r>
          </a:p>
          <a:p>
            <a:pPr marL="863600" lvl="1" indent="-3238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600" dirty="0">
                <a:latin typeface="+mn-lt"/>
              </a:rPr>
              <a:t>Working group session?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1336675"/>
            <a:ext cx="7772400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42336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4800" dirty="0">
                <a:solidFill>
                  <a:srgbClr val="000000"/>
                </a:solidFill>
              </a:rPr>
              <a:t>Accountability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482</Words>
  <Application>Microsoft Macintosh PowerPoint</Application>
  <PresentationFormat>On-screen Show (4:3)</PresentationFormat>
  <Paragraphs>100</Paragraphs>
  <Slides>13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Huggett</dc:creator>
  <cp:lastModifiedBy>Jon Huggett</cp:lastModifiedBy>
  <cp:revision>10</cp:revision>
  <dcterms:created xsi:type="dcterms:W3CDTF">2011-03-25T10:11:44Z</dcterms:created>
  <dcterms:modified xsi:type="dcterms:W3CDTF">2011-03-25T11:05:05Z</dcterms:modified>
</cp:coreProperties>
</file>