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5143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202729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202729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202729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202729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202729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202729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202729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202729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202729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>
          <a:latin typeface="Arial"/>
          <a:ea typeface="Arial"/>
          <a:cs typeface="Arial"/>
        </a:font>
        <a:srgbClr val="20272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CCCD"/>
          </a:solidFill>
        </a:fill>
      </a:tcStyle>
    </a:wholeTbl>
    <a:band2H>
      <a:tcTxStyle b="def" i="def"/>
      <a:tcStyle>
        <a:tcBdr/>
        <a:fill>
          <a:solidFill>
            <a:srgbClr val="E7E7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381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353744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353744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353744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2" name="Shape 13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457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457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457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457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457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457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457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457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Title slide">
    <p:bg>
      <p:bgPr>
        <a:solidFill>
          <a:srgbClr val="20272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ine"/>
          <p:cNvSpPr/>
          <p:nvPr/>
        </p:nvSpPr>
        <p:spPr>
          <a:xfrm>
            <a:off x="0" y="2998149"/>
            <a:ext cx="9144000" cy="1"/>
          </a:xfrm>
          <a:prstGeom prst="line">
            <a:avLst/>
          </a:prstGeom>
          <a:ln w="19050">
            <a:solidFill>
              <a:srgbClr val="63D297"/>
            </a:solidFill>
          </a:ln>
        </p:spPr>
        <p:txBody>
          <a:bodyPr lIns="0" tIns="0" rIns="0" bIns="0"/>
          <a:lstStyle/>
          <a:p>
            <a:pPr defTabSz="457200"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3" name="Title Text"/>
          <p:cNvSpPr/>
          <p:nvPr>
            <p:ph type="title"/>
          </p:nvPr>
        </p:nvSpPr>
        <p:spPr>
          <a:xfrm>
            <a:off x="510449" y="1257300"/>
            <a:ext cx="8123102" cy="1588501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4" name="Body Level One…"/>
          <p:cNvSpPr/>
          <p:nvPr>
            <p:ph type="body" sz="quarter" idx="1"/>
          </p:nvPr>
        </p:nvSpPr>
        <p:spPr>
          <a:xfrm>
            <a:off x="510449" y="3182311"/>
            <a:ext cx="8123102" cy="63000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2400">
                <a:solidFill>
                  <a:srgbClr val="FFFFFF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2400">
                <a:solidFill>
                  <a:srgbClr val="FFFFFF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2400">
                <a:solidFill>
                  <a:srgbClr val="FFFFFF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2400">
                <a:solidFill>
                  <a:srgbClr val="FFFFFF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4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ig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Text"/>
          <p:cNvSpPr/>
          <p:nvPr>
            <p:ph type="title"/>
          </p:nvPr>
        </p:nvSpPr>
        <p:spPr>
          <a:xfrm>
            <a:off x="311699" y="991475"/>
            <a:ext cx="8520602" cy="1917901"/>
          </a:xfrm>
          <a:prstGeom prst="rect">
            <a:avLst/>
          </a:prstGeom>
        </p:spPr>
        <p:txBody>
          <a:bodyPr anchor="ctr"/>
          <a:lstStyle>
            <a:lvl1pPr algn="ctr">
              <a:defRPr b="1" sz="14000"/>
            </a:lvl1pPr>
          </a:lstStyle>
          <a:p>
            <a:pPr/>
            <a:r>
              <a:t>Title Text</a:t>
            </a:r>
          </a:p>
        </p:txBody>
      </p:sp>
      <p:sp>
        <p:nvSpPr>
          <p:cNvPr id="96" name="Body Level One…"/>
          <p:cNvSpPr/>
          <p:nvPr>
            <p:ph type="body" sz="quarter" idx="1"/>
          </p:nvPr>
        </p:nvSpPr>
        <p:spPr>
          <a:xfrm>
            <a:off x="311699" y="3071299"/>
            <a:ext cx="8520602" cy="901801"/>
          </a:xfrm>
          <a:prstGeom prst="rect">
            <a:avLst/>
          </a:prstGeom>
        </p:spPr>
        <p:txBody>
          <a:bodyPr/>
          <a:lstStyle>
            <a:lvl1pPr algn="ctr"/>
            <a:lvl2pPr algn="ctr"/>
            <a:lvl3pPr algn="ctr"/>
            <a:lvl4pPr algn="ctr"/>
            <a:lvl5pPr algn="ctr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Rectangle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3F3F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000000"/>
                </a:solidFill>
              </a:defRPr>
            </a:pPr>
          </a:p>
        </p:txBody>
      </p:sp>
      <p:sp>
        <p:nvSpPr>
          <p:cNvPr id="112" name="Rectangle"/>
          <p:cNvSpPr/>
          <p:nvPr/>
        </p:nvSpPr>
        <p:spPr>
          <a:xfrm>
            <a:off x="0" y="689174"/>
            <a:ext cx="905100" cy="756002"/>
          </a:xfrm>
          <a:prstGeom prst="rect">
            <a:avLst/>
          </a:prstGeom>
          <a:solidFill>
            <a:srgbClr val="D434B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000000"/>
                </a:solidFill>
              </a:defRPr>
            </a:pPr>
          </a:p>
        </p:txBody>
      </p:sp>
      <p:sp>
        <p:nvSpPr>
          <p:cNvPr id="113" name="Rectangle"/>
          <p:cNvSpPr/>
          <p:nvPr/>
        </p:nvSpPr>
        <p:spPr>
          <a:xfrm>
            <a:off x="0" y="1445324"/>
            <a:ext cx="905100" cy="756001"/>
          </a:xfrm>
          <a:prstGeom prst="rect">
            <a:avLst/>
          </a:prstGeom>
          <a:solidFill>
            <a:srgbClr val="C6EFD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000000"/>
                </a:solidFill>
              </a:defRPr>
            </a:pPr>
          </a:p>
        </p:txBody>
      </p:sp>
      <p:sp>
        <p:nvSpPr>
          <p:cNvPr id="114" name="Title Text"/>
          <p:cNvSpPr/>
          <p:nvPr>
            <p:ph type="title"/>
          </p:nvPr>
        </p:nvSpPr>
        <p:spPr>
          <a:xfrm>
            <a:off x="1424674" y="689174"/>
            <a:ext cx="3658501" cy="1577402"/>
          </a:xfrm>
          <a:prstGeom prst="rect">
            <a:avLst/>
          </a:prstGeom>
        </p:spPr>
        <p:txBody>
          <a:bodyPr anchor="b"/>
          <a:lstStyle>
            <a:lvl1pPr>
              <a:defRPr b="1" sz="3200">
                <a:solidFill>
                  <a:srgbClr val="424242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15" name="Body Level One…"/>
          <p:cNvSpPr/>
          <p:nvPr>
            <p:ph type="body" sz="half" idx="1"/>
          </p:nvPr>
        </p:nvSpPr>
        <p:spPr>
          <a:xfrm>
            <a:off x="1424674" y="2453700"/>
            <a:ext cx="5838601" cy="19398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757575"/>
                </a:solidFill>
              </a:defRPr>
            </a:lvl1pPr>
            <a:lvl2pPr>
              <a:defRPr>
                <a:solidFill>
                  <a:srgbClr val="757575"/>
                </a:solidFill>
              </a:defRPr>
            </a:lvl2pPr>
            <a:lvl3pPr>
              <a:defRPr>
                <a:solidFill>
                  <a:srgbClr val="757575"/>
                </a:solidFill>
              </a:defRPr>
            </a:lvl3pPr>
            <a:lvl4pPr>
              <a:defRPr>
                <a:solidFill>
                  <a:srgbClr val="757575"/>
                </a:solidFill>
              </a:defRPr>
            </a:lvl4pPr>
            <a:lvl5pPr>
              <a:defRPr>
                <a:solidFill>
                  <a:srgbClr val="757575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6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757575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ustom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000000"/>
                </a:solidFill>
              </a:defRPr>
            </a:pPr>
          </a:p>
        </p:txBody>
      </p:sp>
      <p:sp>
        <p:nvSpPr>
          <p:cNvPr id="124" name="Body Level One…"/>
          <p:cNvSpPr/>
          <p:nvPr>
            <p:ph type="body" sz="half" idx="1"/>
          </p:nvPr>
        </p:nvSpPr>
        <p:spPr>
          <a:xfrm>
            <a:off x="317425" y="924900"/>
            <a:ext cx="4779301" cy="3142801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4BA173"/>
                </a:solidFill>
              </a:defRPr>
            </a:lvl1pPr>
            <a:lvl2pPr>
              <a:defRPr sz="1600">
                <a:solidFill>
                  <a:srgbClr val="4BA173"/>
                </a:solidFill>
              </a:defRPr>
            </a:lvl2pPr>
            <a:lvl3pPr>
              <a:defRPr sz="1600">
                <a:solidFill>
                  <a:srgbClr val="4BA173"/>
                </a:solidFill>
              </a:defRPr>
            </a:lvl3pPr>
            <a:lvl4pPr>
              <a:defRPr sz="1600">
                <a:solidFill>
                  <a:srgbClr val="4BA173"/>
                </a:solidFill>
              </a:defRPr>
            </a:lvl4pPr>
            <a:lvl5pPr>
              <a:defRPr sz="1600">
                <a:solidFill>
                  <a:srgbClr val="4BA173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5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BA17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 header">
    <p:bg>
      <p:bgPr>
        <a:solidFill>
          <a:srgbClr val="20272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Line"/>
          <p:cNvSpPr/>
          <p:nvPr/>
        </p:nvSpPr>
        <p:spPr>
          <a:xfrm>
            <a:off x="0" y="2998149"/>
            <a:ext cx="9144000" cy="1"/>
          </a:xfrm>
          <a:prstGeom prst="line">
            <a:avLst/>
          </a:prstGeom>
          <a:ln w="19050">
            <a:solidFill>
              <a:srgbClr val="63D297"/>
            </a:solidFill>
          </a:ln>
        </p:spPr>
        <p:txBody>
          <a:bodyPr lIns="0" tIns="0" rIns="0" bIns="0"/>
          <a:lstStyle/>
          <a:p>
            <a:pPr defTabSz="457200"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3" name="Title Text"/>
          <p:cNvSpPr/>
          <p:nvPr>
            <p:ph type="title"/>
          </p:nvPr>
        </p:nvSpPr>
        <p:spPr>
          <a:xfrm>
            <a:off x="510449" y="2057400"/>
            <a:ext cx="8123102" cy="778800"/>
          </a:xfrm>
          <a:prstGeom prst="rect">
            <a:avLst/>
          </a:prstGeom>
        </p:spPr>
        <p:txBody>
          <a:bodyPr anchor="b"/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4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2" name="Body Level One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"/>
          <p:cNvSpPr/>
          <p:nvPr>
            <p:ph type="body" sz="half" idx="13"/>
          </p:nvPr>
        </p:nvSpPr>
        <p:spPr>
          <a:xfrm>
            <a:off x="4832399" y="1152475"/>
            <a:ext cx="3999902" cy="34164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</a:lstStyle>
          <a:p>
            <a:pPr/>
            <a:r>
              <a:t> </a:t>
            </a:r>
          </a:p>
        </p:txBody>
      </p:sp>
      <p:sp>
        <p:nvSpPr>
          <p:cNvPr id="41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2" name="Body Level One…"/>
          <p:cNvSpPr/>
          <p:nvPr>
            <p:ph type="body" sz="half" idx="1"/>
          </p:nvPr>
        </p:nvSpPr>
        <p:spPr>
          <a:xfrm>
            <a:off x="311699" y="1152475"/>
            <a:ext cx="3999902" cy="34164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3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1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itle Text"/>
          <p:cNvSpPr/>
          <p:nvPr>
            <p:ph type="title"/>
          </p:nvPr>
        </p:nvSpPr>
        <p:spPr>
          <a:xfrm>
            <a:off x="311699" y="555600"/>
            <a:ext cx="2808001" cy="7557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59" name="Body Level One…"/>
          <p:cNvSpPr/>
          <p:nvPr>
            <p:ph type="body" sz="quarter" idx="1"/>
          </p:nvPr>
        </p:nvSpPr>
        <p:spPr>
          <a:xfrm>
            <a:off x="311699" y="1389599"/>
            <a:ext cx="2808001" cy="317940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0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Main point">
    <p:bg>
      <p:bgPr>
        <a:solidFill>
          <a:srgbClr val="63D29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Text"/>
          <p:cNvSpPr/>
          <p:nvPr>
            <p:ph type="title"/>
          </p:nvPr>
        </p:nvSpPr>
        <p:spPr>
          <a:xfrm>
            <a:off x="490250" y="526349"/>
            <a:ext cx="5797501" cy="4090801"/>
          </a:xfrm>
          <a:prstGeom prst="rect">
            <a:avLst/>
          </a:prstGeom>
        </p:spPr>
        <p:txBody>
          <a:bodyPr anchor="ctr"/>
          <a:lstStyle>
            <a:lvl1pPr>
              <a:defRPr sz="4800"/>
            </a:lvl1pPr>
          </a:lstStyle>
          <a:p>
            <a:pPr/>
            <a:r>
              <a:t>Title Text</a:t>
            </a:r>
          </a:p>
        </p:txBody>
      </p:sp>
      <p:sp>
        <p:nvSpPr>
          <p:cNvPr id="68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 title and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"/>
          <p:cNvSpPr/>
          <p:nvPr/>
        </p:nvSpPr>
        <p:spPr>
          <a:xfrm>
            <a:off x="4572000" y="74"/>
            <a:ext cx="4572000" cy="5143501"/>
          </a:xfrm>
          <a:prstGeom prst="rect">
            <a:avLst/>
          </a:prstGeom>
          <a:solidFill>
            <a:srgbClr val="202729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000000"/>
                </a:solidFill>
              </a:defRPr>
            </a:pPr>
          </a:p>
        </p:txBody>
      </p:sp>
      <p:sp>
        <p:nvSpPr>
          <p:cNvPr id="76" name="Line"/>
          <p:cNvSpPr/>
          <p:nvPr/>
        </p:nvSpPr>
        <p:spPr>
          <a:xfrm>
            <a:off x="5029675" y="4495500"/>
            <a:ext cx="468301" cy="1"/>
          </a:xfrm>
          <a:prstGeom prst="line">
            <a:avLst/>
          </a:prstGeom>
          <a:ln w="19050">
            <a:solidFill>
              <a:srgbClr val="63D297"/>
            </a:solidFill>
          </a:ln>
        </p:spPr>
        <p:txBody>
          <a:bodyPr lIns="0" tIns="0" rIns="0" bIns="0"/>
          <a:lstStyle/>
          <a:p>
            <a:pPr defTabSz="457200"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77" name="Rectangle"/>
          <p:cNvSpPr/>
          <p:nvPr>
            <p:ph type="body" sz="half" idx="13"/>
          </p:nvPr>
        </p:nvSpPr>
        <p:spPr>
          <a:xfrm>
            <a:off x="4939500" y="724199"/>
            <a:ext cx="3837000" cy="3695102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78" name="Title Text"/>
          <p:cNvSpPr/>
          <p:nvPr>
            <p:ph type="title"/>
          </p:nvPr>
        </p:nvSpPr>
        <p:spPr>
          <a:xfrm>
            <a:off x="265500" y="1205825"/>
            <a:ext cx="4045200" cy="1509601"/>
          </a:xfrm>
          <a:prstGeom prst="rect">
            <a:avLst/>
          </a:prstGeom>
        </p:spPr>
        <p:txBody>
          <a:bodyPr anchor="b"/>
          <a:lstStyle>
            <a:lvl1pPr algn="ctr">
              <a:defRPr sz="4200"/>
            </a:lvl1pPr>
          </a:lstStyle>
          <a:p>
            <a:pPr/>
            <a:r>
              <a:t>Title Text</a:t>
            </a:r>
          </a:p>
        </p:txBody>
      </p:sp>
      <p:sp>
        <p:nvSpPr>
          <p:cNvPr id="79" name="Body Level One…"/>
          <p:cNvSpPr/>
          <p:nvPr>
            <p:ph type="body" sz="quarter" idx="1"/>
          </p:nvPr>
        </p:nvSpPr>
        <p:spPr>
          <a:xfrm>
            <a:off x="265500" y="2768999"/>
            <a:ext cx="4045200" cy="1345502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spcBef>
                <a:spcPts val="0"/>
              </a:spcBef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defRPr sz="21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0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Body Level One…"/>
          <p:cNvSpPr/>
          <p:nvPr>
            <p:ph type="body" sz="quarter" idx="1"/>
          </p:nvPr>
        </p:nvSpPr>
        <p:spPr>
          <a:xfrm>
            <a:off x="311699" y="4236825"/>
            <a:ext cx="5998802" cy="59880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spcBef>
                <a:spcPts val="0"/>
              </a:spcBef>
              <a:defRPr sz="2100"/>
            </a:lvl1pPr>
            <a:lvl2pPr>
              <a:lnSpc>
                <a:spcPct val="100000"/>
              </a:lnSpc>
              <a:spcBef>
                <a:spcPts val="0"/>
              </a:spcBef>
              <a:defRPr sz="2100"/>
            </a:lvl2pPr>
            <a:lvl3pPr>
              <a:lnSpc>
                <a:spcPct val="100000"/>
              </a:lnSpc>
              <a:spcBef>
                <a:spcPts val="0"/>
              </a:spcBef>
              <a:defRPr sz="2100"/>
            </a:lvl3pPr>
            <a:lvl4pPr>
              <a:lnSpc>
                <a:spcPct val="100000"/>
              </a:lnSpc>
              <a:spcBef>
                <a:spcPts val="0"/>
              </a:spcBef>
              <a:defRPr sz="2100"/>
            </a:lvl4pPr>
            <a:lvl5pPr>
              <a:lnSpc>
                <a:spcPct val="100000"/>
              </a:lnSpc>
              <a:spcBef>
                <a:spcPts val="0"/>
              </a:spcBef>
              <a:defRPr sz="21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"/>
          <p:cNvSpPr/>
          <p:nvPr/>
        </p:nvSpPr>
        <p:spPr>
          <a:xfrm>
            <a:off x="0" y="5045700"/>
            <a:ext cx="9144000" cy="97801"/>
          </a:xfrm>
          <a:prstGeom prst="rect">
            <a:avLst/>
          </a:prstGeom>
          <a:solidFill>
            <a:srgbClr val="63D297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000000"/>
                </a:solidFill>
              </a:defRPr>
            </a:pPr>
          </a:p>
        </p:txBody>
      </p:sp>
      <p:sp>
        <p:nvSpPr>
          <p:cNvPr id="3" name="Title Text"/>
          <p:cNvSpPr/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/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/>
          <p:nvPr>
            <p:ph type="sldNum" sz="quarter" idx="2"/>
          </p:nvPr>
        </p:nvSpPr>
        <p:spPr>
          <a:xfrm>
            <a:off x="8684344" y="4692391"/>
            <a:ext cx="336814" cy="335251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lvl1pPr algn="r">
              <a:defRPr sz="1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202729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228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202729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457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202729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6858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202729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9144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202729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11430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202729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1371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202729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1600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202729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18288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202729"/>
          </a:solidFill>
          <a:uFillTx/>
          <a:latin typeface="+mn-lt"/>
          <a:ea typeface="+mn-ea"/>
          <a:cs typeface="+mn-cs"/>
          <a:sym typeface="Helvetica"/>
        </a:defRPr>
      </a:lvl9pPr>
    </p:titleStyle>
    <p:bodyStyle>
      <a:lvl1pPr marL="0" marR="0" indent="0" algn="l" defTabSz="914400" latinLnBrk="0">
        <a:lnSpc>
          <a:spcPct val="115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rgbClr val="61616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l" defTabSz="914400" latinLnBrk="0">
        <a:lnSpc>
          <a:spcPct val="115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rgbClr val="61616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l" defTabSz="914400" latinLnBrk="0">
        <a:lnSpc>
          <a:spcPct val="115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rgbClr val="61616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l" defTabSz="914400" latinLnBrk="0">
        <a:lnSpc>
          <a:spcPct val="115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rgbClr val="61616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l" defTabSz="914400" latinLnBrk="0">
        <a:lnSpc>
          <a:spcPct val="115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rgbClr val="61616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l" defTabSz="914400" latinLnBrk="0">
        <a:lnSpc>
          <a:spcPct val="115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rgbClr val="61616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l" defTabSz="914400" latinLnBrk="0">
        <a:lnSpc>
          <a:spcPct val="115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rgbClr val="61616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l" defTabSz="914400" latinLnBrk="0">
        <a:lnSpc>
          <a:spcPct val="115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rgbClr val="61616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l" defTabSz="914400" latinLnBrk="0">
        <a:lnSpc>
          <a:spcPct val="115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rgbClr val="616161"/>
          </a:solidFill>
          <a:uFillTx/>
          <a:latin typeface="+mn-lt"/>
          <a:ea typeface="+mn-ea"/>
          <a:cs typeface="+mn-cs"/>
          <a:sym typeface="Helvetica"/>
        </a:defRPr>
      </a:lvl9pPr>
    </p:bodyStyle>
    <p:otherStyle>
      <a:lvl1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22860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45720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68580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91440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114300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137160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160020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182880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s://meta.wikimedia.org/wiki/Wikimedia_movement" TargetMode="External"/><Relationship Id="rId3" Type="http://schemas.openxmlformats.org/officeDocument/2006/relationships/hyperlink" Target="https://wikimediafoundation.org/wiki/Mission_statement" TargetMode="External"/><Relationship Id="rId4" Type="http://schemas.openxmlformats.org/officeDocument/2006/relationships/hyperlink" Target="https://wikimediafoundation.org/wiki/Our_projects" TargetMode="External"/><Relationship Id="rId5" Type="http://schemas.openxmlformats.org/officeDocument/2006/relationships/hyperlink" Target="https://meta.wikimedia.org/wiki/Wikimedia_chapters" TargetMode="External"/><Relationship Id="rId6" Type="http://schemas.openxmlformats.org/officeDocument/2006/relationships/hyperlink" Target="https://wikimediafoundation.org/wiki/Vision" TargetMode="External"/><Relationship Id="rId7" Type="http://schemas.openxmlformats.org/officeDocument/2006/relationships/image" Target="../media/image3.png"/><Relationship Id="rId8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gif"/><Relationship Id="rId3" Type="http://schemas.openxmlformats.org/officeDocument/2006/relationships/image" Target="../media/image1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gif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NTRODUCTION TO THE WIKIMEDIA MOVEMENT…"/>
          <p:cNvSpPr/>
          <p:nvPr>
            <p:ph type="body" sz="half" idx="1"/>
          </p:nvPr>
        </p:nvSpPr>
        <p:spPr>
          <a:xfrm>
            <a:off x="310989" y="1451425"/>
            <a:ext cx="4896337" cy="2080666"/>
          </a:xfrm>
          <a:prstGeom prst="rect">
            <a:avLst/>
          </a:prstGeom>
        </p:spPr>
        <p:txBody>
          <a:bodyPr/>
          <a:lstStyle/>
          <a:p>
            <a:pPr algn="ctr">
              <a:defRPr b="1" sz="2000"/>
            </a:pPr>
            <a:r>
              <a:t>INTRODUCTION TO THE WIKIMEDIA MOVEMENT</a:t>
            </a:r>
          </a:p>
          <a:p>
            <a:pPr algn="ctr">
              <a:defRPr b="1" sz="2000"/>
            </a:pPr>
            <a:r>
              <a:t>BY</a:t>
            </a:r>
          </a:p>
          <a:p>
            <a:pPr algn="ctr">
              <a:defRPr b="1" sz="2000"/>
            </a:pPr>
            <a:r>
              <a:t>FELIX NARTEY</a:t>
            </a:r>
          </a:p>
        </p:txBody>
      </p:sp>
      <p:pic>
        <p:nvPicPr>
          <p:cNvPr id="135" name="HORI- BLACK (1).png" descr="HORI- BLACK (1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0747" y="4365934"/>
            <a:ext cx="1262038" cy="596084"/>
          </a:xfrm>
          <a:prstGeom prst="rect">
            <a:avLst/>
          </a:prstGeom>
          <a:ln w="12700">
            <a:miter lim="400000"/>
          </a:ln>
        </p:spPr>
      </p:pic>
      <p:pic>
        <p:nvPicPr>
          <p:cNvPr id="136" name="BLACK.png" descr="BLACK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48704" y="973231"/>
            <a:ext cx="2249842" cy="30370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Wikimedia is a global movement whose mission is to bring free educational content to the world.…"/>
          <p:cNvSpPr/>
          <p:nvPr>
            <p:ph type="body" sz="half" idx="1"/>
          </p:nvPr>
        </p:nvSpPr>
        <p:spPr>
          <a:xfrm>
            <a:off x="1424674" y="2758500"/>
            <a:ext cx="7455301" cy="1939801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ts val="0"/>
              </a:spcBef>
              <a:defRPr b="1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Wikimedia</a:t>
            </a:r>
            <a:r>
              <a:rPr b="0"/>
              <a:t> is a global </a:t>
            </a:r>
            <a:r>
              <a:rPr b="0" u="sng">
                <a:solidFill>
                  <a:srgbClr val="FF5252"/>
                </a:solidFill>
                <a:uFill>
                  <a:solidFill>
                    <a:srgbClr val="FF5252"/>
                  </a:solidFill>
                </a:uFill>
                <a:hlinkClick r:id="rId2" invalidUrl="" action="" tgtFrame="" tooltip="" history="1" highlightClick="0" endSnd="0"/>
              </a:rPr>
              <a:t>movement</a:t>
            </a:r>
            <a:r>
              <a:rPr b="0"/>
              <a:t> whose </a:t>
            </a:r>
            <a:r>
              <a:rPr b="0" u="sng">
                <a:solidFill>
                  <a:srgbClr val="FF5252"/>
                </a:solidFill>
                <a:uFill>
                  <a:solidFill>
                    <a:srgbClr val="FF5252"/>
                  </a:solidFill>
                </a:uFill>
                <a:hlinkClick r:id="rId3" invalidUrl="" action="" tgtFrame="" tooltip="" history="1" highlightClick="0" endSnd="0"/>
              </a:rPr>
              <a:t>mission</a:t>
            </a:r>
            <a:r>
              <a:rPr b="0"/>
              <a:t> is to bring free educational content to the world.</a:t>
            </a:r>
            <a:endParaRPr b="0"/>
          </a:p>
          <a:p>
            <a:pPr algn="just">
              <a:spcBef>
                <a:spcPts val="0"/>
              </a:spcBef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just">
              <a:spcBef>
                <a:spcPts val="0"/>
              </a:spcBef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Through various </a:t>
            </a:r>
            <a:r>
              <a:rPr u="sng">
                <a:solidFill>
                  <a:srgbClr val="FF5252"/>
                </a:solidFill>
                <a:uFill>
                  <a:solidFill>
                    <a:srgbClr val="FF5252"/>
                  </a:solidFill>
                </a:uFill>
                <a:hlinkClick r:id="rId4" invalidUrl="" action="" tgtFrame="" tooltip="" history="1" highlightClick="0" endSnd="0"/>
              </a:rPr>
              <a:t>projects</a:t>
            </a:r>
            <a:r>
              <a:t>, </a:t>
            </a:r>
            <a:r>
              <a:rPr u="sng">
                <a:solidFill>
                  <a:srgbClr val="FF5252"/>
                </a:solidFill>
                <a:uFill>
                  <a:solidFill>
                    <a:srgbClr val="FF5252"/>
                  </a:solidFill>
                </a:uFill>
                <a:hlinkClick r:id="rId5" invalidUrl="" action="" tgtFrame="" tooltip="" history="1" highlightClick="0" endSnd="0"/>
              </a:rPr>
              <a:t>chapters</a:t>
            </a:r>
            <a:r>
              <a:t>, and the support structure of the non-profit Wikimedia Foundation, Wikimedia </a:t>
            </a:r>
            <a:r>
              <a:rPr u="sng">
                <a:solidFill>
                  <a:srgbClr val="FF5252"/>
                </a:solidFill>
                <a:uFill>
                  <a:solidFill>
                    <a:srgbClr val="FF5252"/>
                  </a:solidFill>
                </a:uFill>
                <a:hlinkClick r:id="rId6" invalidUrl="" action="" tgtFrame="" tooltip="" history="1" highlightClick="0" endSnd="0"/>
              </a:rPr>
              <a:t>strives</a:t>
            </a:r>
            <a:r>
              <a:t> to bring about a world in which every single human being can freely share in the sum of all knowledge.</a:t>
            </a:r>
          </a:p>
        </p:txBody>
      </p:sp>
      <p:pic>
        <p:nvPicPr>
          <p:cNvPr id="139" name="image02.png" descr="image02.pn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471774" y="-76200"/>
            <a:ext cx="3374001" cy="2758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0" name="HORI- BLACK (1).png" descr="HORI- BLACK (1).png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7583334" y="4401036"/>
            <a:ext cx="1262038" cy="59608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image06.png" descr="image06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3998" cy="514349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02FD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Movement Breakdown?"/>
          <p:cNvSpPr/>
          <p:nvPr>
            <p:ph type="title"/>
          </p:nvPr>
        </p:nvSpPr>
        <p:spPr>
          <a:xfrm>
            <a:off x="1424674" y="556724"/>
            <a:ext cx="4396735" cy="669901"/>
          </a:xfrm>
          <a:prstGeom prst="rect">
            <a:avLst/>
          </a:prstGeom>
        </p:spPr>
        <p:txBody>
          <a:bodyPr/>
          <a:lstStyle>
            <a:lvl1pPr defTabSz="841247">
              <a:defRPr sz="2944"/>
            </a:lvl1pPr>
          </a:lstStyle>
          <a:p>
            <a:pPr/>
            <a:r>
              <a:t>Movement Breakdown?</a:t>
            </a:r>
          </a:p>
        </p:txBody>
      </p:sp>
      <p:sp>
        <p:nvSpPr>
          <p:cNvPr id="145" name="Affiliates…"/>
          <p:cNvSpPr/>
          <p:nvPr>
            <p:ph type="body" idx="1"/>
          </p:nvPr>
        </p:nvSpPr>
        <p:spPr>
          <a:xfrm>
            <a:off x="1424674" y="1394825"/>
            <a:ext cx="6643501" cy="3393600"/>
          </a:xfrm>
          <a:prstGeom prst="rect">
            <a:avLst/>
          </a:prstGeom>
        </p:spPr>
        <p:txBody>
          <a:bodyPr/>
          <a:lstStyle/>
          <a:p>
            <a:pPr marL="457200" indent="-228600">
              <a:lnSpc>
                <a:spcPct val="200000"/>
              </a:lnSpc>
              <a:buSzPct val="100000"/>
              <a:buChar char="❖"/>
              <a:defRPr>
                <a:solidFill>
                  <a:srgbClr val="434343"/>
                </a:solidFill>
              </a:defRPr>
            </a:pPr>
            <a:r>
              <a:t>Affiliates</a:t>
            </a:r>
          </a:p>
          <a:p>
            <a:pPr marL="457200" indent="-228600">
              <a:lnSpc>
                <a:spcPct val="200000"/>
              </a:lnSpc>
              <a:buSzPct val="100000"/>
              <a:buChar char="❖"/>
              <a:defRPr>
                <a:solidFill>
                  <a:srgbClr val="434343"/>
                </a:solidFill>
              </a:defRPr>
            </a:pPr>
            <a:r>
              <a:t>Developers</a:t>
            </a:r>
          </a:p>
          <a:p>
            <a:pPr marL="457200" indent="-228600">
              <a:lnSpc>
                <a:spcPct val="200000"/>
              </a:lnSpc>
              <a:buSzPct val="100000"/>
              <a:buChar char="❖"/>
              <a:defRPr>
                <a:solidFill>
                  <a:srgbClr val="434343"/>
                </a:solidFill>
              </a:defRPr>
            </a:pPr>
            <a:r>
              <a:t>Editors</a:t>
            </a:r>
          </a:p>
        </p:txBody>
      </p:sp>
      <p:pic>
        <p:nvPicPr>
          <p:cNvPr id="146" name="HORI- BLACK (1).png" descr="HORI- BLACK (1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83334" y="4401036"/>
            <a:ext cx="1262038" cy="59608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1000"/>
                                        <p:tgtEl>
                                          <p:spTgt spid="1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1000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1000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0" dur="1000"/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Why Africa Wikimedia Developers"/>
          <p:cNvSpPr/>
          <p:nvPr>
            <p:ph type="title"/>
          </p:nvPr>
        </p:nvSpPr>
        <p:spPr>
          <a:xfrm>
            <a:off x="1196513" y="556724"/>
            <a:ext cx="5383045" cy="669901"/>
          </a:xfrm>
          <a:prstGeom prst="rect">
            <a:avLst/>
          </a:prstGeom>
        </p:spPr>
        <p:txBody>
          <a:bodyPr/>
          <a:lstStyle>
            <a:lvl1pPr defTabSz="722376">
              <a:defRPr sz="2528"/>
            </a:lvl1pPr>
          </a:lstStyle>
          <a:p>
            <a:pPr/>
            <a:r>
              <a:t>Why Africa Wikimedia Developers</a:t>
            </a:r>
          </a:p>
        </p:txBody>
      </p:sp>
      <p:sp>
        <p:nvSpPr>
          <p:cNvPr id="149" name="There are very few developers from Africa in the Wikimedia Foundation (movement).…"/>
          <p:cNvSpPr/>
          <p:nvPr>
            <p:ph type="body" idx="1"/>
          </p:nvPr>
        </p:nvSpPr>
        <p:spPr>
          <a:xfrm>
            <a:off x="1025975" y="1394825"/>
            <a:ext cx="7897840" cy="3393600"/>
          </a:xfrm>
          <a:prstGeom prst="rect">
            <a:avLst/>
          </a:prstGeom>
        </p:spPr>
        <p:txBody>
          <a:bodyPr/>
          <a:lstStyle/>
          <a:p>
            <a:pPr marL="381000" indent="-152400" defTabSz="355600">
              <a:lnSpc>
                <a:spcPct val="200000"/>
              </a:lnSpc>
              <a:spcBef>
                <a:spcPts val="0"/>
              </a:spcBef>
              <a:buSzPct val="100000"/>
              <a:buChar char="❖"/>
              <a:defRPr sz="1200">
                <a:solidFill>
                  <a:srgbClr val="454545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There are very few developers from Africa in the Wikimedia Foundation (movement). </a:t>
            </a:r>
          </a:p>
          <a:p>
            <a:pPr marL="381000" indent="-152400" defTabSz="355600">
              <a:lnSpc>
                <a:spcPct val="200000"/>
              </a:lnSpc>
              <a:spcBef>
                <a:spcPts val="0"/>
              </a:spcBef>
              <a:buSzPct val="100000"/>
              <a:buChar char="❖"/>
              <a:defRPr sz="1200">
                <a:solidFill>
                  <a:srgbClr val="454545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Volunteer developers to add more features on MediaWiki projects and its extensions including APIs etc. </a:t>
            </a:r>
          </a:p>
          <a:p>
            <a:pPr marL="381000" indent="-152400" defTabSz="355600">
              <a:lnSpc>
                <a:spcPct val="200000"/>
              </a:lnSpc>
              <a:spcBef>
                <a:spcPts val="0"/>
              </a:spcBef>
              <a:buSzPct val="100000"/>
              <a:buChar char="❖"/>
              <a:defRPr sz="1200">
                <a:solidFill>
                  <a:srgbClr val="454545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Develop tools/projects that solve common problems within the African context to promote the movement’s activities in a technical approach. </a:t>
            </a:r>
          </a:p>
          <a:p>
            <a:pPr marL="381000" indent="-152400" defTabSz="355600">
              <a:lnSpc>
                <a:spcPct val="200000"/>
              </a:lnSpc>
              <a:spcBef>
                <a:spcPts val="0"/>
              </a:spcBef>
              <a:buSzPct val="100000"/>
              <a:buChar char="❖"/>
              <a:defRPr sz="1200">
                <a:solidFill>
                  <a:srgbClr val="454545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Avoid waiting on a small skewed group of developers to solve the many tech problems in the movement especially peculiar problems pertaining to volunteers from our terrain.</a:t>
            </a:r>
          </a:p>
          <a:p>
            <a:pPr marL="381000" indent="-152400" defTabSz="355600">
              <a:lnSpc>
                <a:spcPct val="200000"/>
              </a:lnSpc>
              <a:spcBef>
                <a:spcPts val="0"/>
              </a:spcBef>
              <a:buSzPct val="100000"/>
              <a:buChar char="❖"/>
              <a:defRPr sz="1200">
                <a:solidFill>
                  <a:srgbClr val="454545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Lack of participation from African volunteers in tech inclined Global events in the movement such as Google Summer of Code, Google Code-In, Outreach program for women etc...</a:t>
            </a:r>
          </a:p>
        </p:txBody>
      </p:sp>
      <p:pic>
        <p:nvPicPr>
          <p:cNvPr id="150" name="HORI- BLACK (1).png" descr="HORI- BLACK (1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83334" y="4401036"/>
            <a:ext cx="1262038" cy="59608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1000"/>
                                        <p:tgtEl>
                                          <p:spTgt spid="14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1000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1000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0" dur="1000"/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5" dur="1000"/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0" dur="1000"/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Opportunities for Developers"/>
          <p:cNvSpPr/>
          <p:nvPr>
            <p:ph type="title"/>
          </p:nvPr>
        </p:nvSpPr>
        <p:spPr>
          <a:xfrm>
            <a:off x="1196513" y="451419"/>
            <a:ext cx="5089582" cy="669901"/>
          </a:xfrm>
          <a:prstGeom prst="rect">
            <a:avLst/>
          </a:prstGeom>
        </p:spPr>
        <p:txBody>
          <a:bodyPr/>
          <a:lstStyle>
            <a:lvl1pPr defTabSz="795527">
              <a:defRPr sz="2784"/>
            </a:lvl1pPr>
          </a:lstStyle>
          <a:p>
            <a:pPr/>
            <a:r>
              <a:t>Opportunities for Developers</a:t>
            </a:r>
          </a:p>
        </p:txBody>
      </p:sp>
      <p:sp>
        <p:nvSpPr>
          <p:cNvPr id="153" name="Contribute to the mission of Wikipedia…"/>
          <p:cNvSpPr/>
          <p:nvPr>
            <p:ph type="body" idx="1"/>
          </p:nvPr>
        </p:nvSpPr>
        <p:spPr>
          <a:xfrm>
            <a:off x="1025975" y="1166663"/>
            <a:ext cx="7897840" cy="3393600"/>
          </a:xfrm>
          <a:prstGeom prst="rect">
            <a:avLst/>
          </a:prstGeom>
        </p:spPr>
        <p:txBody>
          <a:bodyPr/>
          <a:lstStyle/>
          <a:p>
            <a:pPr marL="384047" indent="-192023" defTabSz="768095">
              <a:lnSpc>
                <a:spcPct val="120000"/>
              </a:lnSpc>
              <a:spcBef>
                <a:spcPts val="1300"/>
              </a:spcBef>
              <a:buSzPct val="100000"/>
              <a:buChar char="❖"/>
              <a:defRPr sz="1512">
                <a:solidFill>
                  <a:srgbClr val="434343"/>
                </a:solidFill>
              </a:defRPr>
            </a:pPr>
            <a:r>
              <a:t>Contribute to the mission of Wikipedia</a:t>
            </a:r>
          </a:p>
          <a:p>
            <a:pPr marL="384047" indent="-192023" defTabSz="768095">
              <a:lnSpc>
                <a:spcPct val="120000"/>
              </a:lnSpc>
              <a:spcBef>
                <a:spcPts val="1300"/>
              </a:spcBef>
              <a:buSzPct val="100000"/>
              <a:buChar char="❖"/>
              <a:defRPr sz="1512">
                <a:solidFill>
                  <a:srgbClr val="434343"/>
                </a:solidFill>
              </a:defRPr>
            </a:pPr>
            <a:r>
              <a:t>Participate in an ecosystem that is diverse and constantly dynamic.</a:t>
            </a:r>
          </a:p>
          <a:p>
            <a:pPr marL="384047" indent="-192023" defTabSz="768095">
              <a:lnSpc>
                <a:spcPct val="120000"/>
              </a:lnSpc>
              <a:spcBef>
                <a:spcPts val="1300"/>
              </a:spcBef>
              <a:buSzPct val="100000"/>
              <a:buChar char="❖"/>
              <a:defRPr sz="1512">
                <a:solidFill>
                  <a:srgbClr val="434343"/>
                </a:solidFill>
              </a:defRPr>
            </a:pPr>
            <a:r>
              <a:t>Learn new skills and develop professional skill sets</a:t>
            </a:r>
          </a:p>
          <a:p>
            <a:pPr marL="384047" indent="-192023" defTabSz="768095">
              <a:lnSpc>
                <a:spcPct val="120000"/>
              </a:lnSpc>
              <a:spcBef>
                <a:spcPts val="1300"/>
              </a:spcBef>
              <a:buSzPct val="100000"/>
              <a:buChar char="❖"/>
              <a:defRPr sz="1512">
                <a:solidFill>
                  <a:srgbClr val="434343"/>
                </a:solidFill>
              </a:defRPr>
            </a:pPr>
            <a:r>
              <a:t>Leadership opportunities</a:t>
            </a:r>
          </a:p>
          <a:p>
            <a:pPr marL="384047" indent="-192023" defTabSz="768095">
              <a:lnSpc>
                <a:spcPct val="120000"/>
              </a:lnSpc>
              <a:spcBef>
                <a:spcPts val="1300"/>
              </a:spcBef>
              <a:buSzPct val="100000"/>
              <a:buChar char="❖"/>
              <a:defRPr sz="1512">
                <a:solidFill>
                  <a:srgbClr val="434343"/>
                </a:solidFill>
              </a:defRPr>
            </a:pPr>
            <a:r>
              <a:t>Expand your networks/circles across the world.</a:t>
            </a:r>
          </a:p>
          <a:p>
            <a:pPr marL="384047" indent="-192023" defTabSz="768095">
              <a:lnSpc>
                <a:spcPct val="120000"/>
              </a:lnSpc>
              <a:spcBef>
                <a:spcPts val="1300"/>
              </a:spcBef>
              <a:buSzPct val="100000"/>
              <a:buChar char="❖"/>
              <a:defRPr sz="1512">
                <a:solidFill>
                  <a:srgbClr val="434343"/>
                </a:solidFill>
              </a:defRPr>
            </a:pPr>
            <a:r>
              <a:t>Obtain results for work done and see the immediate impact on others.</a:t>
            </a:r>
          </a:p>
          <a:p>
            <a:pPr marL="384047" indent="-192023" defTabSz="768095">
              <a:lnSpc>
                <a:spcPct val="120000"/>
              </a:lnSpc>
              <a:spcBef>
                <a:spcPts val="1300"/>
              </a:spcBef>
              <a:buSzPct val="100000"/>
              <a:buChar char="❖"/>
              <a:defRPr sz="1512">
                <a:solidFill>
                  <a:srgbClr val="434343"/>
                </a:solidFill>
              </a:defRPr>
            </a:pPr>
            <a:r>
              <a:t>Exposure (professional network, travel opportunities, mentors, internship, job opportunities, etc.)</a:t>
            </a:r>
          </a:p>
        </p:txBody>
      </p:sp>
      <p:pic>
        <p:nvPicPr>
          <p:cNvPr id="154" name="HORI- BLACK (1).png" descr="HORI- BLACK (1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79863" y="4453688"/>
            <a:ext cx="1262039" cy="59608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1000"/>
                                        <p:tgtEl>
                                          <p:spTgt spid="15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1000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1000"/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0" dur="1000"/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5" dur="1000"/>
                                        <p:tgtEl>
                                          <p:spTgt spid="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0" dur="1000"/>
                                        <p:tgtEl>
                                          <p:spTgt spid="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5" dur="1000"/>
                                        <p:tgtEl>
                                          <p:spTgt spid="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0" dur="1000"/>
                                        <p:tgtEl>
                                          <p:spTgt spid="1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5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Vision of Wikipedia"/>
          <p:cNvSpPr/>
          <p:nvPr>
            <p:ph type="title"/>
          </p:nvPr>
        </p:nvSpPr>
        <p:spPr>
          <a:xfrm>
            <a:off x="1284267" y="213716"/>
            <a:ext cx="4308488" cy="1109561"/>
          </a:xfrm>
          <a:prstGeom prst="rect">
            <a:avLst/>
          </a:prstGeom>
        </p:spPr>
        <p:txBody>
          <a:bodyPr/>
          <a:lstStyle/>
          <a:p>
            <a:pPr/>
            <a:r>
              <a:t>Vision of Wikipedia</a:t>
            </a:r>
          </a:p>
        </p:txBody>
      </p:sp>
      <p:sp>
        <p:nvSpPr>
          <p:cNvPr id="157" name="Imagine a world in which every single human being can freely share in the sum of all human knowledge. That's our commitment."/>
          <p:cNvSpPr/>
          <p:nvPr>
            <p:ph type="body" sz="quarter" idx="1"/>
          </p:nvPr>
        </p:nvSpPr>
        <p:spPr>
          <a:xfrm>
            <a:off x="1650659" y="1716563"/>
            <a:ext cx="3918583" cy="2110442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Imagine a world in which every single human being can freely share in the sum of all human knowledge. That's our commitment.</a:t>
            </a:r>
          </a:p>
        </p:txBody>
      </p:sp>
      <p:pic>
        <p:nvPicPr>
          <p:cNvPr id="158" name="image00.gif" descr="image00.gif"/>
          <p:cNvPicPr>
            <a:picLocks noChangeAspect="1"/>
          </p:cNvPicPr>
          <p:nvPr/>
        </p:nvPicPr>
        <p:blipFill>
          <a:blip r:embed="rId2">
            <a:extLst/>
          </a:blip>
          <a:srcRect l="0" t="2606" r="0" b="2606"/>
          <a:stretch>
            <a:fillRect/>
          </a:stretch>
        </p:blipFill>
        <p:spPr>
          <a:xfrm>
            <a:off x="5665573" y="854712"/>
            <a:ext cx="3137946" cy="303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9" name="HORI- BLACK (1).png" descr="HORI- BLACK (1)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03195" y="4427362"/>
            <a:ext cx="1262039" cy="59608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Next Steps……...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Next Steps……...</a:t>
            </a:r>
          </a:p>
        </p:txBody>
      </p:sp>
      <p:sp>
        <p:nvSpPr>
          <p:cNvPr id="162" name="How do you become a part of the volunteering class who support this worthy cause."/>
          <p:cNvSpPr/>
          <p:nvPr>
            <p:ph type="body" sz="half" idx="1"/>
          </p:nvPr>
        </p:nvSpPr>
        <p:spPr>
          <a:xfrm>
            <a:off x="1424674" y="2453700"/>
            <a:ext cx="5838602" cy="1939801"/>
          </a:xfrm>
          <a:prstGeom prst="rect">
            <a:avLst/>
          </a:prstGeom>
        </p:spPr>
        <p:txBody>
          <a:bodyPr/>
          <a:lstStyle/>
          <a:p>
            <a:pPr/>
            <a:r>
              <a:t>How do you become a part of the volunteering class who support this worthy cause.</a:t>
            </a:r>
          </a:p>
        </p:txBody>
      </p:sp>
      <p:pic>
        <p:nvPicPr>
          <p:cNvPr id="163" name="HORI- BLACK (1).png" descr="HORI- BLACK (1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09660" y="4357158"/>
            <a:ext cx="1262038" cy="59608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image01.gif" descr="image01.g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3998" cy="518322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202729"/>
      </a:dk1>
      <a:lt1>
        <a:srgbClr val="202729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353744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202729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353744"/>
          </a:solidFill>
          <a:prstDash val="solid"/>
          <a:round/>
        </a:ln>
        <a:effectLst>
          <a:outerShdw sx="100000" sy="100000" kx="0" ky="0" algn="b" rotWithShape="0" blurRad="38100" dist="19999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202729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353744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202729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353744"/>
          </a:solidFill>
          <a:prstDash val="solid"/>
          <a:round/>
        </a:ln>
        <a:effectLst>
          <a:outerShdw sx="100000" sy="100000" kx="0" ky="0" algn="b" rotWithShape="0" blurRad="38100" dist="19999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202729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